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60" r:id="rId4"/>
    <p:sldId id="282" r:id="rId5"/>
    <p:sldId id="280" r:id="rId6"/>
    <p:sldId id="4112" r:id="rId7"/>
    <p:sldId id="257" r:id="rId8"/>
    <p:sldId id="271" r:id="rId9"/>
    <p:sldId id="264" r:id="rId10"/>
    <p:sldId id="259" r:id="rId11"/>
    <p:sldId id="258" r:id="rId12"/>
    <p:sldId id="269" r:id="rId13"/>
    <p:sldId id="272" r:id="rId14"/>
    <p:sldId id="261" r:id="rId15"/>
    <p:sldId id="273" r:id="rId16"/>
    <p:sldId id="265" r:id="rId17"/>
    <p:sldId id="268" r:id="rId18"/>
    <p:sldId id="4111" r:id="rId19"/>
    <p:sldId id="281" r:id="rId20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0CCBB-5667-4DF3-A40A-055E618A0CEA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705D4-0A6A-4D9F-BBCA-E1AD9CCAC0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923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227C4-2360-5C4E-9D8A-32A3A23409C1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74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6BC7-E0A7-4469-9056-3FB060E7FDBA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17A7-FF83-48B4-9630-DDBAF669C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08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6BC7-E0A7-4469-9056-3FB060E7FDBA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17A7-FF83-48B4-9630-DDBAF669C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50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6BC7-E0A7-4469-9056-3FB060E7FDBA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17A7-FF83-48B4-9630-DDBAF669C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424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8607028" y="6470651"/>
            <a:ext cx="536972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16AA76-525F-47D8-B762-97AAF00B004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618447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6BC7-E0A7-4469-9056-3FB060E7FDBA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17A7-FF83-48B4-9630-DDBAF669C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09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6BC7-E0A7-4469-9056-3FB060E7FDBA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17A7-FF83-48B4-9630-DDBAF669C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620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6BC7-E0A7-4469-9056-3FB060E7FDBA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17A7-FF83-48B4-9630-DDBAF669C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41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6BC7-E0A7-4469-9056-3FB060E7FDBA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17A7-FF83-48B4-9630-DDBAF669C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74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6BC7-E0A7-4469-9056-3FB060E7FDBA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17A7-FF83-48B4-9630-DDBAF669C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7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6BC7-E0A7-4469-9056-3FB060E7FDBA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17A7-FF83-48B4-9630-DDBAF669C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8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6BC7-E0A7-4469-9056-3FB060E7FDBA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17A7-FF83-48B4-9630-DDBAF669C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66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6BC7-E0A7-4469-9056-3FB060E7FDBA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E17A7-FF83-48B4-9630-DDBAF669C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24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A6BC7-E0A7-4469-9056-3FB060E7FDBA}" type="datetimeFigureOut">
              <a:rPr lang="it-IT" smtClean="0"/>
              <a:t>08/11/2022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E17A7-FF83-48B4-9630-DDBAF669C2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82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G6.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55576" y="1988840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pPr algn="ctr"/>
            <a:r>
              <a:rPr lang="it-IT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INPROCESSING </a:t>
            </a:r>
          </a:p>
          <a:p>
            <a:pPr algn="ctr"/>
            <a:r>
              <a:rPr lang="it-IT" sz="4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MISURE DI FORCE PROTECTION TF-I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364088" y="573325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IL FORCE PROTECTION OFFICER</a:t>
            </a:r>
          </a:p>
          <a:p>
            <a:pPr algn="ctr"/>
            <a:r>
              <a:rPr lang="it-IT" sz="1400" dirty="0"/>
              <a:t>Ten. g. (gua.) RN Enrico GIANGRANDE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-99392"/>
            <a:ext cx="9144000" cy="109060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446"/>
            <a:ext cx="698032" cy="6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6" descr="ESERCITO_NER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791642" cy="6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469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2585" y="1463878"/>
            <a:ext cx="482453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ALL’ INTERNO DI OGNI PCU SONO PRESENTI:</a:t>
            </a:r>
          </a:p>
          <a:p>
            <a:endParaRPr lang="it-IT" sz="16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N. 2 FILE DI PANCHE CON SOTTO VANO AL CUI INTERNO SONO STOCCATE LE </a:t>
            </a:r>
            <a:r>
              <a:rPr lang="it-IT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DOS</a:t>
            </a: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DI :</a:t>
            </a:r>
          </a:p>
          <a:p>
            <a:pPr marL="171450" indent="-171450">
              <a:buFont typeface="Arial" pitchFamily="34" charset="0"/>
              <a:buChar char="•"/>
            </a:pPr>
            <a:endParaRPr lang="it-IT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ACQUA;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RAZIONI K;</a:t>
            </a:r>
          </a:p>
          <a:p>
            <a:pPr marL="171450" indent="-171450">
              <a:buFont typeface="Arial" pitchFamily="34" charset="0"/>
              <a:buChar char="•"/>
            </a:pPr>
            <a:endParaRPr lang="it-IT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N.1 PLICO CONTENENTE :</a:t>
            </a:r>
          </a:p>
          <a:p>
            <a:pPr marL="171450" indent="-171450">
              <a:buFont typeface="Arial" pitchFamily="34" charset="0"/>
              <a:buChar char="•"/>
            </a:pPr>
            <a:endParaRPr lang="it-IT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ELENCO PERSONALE PRESENTE IN BASE;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INDICAZIONI PER L’ UTILIZZO DEI PCU IN CASO DI EMERGENZA;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TABELLA MANUTENZIONI MESE CORRENTE;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TELECOMANDO CRONOMETRO E RELATIVO MANUALE.</a:t>
            </a:r>
          </a:p>
          <a:p>
            <a:pPr marL="171450" indent="-171450">
              <a:buFont typeface="Wingdings" pitchFamily="2" charset="2"/>
              <a:buChar char="ü"/>
            </a:pPr>
            <a:endParaRPr lang="it-IT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it-IT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it-IT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it-IT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PROTECTED CONTAINERISED UNIT (PCU) </a:t>
            </a:r>
          </a:p>
        </p:txBody>
      </p:sp>
      <p:pic>
        <p:nvPicPr>
          <p:cNvPr id="11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446"/>
            <a:ext cx="698032" cy="6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6" descr="ESERCITO_NER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791642" cy="6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fh.fpo\Desktop\20210116_1534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08070" y="2144858"/>
            <a:ext cx="2112233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h.fpo\Desktop\20210116_1533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105947" y="2191198"/>
            <a:ext cx="2130348" cy="172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h.fpo\Desktop\20210118_09125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109023" y="4626020"/>
            <a:ext cx="2398561" cy="179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3131840" y="3789040"/>
            <a:ext cx="3132346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0710883-F1E3-4DDC-9AC1-E8076AE7A207}"/>
              </a:ext>
            </a:extLst>
          </p:cNvPr>
          <p:cNvSpPr txBox="1"/>
          <p:nvPr/>
        </p:nvSpPr>
        <p:spPr>
          <a:xfrm>
            <a:off x="3383868" y="98992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GENERALITA’</a:t>
            </a:r>
          </a:p>
        </p:txBody>
      </p:sp>
    </p:spTree>
    <p:extLst>
      <p:ext uri="{BB962C8B-B14F-4D97-AF65-F5344CB8AC3E}">
        <p14:creationId xmlns:p14="http://schemas.microsoft.com/office/powerpoint/2010/main" val="1778297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5772" y="1412776"/>
            <a:ext cx="482453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ALL’ INTERNO DI OGNI PCU  E’ PREDISPOSTO :</a:t>
            </a:r>
          </a:p>
          <a:p>
            <a:pPr marL="171450" indent="-171450">
              <a:buFont typeface="Arial" pitchFamily="34" charset="0"/>
              <a:buChar char="•"/>
            </a:pPr>
            <a:endParaRPr lang="it-IT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t-IT" sz="1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N.1</a:t>
            </a:r>
            <a:r>
              <a:rPr lang="it-IT" sz="1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SISTEMA FILTRAGGIO ARIA CBRN </a:t>
            </a:r>
            <a:r>
              <a:rPr lang="it-IT" sz="1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‘CASTELLEX’;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N.1</a:t>
            </a:r>
            <a:r>
              <a:rPr lang="it-IT" sz="1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RILEVATORE DI ANIDRIDE CARBONICA (</a:t>
            </a:r>
            <a:r>
              <a:rPr lang="it-IT" sz="1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it-IT" sz="1400" b="1" u="sng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it-IT" sz="1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N.1</a:t>
            </a:r>
            <a:r>
              <a:rPr lang="it-IT" sz="1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RILEVATORE DI MONOSSIDO DI CARBONIO (</a:t>
            </a:r>
            <a:r>
              <a:rPr lang="it-IT" sz="1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CO</a:t>
            </a:r>
            <a:r>
              <a:rPr lang="it-IT" sz="1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N.1 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GRUPPO CONTINUITA’ - </a:t>
            </a: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UPS 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DA 3000W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N.1 ATS- 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AUTOMATIC  TRANSFER SWITCH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N.1</a:t>
            </a:r>
            <a:r>
              <a:rPr lang="it-IT" sz="1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SISTEMA TELECAMERE X4;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N.1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OROLOGIO DIGITALE, N.2 PRESE USB DA 5V;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N.1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CRONOMETRO DIGITALE CON MANUALE E TELECOMANDO;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N.1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WC PORTATILE CON FLACONE TRATTAMENTO LIQUAMI;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N.2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ESTINTORI;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N.1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CISTERNA RACCOLTA LIQUAMI SOTTO PAVIMENTAZIONE;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N.1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CLIMATIZZATORE/POMPA DI CALORE DA 18.000 BTU/h;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N.1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GENERATORE ELETTRICO HYUNDAI CON SERBATOIO DA 150 Lt PER </a:t>
            </a: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96 ORE 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DI AUTONOMIA;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N.1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TELEFONO LINEA SOTRIN CON RELATIVI NUMERI UTILI AFFISI IN PARETE.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N.1 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CASSETTINA PRIMO SOCCORSO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N.1 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QUADRO ELETTRICO E 4 PRESE SCHUKO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N.12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SACCO A PELO RIPOSTI SU VANO SUPERIORE</a:t>
            </a:r>
          </a:p>
          <a:p>
            <a:pPr marL="171450" indent="-171450">
              <a:buFont typeface="Arial" pitchFamily="34" charset="0"/>
              <a:buChar char="•"/>
            </a:pPr>
            <a:endParaRPr lang="it-IT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it-IT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it-IT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it-IT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t-IT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it-IT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it-IT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PROTECTED CONTAINERISED UNIT (PCU) </a:t>
            </a:r>
          </a:p>
        </p:txBody>
      </p:sp>
      <p:pic>
        <p:nvPicPr>
          <p:cNvPr id="7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446"/>
            <a:ext cx="698032" cy="6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6" descr="ESERCITO_NER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791642" cy="6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49999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038B09A-E118-4BA7-BD79-37FBD9264D36}"/>
              </a:ext>
            </a:extLst>
          </p:cNvPr>
          <p:cNvSpPr/>
          <p:nvPr/>
        </p:nvSpPr>
        <p:spPr>
          <a:xfrm>
            <a:off x="8388424" y="5445224"/>
            <a:ext cx="43160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82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PROTECTED CONTAINERISED UNIT (PCU) </a:t>
            </a:r>
          </a:p>
        </p:txBody>
      </p:sp>
      <p:pic>
        <p:nvPicPr>
          <p:cNvPr id="11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446"/>
            <a:ext cx="698032" cy="6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6" descr="ESERCITO_NER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791642" cy="6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160809" y="988452"/>
            <a:ext cx="482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CARATTERISTICHE APPARATI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058918"/>
            <a:ext cx="1130027" cy="18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3842169" cy="253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179512" y="184482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APPARATO PER FILTRAGGIO ARIA CASTELLEX  :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it-IT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VENTILAZIONE </a:t>
            </a:r>
            <a:r>
              <a:rPr lang="it-IT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NORMALE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: SELEZIONARE   INTERRUTTORE DEL CASTELLEX SU </a:t>
            </a: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(DAILY VENTILATION) – LA LUCE CAMBIERÀ DA </a:t>
            </a: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ROSSO 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BLUE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VENTILAZIONE </a:t>
            </a:r>
            <a:r>
              <a:rPr lang="it-IT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NBC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: SELEZIONARE INTERRUTTORE DEL CASTELLEX SU </a:t>
            </a: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(NBC AIR INFILTRATION) – LA LUCE CAMBIERÀ DA </a:t>
            </a: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BLUE 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VERDE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endParaRPr lang="it-IT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SPEGNIMENTO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: SELEZIONARE INTERRUTTORE DEL CASTELLEX SU </a:t>
            </a: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(STANDBY) – LA LUCE CAMBIERÀ DA </a:t>
            </a: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VERDE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BLUE 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ROSSO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13" name="Ovale 12"/>
          <p:cNvSpPr/>
          <p:nvPr/>
        </p:nvSpPr>
        <p:spPr>
          <a:xfrm>
            <a:off x="5750647" y="3933056"/>
            <a:ext cx="2520280" cy="158417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14"/>
          <p:cNvCxnSpPr/>
          <p:nvPr/>
        </p:nvCxnSpPr>
        <p:spPr>
          <a:xfrm>
            <a:off x="2627784" y="3501008"/>
            <a:ext cx="4383003" cy="108012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2555776" y="4725144"/>
            <a:ext cx="4635872" cy="49328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V="1">
            <a:off x="3131840" y="4770258"/>
            <a:ext cx="3744416" cy="146705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44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-1010" y="1564874"/>
            <a:ext cx="3601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it-IT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SISTEMA TELECAMERE X4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47476" y="992391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CARATTERISTICHE APPARATI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-32424" y="0"/>
            <a:ext cx="9176424" cy="98072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PROTECTED CONTAINERISED UNIT (PCU) </a:t>
            </a:r>
          </a:p>
        </p:txBody>
      </p:sp>
      <p:pic>
        <p:nvPicPr>
          <p:cNvPr id="11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446"/>
            <a:ext cx="698032" cy="6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6" descr="ESERCITO_NER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791642" cy="6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06" y="1956865"/>
            <a:ext cx="2961607" cy="157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919568"/>
            <a:ext cx="2376264" cy="164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5164081" y="1594246"/>
            <a:ext cx="3098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it-IT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QUADRO ELETTRICO</a:t>
            </a:r>
          </a:p>
        </p:txBody>
      </p:sp>
      <p:sp>
        <p:nvSpPr>
          <p:cNvPr id="2" name="Rettangolo 1"/>
          <p:cNvSpPr/>
          <p:nvPr/>
        </p:nvSpPr>
        <p:spPr>
          <a:xfrm>
            <a:off x="231119" y="3501008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  <a:p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ATTIVAZIONE SISTEMA TELECAMERE GIÀ PREDISPOSTO PER IL FUNZIONAMENTO: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STEP 1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: ACCENDERE IL SISTEMA (IL LED   DIVENTERÀ DA </a:t>
            </a: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RED 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BLUE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) ED IMMETTERE LA PASSWORD 2 VOLTE;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STEP 2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: ATTIVARE </a:t>
            </a: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IP 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DELLE CAMERE IMMETTENDO LA PASSWORD;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STEP 3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: PIGIARE </a:t>
            </a: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OK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it-IT" sz="1600" dirty="0"/>
          </a:p>
          <a:p>
            <a:r>
              <a:rPr lang="it-IT" sz="1600" i="1" dirty="0"/>
              <a:t>Password di default</a:t>
            </a:r>
            <a:r>
              <a:rPr lang="it-IT" sz="1600" dirty="0"/>
              <a:t>: RIPORTATA SU ETICHETTA IN OGNI PCU.</a:t>
            </a:r>
            <a:endParaRPr lang="it-IT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1475656" y="3257650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/>
          <p:cNvCxnSpPr>
            <a:stCxn id="8" idx="6"/>
          </p:cNvCxnSpPr>
          <p:nvPr/>
        </p:nvCxnSpPr>
        <p:spPr>
          <a:xfrm>
            <a:off x="2123728" y="3401666"/>
            <a:ext cx="263657" cy="431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2387385" y="3344027"/>
            <a:ext cx="1197158" cy="2016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dirty="0"/>
              <a:t>PSW DI DEFAULT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5746613" y="3717032"/>
            <a:ext cx="2304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QUADRO ELETTRICO PRINCIPALE PER LA GESTIONE DELLE UTENZE E CONNESSO ALL’ UPS.</a:t>
            </a:r>
          </a:p>
        </p:txBody>
      </p:sp>
    </p:spTree>
    <p:extLst>
      <p:ext uri="{BB962C8B-B14F-4D97-AF65-F5344CB8AC3E}">
        <p14:creationId xmlns:p14="http://schemas.microsoft.com/office/powerpoint/2010/main" val="2059760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2049641"/>
            <a:ext cx="3521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RILEVATORE DI BIOSSIDO DI</a:t>
            </a:r>
          </a:p>
          <a:p>
            <a:r>
              <a:rPr lang="it-IT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CARBONIO/ANIDRIDE CARBONICA (</a:t>
            </a:r>
            <a:r>
              <a:rPr lang="it-IT" sz="1600" b="1" u="sng" dirty="0"/>
              <a:t>CO</a:t>
            </a:r>
            <a:r>
              <a:rPr lang="it-IT" sz="1600" b="1" u="sng" baseline="-25000" dirty="0"/>
              <a:t>2</a:t>
            </a:r>
            <a:r>
              <a:rPr lang="it-IT" sz="1600" b="1" u="sng" dirty="0"/>
              <a:t> </a:t>
            </a:r>
            <a:r>
              <a:rPr lang="it-IT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47476" y="992391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CARATTERISTICHE APPARATI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-32424" y="0"/>
            <a:ext cx="9176424" cy="98072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PROTECTED CONTAINERISED UNIT (PCU) </a:t>
            </a:r>
          </a:p>
        </p:txBody>
      </p:sp>
      <p:pic>
        <p:nvPicPr>
          <p:cNvPr id="11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446"/>
            <a:ext cx="698032" cy="6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6" descr="ESERCITO_NER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791642" cy="6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539" y="1988840"/>
            <a:ext cx="3635909" cy="396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203297" y="293994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FUNZIONAMENTO DEL RILEVATORE DI BIOSSIDO DI CARBONIO (CO2):</a:t>
            </a:r>
          </a:p>
          <a:p>
            <a:endParaRPr lang="it-IT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NORMALMENTE CONFIGURATO IN AUTO. QUANDO L’INDICATORE SEGNALA: </a:t>
            </a:r>
          </a:p>
          <a:p>
            <a:r>
              <a:rPr lang="it-IT" sz="16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it-IT" sz="1600" b="1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GREEN</a:t>
            </a:r>
            <a:r>
              <a:rPr lang="it-IT" sz="16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LIVELLO CO2 BASSO; </a:t>
            </a:r>
          </a:p>
          <a:p>
            <a:r>
              <a:rPr lang="it-IT" sz="16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it-IT" sz="16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YELLOW</a:t>
            </a:r>
            <a:r>
              <a:rPr lang="it-IT" sz="16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LIVELLO CO2 MEDIO; </a:t>
            </a:r>
          </a:p>
          <a:p>
            <a:r>
              <a:rPr lang="it-IT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it-IT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</a:t>
            </a:r>
            <a:r>
              <a:rPr lang="it-IT" sz="1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LIVELLO CO2 ALTO. </a:t>
            </a:r>
          </a:p>
        </p:txBody>
      </p:sp>
    </p:spTree>
    <p:extLst>
      <p:ext uri="{BB962C8B-B14F-4D97-AF65-F5344CB8AC3E}">
        <p14:creationId xmlns:p14="http://schemas.microsoft.com/office/powerpoint/2010/main" val="1145412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02570" y="220486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RILEVATORE DI MONOSSIDO DI CARBONIO (CO)/ANTINCENDIO.</a:t>
            </a:r>
          </a:p>
          <a:p>
            <a:endParaRPr lang="it-IT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47476" y="992391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CARATTERISTICHE APPARATI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-32424" y="0"/>
            <a:ext cx="9176424" cy="98072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PROTECTED CONTAINERISED UNIT (PCU) </a:t>
            </a:r>
          </a:p>
        </p:txBody>
      </p:sp>
      <p:pic>
        <p:nvPicPr>
          <p:cNvPr id="11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446"/>
            <a:ext cx="698032" cy="6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6" descr="ESERCITO_NER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791642" cy="6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2418" y="2188794"/>
            <a:ext cx="3532611" cy="369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150987" y="3219808"/>
            <a:ext cx="4304268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50" dirty="0">
              <a:solidFill>
                <a:srgbClr val="000000"/>
              </a:solidFill>
              <a:latin typeface="Arial"/>
            </a:endParaRPr>
          </a:p>
          <a:p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FUNZIONAMENTO DEL RILEVATORE DI MONOSSIDO DI CARBONIO (CO):</a:t>
            </a:r>
          </a:p>
          <a:p>
            <a:endParaRPr lang="it-IT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NORMALMENTE GIA’ PREDISPOSTO PER L’USO E CONTIENE UNA BATTERIA DA 9V.</a:t>
            </a:r>
          </a:p>
          <a:p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VERIFICA: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PIGIARE IL PULSANTE </a:t>
            </a:r>
            <a:r>
              <a:rPr lang="it-IT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TEST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it-IT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IN CASO DI LIVELLI ELEVATI SI ATTIVERÀ L’ALLARME SONORO. </a:t>
            </a:r>
          </a:p>
        </p:txBody>
      </p:sp>
    </p:spTree>
    <p:extLst>
      <p:ext uri="{BB962C8B-B14F-4D97-AF65-F5344CB8AC3E}">
        <p14:creationId xmlns:p14="http://schemas.microsoft.com/office/powerpoint/2010/main" val="1813350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351" y="0"/>
            <a:ext cx="9144000" cy="98072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sz="2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PROTECTED CONTAINERISED UNIT (PCU) 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7504" y="1504092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/>
              <a:t>DURANTE L’ OCCUPAZIONE DEI PCU IL PIU’ ALTO IN GRADO :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/>
              <a:t>SI </a:t>
            </a:r>
            <a:r>
              <a:rPr lang="it-IT" sz="1600" b="1" dirty="0"/>
              <a:t>ASSICURA</a:t>
            </a:r>
            <a:r>
              <a:rPr lang="it-IT" sz="1600" dirty="0"/>
              <a:t> CHE IL PORTELLONE D’INGRESSO SIA CHIUSO PER MEZZO DEI CHIAVISTELLI;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1600" b="1" dirty="0"/>
              <a:t>COORDINA</a:t>
            </a:r>
            <a:r>
              <a:rPr lang="it-IT" sz="1600" dirty="0"/>
              <a:t>  EVENTUALI OPERAZIONI DI «PRIMO SOCCORSO» UTILIZZANDO IL KIT MEDICO STOCCATO NEL VANO SOTTO-SEDILE O LA CASSETTA MEDICAZIONI AFFISSA ALLA PARETE;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/>
              <a:t>TRAMITE APPARATO TELELFONICO SOTRIN </a:t>
            </a:r>
            <a:r>
              <a:rPr lang="it-IT" sz="1600" b="1" dirty="0"/>
              <a:t>COMUNICA </a:t>
            </a:r>
            <a:r>
              <a:rPr lang="it-IT" sz="1600" dirty="0"/>
              <a:t>ALLA SALA SITUAZIONE I NOMINATIVI DEGLI OCCUPANTI (LISTA PLICO) E </a:t>
            </a:r>
            <a:r>
              <a:rPr lang="it-IT" sz="1600" dirty="0">
                <a:solidFill>
                  <a:prstClr val="black"/>
                </a:solidFill>
              </a:rPr>
              <a:t>LE NOVITA’ (OGNI 30’);</a:t>
            </a:r>
          </a:p>
          <a:p>
            <a:endParaRPr lang="it-IT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/>
              <a:t>SI </a:t>
            </a:r>
            <a:r>
              <a:rPr lang="it-IT" sz="1600" b="1" dirty="0"/>
              <a:t>ASSICURA</a:t>
            </a:r>
            <a:r>
              <a:rPr lang="it-IT" sz="1600" dirty="0"/>
              <a:t> CHE TUTTI I DISPOSITIVI DI PROTEZIONE IN DOTAZIONE AL </a:t>
            </a:r>
            <a:r>
              <a:rPr lang="it-IT" sz="1600" b="1" dirty="0"/>
              <a:t>PCU</a:t>
            </a:r>
            <a:r>
              <a:rPr lang="it-IT" sz="1600" dirty="0"/>
              <a:t> ENTRINO IN FUNZIONE UTILIZZANDO ALL’ OCCORENZA LE </a:t>
            </a:r>
            <a:r>
              <a:rPr lang="it-IT" sz="1600" b="1" dirty="0"/>
              <a:t>NOTE DI UTILIZZO </a:t>
            </a:r>
            <a:r>
              <a:rPr lang="it-IT" sz="1600" dirty="0"/>
              <a:t>PRESENTI ALL’ INTERNO DEL </a:t>
            </a:r>
            <a:r>
              <a:rPr lang="it-IT" sz="1600" b="1" dirty="0"/>
              <a:t>PLICO</a:t>
            </a:r>
            <a:r>
              <a:rPr lang="it-IT" sz="1600" dirty="0"/>
              <a:t> IN DOTAZIONE;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/>
              <a:t>AVVIA IL </a:t>
            </a:r>
            <a:r>
              <a:rPr lang="it-IT" sz="1600" b="1" dirty="0"/>
              <a:t>TEMPORIZZATORE</a:t>
            </a:r>
            <a:r>
              <a:rPr lang="it-IT" sz="1600" dirty="0"/>
              <a:t> (CRONOMETRO DIGITALE);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sz="1600" b="1" dirty="0"/>
              <a:t>DISTRIBUISCE E RAZIONA</a:t>
            </a:r>
            <a:r>
              <a:rPr lang="it-IT" sz="1600" dirty="0"/>
              <a:t> I VIVERI DURANTE L’ OCCUPAZIONE DEL PCU.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600" dirty="0"/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0" y="1"/>
            <a:ext cx="9144000" cy="98072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PROCEDURE IN CASO DI ALLARME</a:t>
            </a:r>
          </a:p>
        </p:txBody>
      </p:sp>
      <p:pic>
        <p:nvPicPr>
          <p:cNvPr id="6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446"/>
            <a:ext cx="698032" cy="6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6" descr="ESERCITO_NER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791642" cy="6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509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CENNI SULLA MANUTENZIONE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284016"/>
              </p:ext>
            </p:extLst>
          </p:nvPr>
        </p:nvGraphicFramePr>
        <p:xfrm>
          <a:off x="4067944" y="1499593"/>
          <a:ext cx="4896542" cy="5099405"/>
        </p:xfrm>
        <a:graphic>
          <a:graphicData uri="http://schemas.openxmlformats.org/drawingml/2006/table">
            <a:tbl>
              <a:tblPr firstRow="1" firstCol="1" bandRow="1"/>
              <a:tblGrid>
                <a:gridCol w="238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95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7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N°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CHECK LIST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TEAM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OPERATORE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FIRMA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7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NOTE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Controllare il funzionamento dell' apparato filtraggio aria "CASTELLEX"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CBRN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27" marR="38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Controllare il funzionamento del sistema TVCC mediante ispezione visiva.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CIS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27" marR="38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Controllare il funzionamento dei sistemi di elettroserratura attivando il pulsante rosso                                "BLOCCO PORTELLONI POSTERIORI"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CIS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27" marR="38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Controllare il funzionamento del contatore del tempo attivandolo dal telecomando “controllo”.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CIS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27" marR="38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Controllare il funzionamento dell’orologio (controllo visivo).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CIS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27" marR="38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Controllare il funzionamento delle spine (USB, accendi sigari, </a:t>
                      </a:r>
                      <a:r>
                        <a:rPr lang="it-IT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schuko</a:t>
                      </a:r>
                      <a:r>
                        <a:rPr lang="it-IT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 collegando qualsiasi dispositivo </a:t>
                      </a:r>
                      <a:r>
                        <a:rPr lang="it-IT" sz="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elettr</a:t>
                      </a:r>
                      <a:r>
                        <a:rPr lang="it-IT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CIS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27" marR="38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Controllare il pulsante di allarme.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CIS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27" marR="38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Controllare il funzionamento dell’antenna telefonica satellitare collegando un dispositivo adeguato.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CIS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27" marR="38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Controllare la pressione e la validità dell’estintore.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CAMP SITE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27" marR="38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Controllare l' integrità del WC portatile e l' integrità del flacone per trattamento liquami.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CAMP SITE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27" marR="38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1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Controllare il corretto funzionamento del climatizzare e relativa pulizia filtro e verificare sostituzione pile telecomando.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CAMP SITE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27" marR="38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Pulizia pavimento e sedili e controllo  collegamento dell’asta massa a terra.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CAMP SITE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27" marR="38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Controllare il funzionamento delle luci accendendo l’interruttore e verificare se sostituire neon.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CAMP SITE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27" marR="38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Controllo congruità e scadenza materiale "DOS acqua e RAZIONI K"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TG-S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27" marR="38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15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Controllare il funzionamento del gruppo elettrogeno e dell’UPS simulando la mancanza di corrente, seguendo particolari attenzioni per garantire la sicurezza sul lavoro.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5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ELETTR.                      FH/TG-S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27" marR="38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0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Controllo congruità e scadenza materiale "PRIMO SOCCORSO".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FH/   TG-S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27" marR="388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827" marR="388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107505" y="1644460"/>
            <a:ext cx="38164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CONTROLLI MANUTENTIVI</a:t>
            </a: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6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MENSILMENTE VENGONO SVOLTI DEI CONTROLLI ATTI AD ACCERTARE L’ EFFICIENZA DEI DISPOSITIVI ALLOCATI ALL’ INTERNO DEI PCU;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IL PERSONALE MANUTENTORE TRAMITE CHECK-LIST VERIFICA E AGGIORNA LO STATO DELLE MANUTENZIONI ORDINARIE;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IN CASO DI MANUTENZIONE STRAORDINARIA SARA’ NECESSARIO RICHIEDERE PREVENTIVAMENTE UNA </a:t>
            </a:r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SAC</a:t>
            </a: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DAL C.DO GENIO.   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6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dirty="0"/>
              <a:t> </a:t>
            </a:r>
          </a:p>
          <a:p>
            <a:endParaRPr lang="it-IT" dirty="0"/>
          </a:p>
        </p:txBody>
      </p:sp>
      <p:sp>
        <p:nvSpPr>
          <p:cNvPr id="11" name="Ovale 10"/>
          <p:cNvSpPr/>
          <p:nvPr/>
        </p:nvSpPr>
        <p:spPr>
          <a:xfrm>
            <a:off x="6012160" y="1340768"/>
            <a:ext cx="648072" cy="5400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446"/>
            <a:ext cx="698032" cy="6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6" descr="ESERCITO_NER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791642" cy="6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455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sellaDiTesto 47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BB1AF408-E23A-4997-B2D5-3806A6D837DA}"/>
              </a:ext>
            </a:extLst>
          </p:cNvPr>
          <p:cNvSpPr txBox="1"/>
          <p:nvPr/>
        </p:nvSpPr>
        <p:spPr>
          <a:xfrm>
            <a:off x="5304377" y="4414504"/>
            <a:ext cx="538560" cy="169862"/>
          </a:xfrm>
          <a:prstGeom prst="ellipse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endParaRPr lang="it-IT" sz="900" dirty="0">
              <a:solidFill>
                <a:schemeClr val="tx1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CFC15B4-FBFD-4DA7-82CA-5639D7855DE9}"/>
              </a:ext>
            </a:extLst>
          </p:cNvPr>
          <p:cNvSpPr/>
          <p:nvPr/>
        </p:nvSpPr>
        <p:spPr bwMode="auto">
          <a:xfrm>
            <a:off x="4119564" y="2579688"/>
            <a:ext cx="904875" cy="1993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4672024-86F9-41E5-BCC9-D6A17F87BC85}"/>
              </a:ext>
            </a:extLst>
          </p:cNvPr>
          <p:cNvSpPr/>
          <p:nvPr/>
        </p:nvSpPr>
        <p:spPr bwMode="auto">
          <a:xfrm>
            <a:off x="3208338" y="2189163"/>
            <a:ext cx="576262" cy="6143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424B98F-47F4-4BEF-A04B-1B9A0443AEC6}"/>
              </a:ext>
            </a:extLst>
          </p:cNvPr>
          <p:cNvSpPr/>
          <p:nvPr/>
        </p:nvSpPr>
        <p:spPr bwMode="auto">
          <a:xfrm>
            <a:off x="5359401" y="3962401"/>
            <a:ext cx="576263" cy="612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85CC142-8B66-4A68-B99F-2FE4D6A04451}"/>
              </a:ext>
            </a:extLst>
          </p:cNvPr>
          <p:cNvSpPr/>
          <p:nvPr/>
        </p:nvSpPr>
        <p:spPr bwMode="auto">
          <a:xfrm>
            <a:off x="5340351" y="3363913"/>
            <a:ext cx="576263" cy="6143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B3EC634-8A3E-4979-9228-15996B9F0BD5}"/>
              </a:ext>
            </a:extLst>
          </p:cNvPr>
          <p:cNvSpPr/>
          <p:nvPr/>
        </p:nvSpPr>
        <p:spPr bwMode="auto">
          <a:xfrm>
            <a:off x="5340351" y="2765426"/>
            <a:ext cx="576263" cy="614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6637BAF-DDA2-459F-BC0D-AF85C0FFCB1E}"/>
              </a:ext>
            </a:extLst>
          </p:cNvPr>
          <p:cNvSpPr/>
          <p:nvPr/>
        </p:nvSpPr>
        <p:spPr bwMode="auto">
          <a:xfrm>
            <a:off x="3214688" y="4049713"/>
            <a:ext cx="576262" cy="6143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AEE076C-35FB-45FB-91A9-29EB8FAC61C5}"/>
              </a:ext>
            </a:extLst>
          </p:cNvPr>
          <p:cNvSpPr/>
          <p:nvPr/>
        </p:nvSpPr>
        <p:spPr bwMode="auto">
          <a:xfrm>
            <a:off x="3208338" y="3417889"/>
            <a:ext cx="576262" cy="612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087D3157-823B-42FC-B345-7F9791194093}"/>
              </a:ext>
            </a:extLst>
          </p:cNvPr>
          <p:cNvSpPr/>
          <p:nvPr/>
        </p:nvSpPr>
        <p:spPr bwMode="auto">
          <a:xfrm>
            <a:off x="3209926" y="2803526"/>
            <a:ext cx="576263" cy="614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B5905BF6-5BE1-4EC9-92AB-68F8058482B7}"/>
              </a:ext>
            </a:extLst>
          </p:cNvPr>
          <p:cNvSpPr/>
          <p:nvPr/>
        </p:nvSpPr>
        <p:spPr bwMode="auto">
          <a:xfrm>
            <a:off x="3995738" y="4962526"/>
            <a:ext cx="576262" cy="614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15B02A09-C7EC-4199-8803-AEFFB2778B9C}"/>
              </a:ext>
            </a:extLst>
          </p:cNvPr>
          <p:cNvSpPr/>
          <p:nvPr/>
        </p:nvSpPr>
        <p:spPr bwMode="auto">
          <a:xfrm>
            <a:off x="4584701" y="4972051"/>
            <a:ext cx="576263" cy="612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C11430E-2239-4C4B-8203-AE0C6003C133}"/>
              </a:ext>
            </a:extLst>
          </p:cNvPr>
          <p:cNvSpPr/>
          <p:nvPr/>
        </p:nvSpPr>
        <p:spPr bwMode="auto">
          <a:xfrm>
            <a:off x="5340351" y="2144714"/>
            <a:ext cx="576263" cy="612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E47123B9-7390-4B33-B7D2-997842444962}"/>
              </a:ext>
            </a:extLst>
          </p:cNvPr>
          <p:cNvSpPr/>
          <p:nvPr/>
        </p:nvSpPr>
        <p:spPr bwMode="auto">
          <a:xfrm>
            <a:off x="5173663" y="4975226"/>
            <a:ext cx="576262" cy="612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A67F9B91-0B26-421F-8C8D-98AAF7EB704B}"/>
              </a:ext>
            </a:extLst>
          </p:cNvPr>
          <p:cNvSpPr/>
          <p:nvPr/>
        </p:nvSpPr>
        <p:spPr bwMode="auto">
          <a:xfrm>
            <a:off x="3394076" y="4960939"/>
            <a:ext cx="576263" cy="612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C081BB41-9997-4FC0-9176-1A9DFBEA977C}"/>
              </a:ext>
            </a:extLst>
          </p:cNvPr>
          <p:cNvSpPr/>
          <p:nvPr/>
        </p:nvSpPr>
        <p:spPr bwMode="auto">
          <a:xfrm>
            <a:off x="2819401" y="4960939"/>
            <a:ext cx="574675" cy="612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D62216FE-D138-42EB-B500-CF70341CED4B}"/>
              </a:ext>
            </a:extLst>
          </p:cNvPr>
          <p:cNvSpPr/>
          <p:nvPr/>
        </p:nvSpPr>
        <p:spPr bwMode="auto">
          <a:xfrm>
            <a:off x="5737226" y="4972051"/>
            <a:ext cx="576263" cy="614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971CDC2C-C782-445B-BBAC-AE48C393BB0C}"/>
              </a:ext>
            </a:extLst>
          </p:cNvPr>
          <p:cNvSpPr/>
          <p:nvPr/>
        </p:nvSpPr>
        <p:spPr bwMode="auto">
          <a:xfrm>
            <a:off x="4008438" y="1541464"/>
            <a:ext cx="576262" cy="612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2ACAE37C-7D20-40EA-97FB-C0A0417BF102}"/>
              </a:ext>
            </a:extLst>
          </p:cNvPr>
          <p:cNvSpPr/>
          <p:nvPr/>
        </p:nvSpPr>
        <p:spPr bwMode="auto">
          <a:xfrm>
            <a:off x="4597401" y="1549401"/>
            <a:ext cx="576263" cy="614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DC10401-284C-4725-BFF3-51807E24D951}"/>
              </a:ext>
            </a:extLst>
          </p:cNvPr>
          <p:cNvSpPr/>
          <p:nvPr/>
        </p:nvSpPr>
        <p:spPr bwMode="auto">
          <a:xfrm>
            <a:off x="5186364" y="1552576"/>
            <a:ext cx="574675" cy="6143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952B8009-0AD9-4E1E-857E-4AA439D7C65E}"/>
              </a:ext>
            </a:extLst>
          </p:cNvPr>
          <p:cNvSpPr/>
          <p:nvPr/>
        </p:nvSpPr>
        <p:spPr bwMode="auto">
          <a:xfrm>
            <a:off x="3406776" y="1538288"/>
            <a:ext cx="576263" cy="6143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F623AED4-E7B0-4440-8C82-E5826900A349}"/>
              </a:ext>
            </a:extLst>
          </p:cNvPr>
          <p:cNvSpPr/>
          <p:nvPr/>
        </p:nvSpPr>
        <p:spPr bwMode="auto">
          <a:xfrm>
            <a:off x="2830513" y="1538288"/>
            <a:ext cx="576262" cy="6143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52C4F6E6-F00B-41EC-8FBB-C1FFEEC2A465}"/>
              </a:ext>
            </a:extLst>
          </p:cNvPr>
          <p:cNvSpPr/>
          <p:nvPr/>
        </p:nvSpPr>
        <p:spPr bwMode="auto">
          <a:xfrm>
            <a:off x="5749926" y="1550988"/>
            <a:ext cx="576263" cy="6143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FD22665-8F4E-462A-A92B-7EEF217F6F48}"/>
              </a:ext>
            </a:extLst>
          </p:cNvPr>
          <p:cNvSpPr/>
          <p:nvPr/>
        </p:nvSpPr>
        <p:spPr bwMode="auto">
          <a:xfrm>
            <a:off x="5411788" y="2224089"/>
            <a:ext cx="431800" cy="473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C95F1AF2-4725-436C-A74B-35B78A8D69EE}"/>
              </a:ext>
            </a:extLst>
          </p:cNvPr>
          <p:cNvSpPr/>
          <p:nvPr/>
        </p:nvSpPr>
        <p:spPr bwMode="auto">
          <a:xfrm>
            <a:off x="5426075" y="2836864"/>
            <a:ext cx="431800" cy="4714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29781946-AA72-4706-9B60-24AA49A784EE}"/>
              </a:ext>
            </a:extLst>
          </p:cNvPr>
          <p:cNvSpPr/>
          <p:nvPr/>
        </p:nvSpPr>
        <p:spPr bwMode="auto">
          <a:xfrm>
            <a:off x="5426075" y="3430589"/>
            <a:ext cx="431800" cy="473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AD55EDAA-D147-48DA-B6A7-B190D52A39A9}"/>
              </a:ext>
            </a:extLst>
          </p:cNvPr>
          <p:cNvSpPr/>
          <p:nvPr/>
        </p:nvSpPr>
        <p:spPr bwMode="auto">
          <a:xfrm>
            <a:off x="3294063" y="2228851"/>
            <a:ext cx="431800" cy="473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85DB3542-F9A2-434F-AF7F-36EA38D28681}"/>
              </a:ext>
            </a:extLst>
          </p:cNvPr>
          <p:cNvSpPr/>
          <p:nvPr/>
        </p:nvSpPr>
        <p:spPr bwMode="auto">
          <a:xfrm>
            <a:off x="3286125" y="2852739"/>
            <a:ext cx="433388" cy="4714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3B365E2C-73DA-4376-AEC3-5EF0698776B2}"/>
              </a:ext>
            </a:extLst>
          </p:cNvPr>
          <p:cNvSpPr/>
          <p:nvPr/>
        </p:nvSpPr>
        <p:spPr bwMode="auto">
          <a:xfrm>
            <a:off x="3279775" y="3490914"/>
            <a:ext cx="431800" cy="4714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DF3FB697-216B-414F-AC64-6F0A4F08F23C}"/>
              </a:ext>
            </a:extLst>
          </p:cNvPr>
          <p:cNvSpPr/>
          <p:nvPr/>
        </p:nvSpPr>
        <p:spPr bwMode="auto">
          <a:xfrm>
            <a:off x="3263900" y="4098925"/>
            <a:ext cx="431800" cy="4714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7AA21C69-EB04-40EA-8D30-B83FE5BFC51D}"/>
              </a:ext>
            </a:extLst>
          </p:cNvPr>
          <p:cNvSpPr/>
          <p:nvPr/>
        </p:nvSpPr>
        <p:spPr bwMode="auto">
          <a:xfrm>
            <a:off x="5449888" y="4032250"/>
            <a:ext cx="431800" cy="4714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5F83CAFB-BBAD-413B-A61A-9DD8BD9E89C8}"/>
              </a:ext>
            </a:extLst>
          </p:cNvPr>
          <p:cNvSpPr/>
          <p:nvPr/>
        </p:nvSpPr>
        <p:spPr bwMode="auto">
          <a:xfrm>
            <a:off x="5843588" y="1611314"/>
            <a:ext cx="431800" cy="473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0D2CDE5C-FA41-4CBC-9CBF-7784E27C7A97}"/>
              </a:ext>
            </a:extLst>
          </p:cNvPr>
          <p:cNvSpPr/>
          <p:nvPr/>
        </p:nvSpPr>
        <p:spPr bwMode="auto">
          <a:xfrm>
            <a:off x="5257800" y="1603376"/>
            <a:ext cx="431800" cy="473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90AB3252-46A0-494E-ABE8-2F59943BE2F1}"/>
              </a:ext>
            </a:extLst>
          </p:cNvPr>
          <p:cNvSpPr/>
          <p:nvPr/>
        </p:nvSpPr>
        <p:spPr bwMode="auto">
          <a:xfrm>
            <a:off x="4684713" y="1611314"/>
            <a:ext cx="431800" cy="473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3CE9488C-881E-4D85-94D4-1D059254717C}"/>
              </a:ext>
            </a:extLst>
          </p:cNvPr>
          <p:cNvSpPr/>
          <p:nvPr/>
        </p:nvSpPr>
        <p:spPr bwMode="auto">
          <a:xfrm>
            <a:off x="4079875" y="1593851"/>
            <a:ext cx="431800" cy="473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DC57CE68-AFB0-4E63-8364-D97EC46C364B}"/>
              </a:ext>
            </a:extLst>
          </p:cNvPr>
          <p:cNvSpPr/>
          <p:nvPr/>
        </p:nvSpPr>
        <p:spPr bwMode="auto">
          <a:xfrm>
            <a:off x="3467100" y="1603376"/>
            <a:ext cx="431800" cy="473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D1E7D70D-2D3E-4794-BC2B-FC35987FDF22}"/>
              </a:ext>
            </a:extLst>
          </p:cNvPr>
          <p:cNvSpPr/>
          <p:nvPr/>
        </p:nvSpPr>
        <p:spPr bwMode="auto">
          <a:xfrm>
            <a:off x="2922588" y="1611314"/>
            <a:ext cx="431800" cy="473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65DF03A8-F754-45B3-9A4F-E81E3A0AC1CD}"/>
              </a:ext>
            </a:extLst>
          </p:cNvPr>
          <p:cNvSpPr/>
          <p:nvPr/>
        </p:nvSpPr>
        <p:spPr bwMode="auto">
          <a:xfrm>
            <a:off x="2890838" y="5027614"/>
            <a:ext cx="431800" cy="473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7B930934-935C-4CF8-BAFE-9447B5FB5069}"/>
              </a:ext>
            </a:extLst>
          </p:cNvPr>
          <p:cNvSpPr/>
          <p:nvPr/>
        </p:nvSpPr>
        <p:spPr bwMode="auto">
          <a:xfrm>
            <a:off x="3460750" y="5018089"/>
            <a:ext cx="431800" cy="4714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A95B274A-4092-43A7-ABF9-335C54B18FFA}"/>
              </a:ext>
            </a:extLst>
          </p:cNvPr>
          <p:cNvSpPr/>
          <p:nvPr/>
        </p:nvSpPr>
        <p:spPr bwMode="auto">
          <a:xfrm>
            <a:off x="4056063" y="5043489"/>
            <a:ext cx="431800" cy="473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46E3E016-F56F-4E79-A2C9-D6D0CE2871FC}"/>
              </a:ext>
            </a:extLst>
          </p:cNvPr>
          <p:cNvSpPr/>
          <p:nvPr/>
        </p:nvSpPr>
        <p:spPr bwMode="auto">
          <a:xfrm>
            <a:off x="4651375" y="5027614"/>
            <a:ext cx="431800" cy="473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CC697308-08DE-4F08-9C02-A01605003E20}"/>
              </a:ext>
            </a:extLst>
          </p:cNvPr>
          <p:cNvSpPr/>
          <p:nvPr/>
        </p:nvSpPr>
        <p:spPr bwMode="auto">
          <a:xfrm>
            <a:off x="5233988" y="5027614"/>
            <a:ext cx="431800" cy="473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94FAB839-3CB3-4D88-80D3-BA00F157498D}"/>
              </a:ext>
            </a:extLst>
          </p:cNvPr>
          <p:cNvSpPr/>
          <p:nvPr/>
        </p:nvSpPr>
        <p:spPr bwMode="auto">
          <a:xfrm>
            <a:off x="5822950" y="5010151"/>
            <a:ext cx="431800" cy="473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4" name="Freccia bidirezionale orizzontale 3">
            <a:extLst>
              <a:ext uri="{FF2B5EF4-FFF2-40B4-BE49-F238E27FC236}">
                <a16:creationId xmlns:a16="http://schemas.microsoft.com/office/drawing/2014/main" id="{5B993E91-5303-4A71-B91F-FC64E8C3DED3}"/>
              </a:ext>
            </a:extLst>
          </p:cNvPr>
          <p:cNvSpPr/>
          <p:nvPr/>
        </p:nvSpPr>
        <p:spPr bwMode="auto">
          <a:xfrm>
            <a:off x="2933701" y="4721225"/>
            <a:ext cx="1071563" cy="209550"/>
          </a:xfrm>
          <a:prstGeom prst="left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54" name="Freccia bidirezionale orizzontale 53">
            <a:extLst>
              <a:ext uri="{FF2B5EF4-FFF2-40B4-BE49-F238E27FC236}">
                <a16:creationId xmlns:a16="http://schemas.microsoft.com/office/drawing/2014/main" id="{22582112-E559-49F3-99F0-2FC30CF48489}"/>
              </a:ext>
            </a:extLst>
          </p:cNvPr>
          <p:cNvSpPr/>
          <p:nvPr/>
        </p:nvSpPr>
        <p:spPr bwMode="auto">
          <a:xfrm>
            <a:off x="5116513" y="4703763"/>
            <a:ext cx="1071562" cy="209550"/>
          </a:xfrm>
          <a:prstGeom prst="left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FB422E7-0685-44EB-A084-CEDE48B77B85}"/>
              </a:ext>
            </a:extLst>
          </p:cNvPr>
          <p:cNvSpPr/>
          <p:nvPr/>
        </p:nvSpPr>
        <p:spPr bwMode="auto">
          <a:xfrm>
            <a:off x="3892550" y="2451101"/>
            <a:ext cx="1354138" cy="2220913"/>
          </a:xfrm>
          <a:prstGeom prst="rect">
            <a:avLst/>
          </a:prstGeom>
          <a:solidFill>
            <a:schemeClr val="accent6">
              <a:alpha val="31000"/>
            </a:schemeClr>
          </a:solidFill>
          <a:ln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7DA0B8E5-21A4-465C-BFB2-B49A1103A22E}"/>
              </a:ext>
            </a:extLst>
          </p:cNvPr>
          <p:cNvSpPr/>
          <p:nvPr/>
        </p:nvSpPr>
        <p:spPr bwMode="auto">
          <a:xfrm rot="16200000">
            <a:off x="4410870" y="4587083"/>
            <a:ext cx="346075" cy="280987"/>
          </a:xfrm>
          <a:prstGeom prst="right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91BC42C2-6E4B-4AA7-A0D6-2AA501D3263A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5246689" y="2697164"/>
            <a:ext cx="1412875" cy="865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074F391E-7D5B-4FEC-ACE7-D6CF378C3E3F}"/>
              </a:ext>
            </a:extLst>
          </p:cNvPr>
          <p:cNvSpPr txBox="1"/>
          <p:nvPr/>
        </p:nvSpPr>
        <p:spPr>
          <a:xfrm>
            <a:off x="6659564" y="2451100"/>
            <a:ext cx="1081087" cy="36988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900" b="1" dirty="0">
                <a:solidFill>
                  <a:srgbClr val="C00000"/>
                </a:solidFill>
              </a:rPr>
              <a:t>PRE-DETONATION LAYER 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E77A5ABF-0FF2-4918-A5D3-D5A53A9F60D6}"/>
              </a:ext>
            </a:extLst>
          </p:cNvPr>
          <p:cNvSpPr txBox="1"/>
          <p:nvPr/>
        </p:nvSpPr>
        <p:spPr>
          <a:xfrm>
            <a:off x="4224338" y="3363914"/>
            <a:ext cx="711200" cy="369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900" b="1" dirty="0">
                <a:solidFill>
                  <a:schemeClr val="tx1"/>
                </a:solidFill>
              </a:rPr>
              <a:t>BUSSOLA PCU</a:t>
            </a:r>
          </a:p>
        </p:txBody>
      </p: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A8018EDC-894C-4D91-B74B-5D6D93A93363}"/>
              </a:ext>
            </a:extLst>
          </p:cNvPr>
          <p:cNvCxnSpPr>
            <a:cxnSpLocks/>
          </p:cNvCxnSpPr>
          <p:nvPr/>
        </p:nvCxnSpPr>
        <p:spPr>
          <a:xfrm>
            <a:off x="2571751" y="3313114"/>
            <a:ext cx="627063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97D7E5FB-C4A9-4601-BE46-A28D9F5AE173}"/>
              </a:ext>
            </a:extLst>
          </p:cNvPr>
          <p:cNvSpPr txBox="1"/>
          <p:nvPr/>
        </p:nvSpPr>
        <p:spPr>
          <a:xfrm>
            <a:off x="2032000" y="2927350"/>
            <a:ext cx="1079500" cy="369888"/>
          </a:xfrm>
          <a:prstGeom prst="rect">
            <a:avLst/>
          </a:prstGeom>
          <a:noFill/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900" b="1" dirty="0">
                <a:solidFill>
                  <a:schemeClr val="accent6">
                    <a:lumMod val="75000"/>
                  </a:schemeClr>
                </a:solidFill>
              </a:rPr>
              <a:t>HESCO-BASTION MIL 10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E6597A54-4E2C-41E1-8E78-377D7C4E3AC6}"/>
              </a:ext>
            </a:extLst>
          </p:cNvPr>
          <p:cNvSpPr txBox="1"/>
          <p:nvPr/>
        </p:nvSpPr>
        <p:spPr>
          <a:xfrm>
            <a:off x="5991225" y="3794125"/>
            <a:ext cx="1079500" cy="368300"/>
          </a:xfrm>
          <a:prstGeom prst="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900" b="1" dirty="0">
                <a:solidFill>
                  <a:srgbClr val="00B050"/>
                </a:solidFill>
              </a:rPr>
              <a:t>HESCO-BASTION MIL 3</a:t>
            </a:r>
          </a:p>
        </p:txBody>
      </p: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8FB07436-BD06-4496-8810-94713E3C17E7}"/>
              </a:ext>
            </a:extLst>
          </p:cNvPr>
          <p:cNvCxnSpPr>
            <a:cxnSpLocks/>
            <a:stCxn id="66" idx="2"/>
          </p:cNvCxnSpPr>
          <p:nvPr/>
        </p:nvCxnSpPr>
        <p:spPr>
          <a:xfrm flipH="1">
            <a:off x="5761039" y="4162426"/>
            <a:ext cx="769937" cy="149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4" name="Titolo 1">
            <a:extLst>
              <a:ext uri="{FF2B5EF4-FFF2-40B4-BE49-F238E27FC236}">
                <a16:creationId xmlns:a16="http://schemas.microsoft.com/office/drawing/2014/main" id="{BD1ACD58-08A3-4146-8338-F86E23677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PROTEZIONE DEI PCU</a:t>
            </a:r>
          </a:p>
        </p:txBody>
      </p:sp>
      <p:pic>
        <p:nvPicPr>
          <p:cNvPr id="69" name="Immagine 6" descr="ESERCITO_NERO-01.png">
            <a:extLst>
              <a:ext uri="{FF2B5EF4-FFF2-40B4-BE49-F238E27FC236}">
                <a16:creationId xmlns:a16="http://schemas.microsoft.com/office/drawing/2014/main" id="{AD7AD93E-D3F4-4B1F-8851-8CB92639F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791642" cy="6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Immagine 12">
            <a:extLst>
              <a:ext uri="{FF2B5EF4-FFF2-40B4-BE49-F238E27FC236}">
                <a16:creationId xmlns:a16="http://schemas.microsoft.com/office/drawing/2014/main" id="{4AD2E5A2-3013-4251-AD75-192458994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446"/>
            <a:ext cx="698032" cy="6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MISURE DI FP PRESENTI IN BASE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67744" y="3198167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DOMANDE?</a:t>
            </a:r>
          </a:p>
        </p:txBody>
      </p:sp>
      <p:pic>
        <p:nvPicPr>
          <p:cNvPr id="9" name="Immagine 6" descr="ESERCITO_NER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791642" cy="6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446"/>
            <a:ext cx="698032" cy="6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85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216406" y="123914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RIFERIMENTI NORMATIVI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37076" y="2420888"/>
            <a:ext cx="87994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D.Lgs</a:t>
            </a:r>
            <a:r>
              <a:rPr lang="it-IT" b="1" dirty="0">
                <a:latin typeface="Tahoma" pitchFamily="34" charset="0"/>
                <a:ea typeface="Tahoma" pitchFamily="34" charset="0"/>
                <a:cs typeface="Tahoma" pitchFamily="34" charset="0"/>
              </a:rPr>
              <a:t> 81/08 - 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TESTO UNICO SULLA SICUREZZA;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>
                <a:latin typeface="Tahoma" pitchFamily="34" charset="0"/>
                <a:ea typeface="Tahoma" pitchFamily="34" charset="0"/>
                <a:cs typeface="Tahoma" pitchFamily="34" charset="0"/>
              </a:rPr>
              <a:t>SOP 314: 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“PROCEDURE DA ADOTTARE IN CASO DI ALLARME INTRUSIONE”;</a:t>
            </a:r>
          </a:p>
          <a:p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>
                <a:latin typeface="Tahoma" pitchFamily="34" charset="0"/>
                <a:ea typeface="Tahoma" pitchFamily="34" charset="0"/>
                <a:cs typeface="Tahoma" pitchFamily="34" charset="0"/>
              </a:rPr>
              <a:t>MANUALE USO E MANUTENZIONE PCU</a:t>
            </a: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INPROCESSING</a:t>
            </a:r>
            <a:endParaRPr lang="it-IT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446"/>
            <a:ext cx="698032" cy="6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6" descr="ESERCITO_NER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791642" cy="6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79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339752" y="1988840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MISURE DI FP PRESENTI IN BASE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DISLOCAZIONE RICOVERI PER PERSONALE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GENERALITA’ SUI PCU</a:t>
            </a:r>
          </a:p>
          <a:p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PROCEDURE IN CASO DI ALLARME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CENNI SU MANUTENZIONE/CHECK LIST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latin typeface="Tahoma" pitchFamily="34" charset="0"/>
                <a:ea typeface="Tahoma" pitchFamily="34" charset="0"/>
                <a:cs typeface="Tahoma" pitchFamily="34" charset="0"/>
              </a:rPr>
              <a:t>PROTEZIONE DEI PCU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0"/>
            <a:ext cx="9144000" cy="99282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446"/>
            <a:ext cx="698032" cy="6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6" descr="ESERCITO_NER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791642" cy="6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64832" y="26558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AGENDA</a:t>
            </a:r>
            <a:endParaRPr lang="it-IT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5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MISURE DI FP PRESENTI IN BASE</a:t>
            </a:r>
          </a:p>
        </p:txBody>
      </p:sp>
      <p:pic>
        <p:nvPicPr>
          <p:cNvPr id="12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446"/>
            <a:ext cx="698032" cy="6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6" descr="ESERCITO_NER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791642" cy="6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004FA53-C3B2-4F4C-A518-5E23D36A2BA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852" y="1700808"/>
            <a:ext cx="6570295" cy="3744416"/>
          </a:xfrm>
          <a:prstGeom prst="rect">
            <a:avLst/>
          </a:prstGeom>
          <a:noFill/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590893B-5FC2-4B74-87B9-C008094FAF2D}"/>
              </a:ext>
            </a:extLst>
          </p:cNvPr>
          <p:cNvSpPr/>
          <p:nvPr/>
        </p:nvSpPr>
        <p:spPr>
          <a:xfrm>
            <a:off x="7236296" y="4077072"/>
            <a:ext cx="620851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82A4314-7FE1-49C2-B4C0-923A9763B05D}"/>
              </a:ext>
            </a:extLst>
          </p:cNvPr>
          <p:cNvSpPr/>
          <p:nvPr/>
        </p:nvSpPr>
        <p:spPr>
          <a:xfrm rot="16200000">
            <a:off x="7143874" y="4561749"/>
            <a:ext cx="994499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78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olo 1"/>
          <p:cNvSpPr txBox="1">
            <a:spLocks/>
          </p:cNvSpPr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PROTECTED CONTAINERISED UNIT (PCU) </a:t>
            </a:r>
          </a:p>
        </p:txBody>
      </p:sp>
      <p:pic>
        <p:nvPicPr>
          <p:cNvPr id="205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04"/>
            <a:ext cx="631489" cy="63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" name="Immagine 6" descr="ESERCITO_NER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999" y="-5569"/>
            <a:ext cx="791642" cy="6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DDA9388A-5AE6-43A4-A483-312394E74CB8}"/>
              </a:ext>
            </a:extLst>
          </p:cNvPr>
          <p:cNvGrpSpPr/>
          <p:nvPr/>
        </p:nvGrpSpPr>
        <p:grpSpPr>
          <a:xfrm>
            <a:off x="309099" y="662093"/>
            <a:ext cx="8309752" cy="5959526"/>
            <a:chOff x="309099" y="662093"/>
            <a:chExt cx="8309752" cy="5959526"/>
          </a:xfrm>
        </p:grpSpPr>
        <p:grpSp>
          <p:nvGrpSpPr>
            <p:cNvPr id="93" name="Gruppo 92">
              <a:extLst>
                <a:ext uri="{FF2B5EF4-FFF2-40B4-BE49-F238E27FC236}">
                  <a16:creationId xmlns:a16="http://schemas.microsoft.com/office/drawing/2014/main" id="{56BF877B-00FF-44B1-B489-E375A7D6E774}"/>
                </a:ext>
              </a:extLst>
            </p:cNvPr>
            <p:cNvGrpSpPr/>
            <p:nvPr/>
          </p:nvGrpSpPr>
          <p:grpSpPr>
            <a:xfrm>
              <a:off x="309099" y="662093"/>
              <a:ext cx="8309752" cy="5959526"/>
              <a:chOff x="1378614" y="449237"/>
              <a:chExt cx="8309752" cy="5959526"/>
            </a:xfrm>
          </p:grpSpPr>
          <p:grpSp>
            <p:nvGrpSpPr>
              <p:cNvPr id="94" name="Gruppo 93">
                <a:extLst>
                  <a:ext uri="{FF2B5EF4-FFF2-40B4-BE49-F238E27FC236}">
                    <a16:creationId xmlns:a16="http://schemas.microsoft.com/office/drawing/2014/main" id="{D1EB915F-0EBB-44AC-A468-72625EB6EDE4}"/>
                  </a:ext>
                </a:extLst>
              </p:cNvPr>
              <p:cNvGrpSpPr/>
              <p:nvPr/>
            </p:nvGrpSpPr>
            <p:grpSpPr>
              <a:xfrm>
                <a:off x="2811316" y="449237"/>
                <a:ext cx="6877050" cy="5959526"/>
                <a:chOff x="2819705" y="838984"/>
                <a:chExt cx="6877050" cy="5959526"/>
              </a:xfrm>
            </p:grpSpPr>
            <p:pic>
              <p:nvPicPr>
                <p:cNvPr id="129" name="Picture 2" descr="F:\Compound  pianta.png">
                  <a:extLst>
                    <a:ext uri="{FF2B5EF4-FFF2-40B4-BE49-F238E27FC236}">
                      <a16:creationId xmlns:a16="http://schemas.microsoft.com/office/drawing/2014/main" id="{8337ACC1-C070-44B1-9FFA-1E97EEBDE4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737"/>
                <a:stretch/>
              </p:blipFill>
              <p:spPr bwMode="auto">
                <a:xfrm>
                  <a:off x="2819705" y="1146175"/>
                  <a:ext cx="6811962" cy="387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0" name="CasellaDiTesto 93">
                  <a:extLst>
                    <a:ext uri="{FF2B5EF4-FFF2-40B4-BE49-F238E27FC236}">
                      <a16:creationId xmlns:a16="http://schemas.microsoft.com/office/drawing/2014/main" id="{ED956B2C-39D8-4000-8587-FC88BC487B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62880" y="3178852"/>
                  <a:ext cx="725487" cy="231775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defTabSz="684213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684213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684213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684213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684213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900" b="1" dirty="0">
                      <a:solidFill>
                        <a:srgbClr val="00000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MENSA</a:t>
                  </a:r>
                </a:p>
              </p:txBody>
            </p:sp>
            <p:sp>
              <p:nvSpPr>
                <p:cNvPr id="131" name="CasellaDiTesto 94">
                  <a:extLst>
                    <a:ext uri="{FF2B5EF4-FFF2-40B4-BE49-F238E27FC236}">
                      <a16:creationId xmlns:a16="http://schemas.microsoft.com/office/drawing/2014/main" id="{51958126-3899-4DE5-A121-1611E5ED66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25527" y="3766758"/>
                  <a:ext cx="882238" cy="231775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defTabSz="684213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684213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684213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684213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684213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900" b="1" dirty="0">
                      <a:solidFill>
                        <a:srgbClr val="00000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OFFICINA</a:t>
                  </a:r>
                </a:p>
              </p:txBody>
            </p:sp>
            <p:sp>
              <p:nvSpPr>
                <p:cNvPr id="132" name="CasellaDiTesto 115">
                  <a:extLst>
                    <a:ext uri="{FF2B5EF4-FFF2-40B4-BE49-F238E27FC236}">
                      <a16:creationId xmlns:a16="http://schemas.microsoft.com/office/drawing/2014/main" id="{3EC7AC09-4C3D-4B97-A180-89622195A9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76721" y="2381051"/>
                  <a:ext cx="489737" cy="307777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 defTabSz="684213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684213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684213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684213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684213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700" b="1" dirty="0">
                      <a:solidFill>
                        <a:srgbClr val="00000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ROLE 1</a:t>
                  </a:r>
                </a:p>
              </p:txBody>
            </p:sp>
            <p:sp>
              <p:nvSpPr>
                <p:cNvPr id="133" name="CasellaDiTesto 130">
                  <a:extLst>
                    <a:ext uri="{FF2B5EF4-FFF2-40B4-BE49-F238E27FC236}">
                      <a16:creationId xmlns:a16="http://schemas.microsoft.com/office/drawing/2014/main" id="{53AC986C-30F2-4DE9-A227-05BD02B6C5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6258183" y="1829143"/>
                  <a:ext cx="686157" cy="231775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square" lIns="27000" rIns="2700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900" b="1" dirty="0">
                      <a:latin typeface="Tahoma" panose="020B0604030504040204" pitchFamily="34" charset="0"/>
                      <a:cs typeface="Tahoma" panose="020B0604030504040204" pitchFamily="34" charset="0"/>
                    </a:rPr>
                    <a:t>PALESTRA</a:t>
                  </a:r>
                </a:p>
              </p:txBody>
            </p:sp>
            <p:sp>
              <p:nvSpPr>
                <p:cNvPr id="134" name="Rettangolo 133">
                  <a:extLst>
                    <a:ext uri="{FF2B5EF4-FFF2-40B4-BE49-F238E27FC236}">
                      <a16:creationId xmlns:a16="http://schemas.microsoft.com/office/drawing/2014/main" id="{3BAB084E-8299-42A6-9088-8919674852D7}"/>
                    </a:ext>
                  </a:extLst>
                </p:cNvPr>
                <p:cNvSpPr/>
                <p:nvPr/>
              </p:nvSpPr>
              <p:spPr>
                <a:xfrm>
                  <a:off x="3435655" y="3089275"/>
                  <a:ext cx="800100" cy="36195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685783">
                    <a:defRPr/>
                  </a:pPr>
                  <a:endParaRPr lang="it-IT" sz="90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5" name="CasellaDiTesto 133">
                  <a:extLst>
                    <a:ext uri="{FF2B5EF4-FFF2-40B4-BE49-F238E27FC236}">
                      <a16:creationId xmlns:a16="http://schemas.microsoft.com/office/drawing/2014/main" id="{A216BD15-39DF-4C70-BFE7-75BEEDBF6F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86353" y="3110106"/>
                  <a:ext cx="13462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684213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684213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684213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684213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684213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900" b="1" dirty="0">
                      <a:solidFill>
                        <a:srgbClr val="00000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BEACH 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900" b="1" dirty="0">
                      <a:solidFill>
                        <a:srgbClr val="00000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VOLLEY</a:t>
                  </a:r>
                </a:p>
              </p:txBody>
            </p:sp>
            <p:sp>
              <p:nvSpPr>
                <p:cNvPr id="136" name="Rettangolo 135">
                  <a:extLst>
                    <a:ext uri="{FF2B5EF4-FFF2-40B4-BE49-F238E27FC236}">
                      <a16:creationId xmlns:a16="http://schemas.microsoft.com/office/drawing/2014/main" id="{DEB9B97B-F1E4-42B4-9D22-C720F0708C38}"/>
                    </a:ext>
                  </a:extLst>
                </p:cNvPr>
                <p:cNvSpPr/>
                <p:nvPr/>
              </p:nvSpPr>
              <p:spPr>
                <a:xfrm rot="16200000">
                  <a:off x="4307128" y="2193926"/>
                  <a:ext cx="284163" cy="16668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000" rIns="27000" anchor="ctr"/>
                <a:lstStyle/>
                <a:p>
                  <a:pPr algn="ctr">
                    <a:defRPr/>
                  </a:pPr>
                  <a:r>
                    <a:rPr lang="it-IT" sz="9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TOC</a:t>
                  </a:r>
                </a:p>
              </p:txBody>
            </p:sp>
            <p:sp>
              <p:nvSpPr>
                <p:cNvPr id="137" name="CasellaDiTesto 138">
                  <a:extLst>
                    <a:ext uri="{FF2B5EF4-FFF2-40B4-BE49-F238E27FC236}">
                      <a16:creationId xmlns:a16="http://schemas.microsoft.com/office/drawing/2014/main" id="{8A9113C8-5273-4DCF-8131-14B357A99E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6153582" y="2048795"/>
                  <a:ext cx="1119188" cy="231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27000" rIns="2700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900" b="1" dirty="0">
                      <a:ln>
                        <a:solidFill>
                          <a:schemeClr val="tx1"/>
                        </a:solidFill>
                      </a:ln>
                      <a:solidFill>
                        <a:srgbClr val="FF000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ALLOGGI – PAL. 7</a:t>
                  </a:r>
                </a:p>
              </p:txBody>
            </p:sp>
            <p:sp>
              <p:nvSpPr>
                <p:cNvPr id="138" name="CasellaDiTesto 140">
                  <a:extLst>
                    <a:ext uri="{FF2B5EF4-FFF2-40B4-BE49-F238E27FC236}">
                      <a16:creationId xmlns:a16="http://schemas.microsoft.com/office/drawing/2014/main" id="{91DEFAA2-7831-4414-A007-889EE74BEE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6801950" y="1893093"/>
                  <a:ext cx="1117600" cy="2301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27000" rIns="27000">
                  <a:spAutoFit/>
                </a:bodyPr>
                <a:lstStyle>
                  <a:lvl1pPr defTabSz="684213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684213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684213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684213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684213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6842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900" b="1" dirty="0">
                      <a:ln>
                        <a:solidFill>
                          <a:schemeClr val="tx1"/>
                        </a:solidFill>
                      </a:ln>
                      <a:solidFill>
                        <a:srgbClr val="FF000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ALLOGGI</a:t>
                  </a:r>
                  <a:r>
                    <a:rPr lang="it-IT" altLang="it-IT" sz="900" b="1" dirty="0">
                      <a:ln>
                        <a:solidFill>
                          <a:schemeClr val="tx1"/>
                        </a:solidFill>
                      </a:ln>
                      <a:solidFill>
                        <a:srgbClr val="00000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it-IT" altLang="it-IT" sz="900" b="1" dirty="0">
                      <a:ln>
                        <a:solidFill>
                          <a:schemeClr val="tx1"/>
                        </a:solidFill>
                      </a:ln>
                      <a:solidFill>
                        <a:srgbClr val="FF000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– PAL. 8</a:t>
                  </a:r>
                </a:p>
              </p:txBody>
            </p:sp>
            <p:sp>
              <p:nvSpPr>
                <p:cNvPr id="139" name="CasellaDiTesto 142">
                  <a:extLst>
                    <a:ext uri="{FF2B5EF4-FFF2-40B4-BE49-F238E27FC236}">
                      <a16:creationId xmlns:a16="http://schemas.microsoft.com/office/drawing/2014/main" id="{82A4BB43-18BD-4477-9FD0-AC916E94BE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5654980" y="1917700"/>
                  <a:ext cx="1119187" cy="2301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27000" rIns="2700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900" b="1" dirty="0">
                      <a:ln>
                        <a:solidFill>
                          <a:schemeClr val="tx1"/>
                        </a:solidFill>
                      </a:ln>
                      <a:solidFill>
                        <a:srgbClr val="FF000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ALLOGGI</a:t>
                  </a:r>
                  <a:r>
                    <a:rPr lang="it-IT" altLang="it-IT" sz="900" b="1" dirty="0">
                      <a:solidFill>
                        <a:srgbClr val="FF000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it-IT" altLang="it-IT" sz="900" b="1" dirty="0">
                      <a:ln>
                        <a:solidFill>
                          <a:schemeClr val="tx1"/>
                        </a:solidFill>
                      </a:ln>
                      <a:solidFill>
                        <a:srgbClr val="FF000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– PAL. 6</a:t>
                  </a:r>
                </a:p>
              </p:txBody>
            </p:sp>
            <p:sp>
              <p:nvSpPr>
                <p:cNvPr id="141" name="CasellaDiTesto 144">
                  <a:extLst>
                    <a:ext uri="{FF2B5EF4-FFF2-40B4-BE49-F238E27FC236}">
                      <a16:creationId xmlns:a16="http://schemas.microsoft.com/office/drawing/2014/main" id="{0DD767B2-054D-4E8E-B879-BBC59CDD7C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4036525" y="1905793"/>
                  <a:ext cx="1104900" cy="2301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27000" rIns="2700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900" b="1" dirty="0">
                      <a:ln>
                        <a:solidFill>
                          <a:schemeClr val="tx1"/>
                        </a:solidFill>
                      </a:ln>
                      <a:solidFill>
                        <a:srgbClr val="FF000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ALLOGGI</a:t>
                  </a:r>
                  <a:r>
                    <a:rPr lang="it-IT" altLang="it-IT" sz="900" b="1" dirty="0">
                      <a:solidFill>
                        <a:srgbClr val="00000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it-IT" altLang="it-IT" sz="900" b="1" dirty="0">
                      <a:ln>
                        <a:solidFill>
                          <a:schemeClr val="tx1"/>
                        </a:solidFill>
                      </a:ln>
                      <a:solidFill>
                        <a:srgbClr val="FF0000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– PAL. 5</a:t>
                  </a:r>
                </a:p>
              </p:txBody>
            </p:sp>
            <p:sp>
              <p:nvSpPr>
                <p:cNvPr id="145" name="Esagono 144">
                  <a:extLst>
                    <a:ext uri="{FF2B5EF4-FFF2-40B4-BE49-F238E27FC236}">
                      <a16:creationId xmlns:a16="http://schemas.microsoft.com/office/drawing/2014/main" id="{40D7CCC6-E5D4-4F34-8A8B-F9DC6E53463D}"/>
                    </a:ext>
                  </a:extLst>
                </p:cNvPr>
                <p:cNvSpPr/>
                <p:nvPr/>
              </p:nvSpPr>
              <p:spPr>
                <a:xfrm>
                  <a:off x="7212316" y="2925513"/>
                  <a:ext cx="314325" cy="211138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defRPr/>
                  </a:pPr>
                  <a:r>
                    <a:rPr lang="it-IT" sz="9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A6</a:t>
                  </a:r>
                </a:p>
              </p:txBody>
            </p:sp>
            <p:sp>
              <p:nvSpPr>
                <p:cNvPr id="146" name="Rettangolo arrotondato 154">
                  <a:extLst>
                    <a:ext uri="{FF2B5EF4-FFF2-40B4-BE49-F238E27FC236}">
                      <a16:creationId xmlns:a16="http://schemas.microsoft.com/office/drawing/2014/main" id="{6ECDBD50-B33C-43C8-9241-F37E0BAF83AF}"/>
                    </a:ext>
                  </a:extLst>
                </p:cNvPr>
                <p:cNvSpPr/>
                <p:nvPr/>
              </p:nvSpPr>
              <p:spPr>
                <a:xfrm>
                  <a:off x="5856592" y="3783412"/>
                  <a:ext cx="831850" cy="185737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defRPr/>
                  </a:pPr>
                  <a:r>
                    <a:rPr lang="it-IT" sz="9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Bunker</a:t>
                  </a:r>
                </a:p>
              </p:txBody>
            </p:sp>
            <p:cxnSp>
              <p:nvCxnSpPr>
                <p:cNvPr id="147" name="Connettore 4 157">
                  <a:extLst>
                    <a:ext uri="{FF2B5EF4-FFF2-40B4-BE49-F238E27FC236}">
                      <a16:creationId xmlns:a16="http://schemas.microsoft.com/office/drawing/2014/main" id="{2C9B3466-7813-4424-9A7A-306DBFBEE6DC}"/>
                    </a:ext>
                  </a:extLst>
                </p:cNvPr>
                <p:cNvCxnSpPr/>
                <p:nvPr/>
              </p:nvCxnSpPr>
              <p:spPr>
                <a:xfrm rot="10800000">
                  <a:off x="4302977" y="1003559"/>
                  <a:ext cx="409575" cy="295275"/>
                </a:xfrm>
                <a:prstGeom prst="bentConnector3">
                  <a:avLst>
                    <a:gd name="adj1" fmla="val 39468"/>
                  </a:avLst>
                </a:prstGeom>
                <a:blipFill>
                  <a:blip r:embed="rId6"/>
                  <a:tile tx="0" ty="0" sx="100000" sy="100000" flip="none" algn="tl"/>
                </a:blipFill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9" name="Rettangolo 159">
                  <a:extLst>
                    <a:ext uri="{FF2B5EF4-FFF2-40B4-BE49-F238E27FC236}">
                      <a16:creationId xmlns:a16="http://schemas.microsoft.com/office/drawing/2014/main" id="{F59C0F9C-034B-4A57-A40A-AC87BECF8E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6658" y="838984"/>
                  <a:ext cx="618012" cy="230832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900" b="1" dirty="0">
                      <a:latin typeface="Tahoma" panose="020B0604030504040204" pitchFamily="34" charset="0"/>
                      <a:cs typeface="Tahoma" panose="020B0604030504040204" pitchFamily="34" charset="0"/>
                    </a:rPr>
                    <a:t>40 Pax</a:t>
                  </a:r>
                </a:p>
              </p:txBody>
            </p:sp>
            <p:cxnSp>
              <p:nvCxnSpPr>
                <p:cNvPr id="150" name="Connettore 2 149">
                  <a:extLst>
                    <a:ext uri="{FF2B5EF4-FFF2-40B4-BE49-F238E27FC236}">
                      <a16:creationId xmlns:a16="http://schemas.microsoft.com/office/drawing/2014/main" id="{65F4FBF9-42BA-48C9-8C22-53798A9DCF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58267" y="2701925"/>
                  <a:ext cx="2533053" cy="1112838"/>
                </a:xfrm>
                <a:prstGeom prst="straightConnector1">
                  <a:avLst/>
                </a:prstGeom>
                <a:blipFill>
                  <a:blip r:embed="rId6"/>
                  <a:tile tx="0" ty="0" sx="100000" sy="100000" flip="none" algn="tl"/>
                </a:blipFill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51" name="Rettangolo arrotondato 168">
                  <a:extLst>
                    <a:ext uri="{FF2B5EF4-FFF2-40B4-BE49-F238E27FC236}">
                      <a16:creationId xmlns:a16="http://schemas.microsoft.com/office/drawing/2014/main" id="{B1967B51-C91A-41B3-9C01-83A1D3261430}"/>
                    </a:ext>
                  </a:extLst>
                </p:cNvPr>
                <p:cNvSpPr/>
                <p:nvPr/>
              </p:nvSpPr>
              <p:spPr>
                <a:xfrm>
                  <a:off x="5864530" y="3592512"/>
                  <a:ext cx="831850" cy="17462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defRPr/>
                  </a:pPr>
                  <a:r>
                    <a:rPr lang="it-IT" sz="9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Bunker</a:t>
                  </a:r>
                </a:p>
              </p:txBody>
            </p:sp>
            <p:sp>
              <p:nvSpPr>
                <p:cNvPr id="152" name="Rettangolo 171">
                  <a:extLst>
                    <a:ext uri="{FF2B5EF4-FFF2-40B4-BE49-F238E27FC236}">
                      <a16:creationId xmlns:a16="http://schemas.microsoft.com/office/drawing/2014/main" id="{8433BB23-03E4-4A16-B741-E3D17B9EF4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15730" y="2551112"/>
                  <a:ext cx="581025" cy="230188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900" b="1" dirty="0">
                      <a:latin typeface="Tahoma" panose="020B0604030504040204" pitchFamily="34" charset="0"/>
                      <a:cs typeface="Tahoma" panose="020B0604030504040204" pitchFamily="34" charset="0"/>
                    </a:rPr>
                    <a:t>90 Pax</a:t>
                  </a:r>
                </a:p>
              </p:txBody>
            </p:sp>
            <p:sp>
              <p:nvSpPr>
                <p:cNvPr id="153" name="Rettangolo arrotondato 172">
                  <a:extLst>
                    <a:ext uri="{FF2B5EF4-FFF2-40B4-BE49-F238E27FC236}">
                      <a16:creationId xmlns:a16="http://schemas.microsoft.com/office/drawing/2014/main" id="{442467D9-7F98-4A16-8CC0-C3C6C1E8B4F7}"/>
                    </a:ext>
                  </a:extLst>
                </p:cNvPr>
                <p:cNvSpPr/>
                <p:nvPr/>
              </p:nvSpPr>
              <p:spPr>
                <a:xfrm>
                  <a:off x="7779702" y="4354512"/>
                  <a:ext cx="1277290" cy="214313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it-IT" sz="7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CORRIDOIO</a:t>
                  </a:r>
                </a:p>
              </p:txBody>
            </p:sp>
            <p:sp>
              <p:nvSpPr>
                <p:cNvPr id="154" name="Rettangolo arrotondato 177">
                  <a:extLst>
                    <a:ext uri="{FF2B5EF4-FFF2-40B4-BE49-F238E27FC236}">
                      <a16:creationId xmlns:a16="http://schemas.microsoft.com/office/drawing/2014/main" id="{733E744D-9D8D-467D-AC57-45E1DF05EC1A}"/>
                    </a:ext>
                  </a:extLst>
                </p:cNvPr>
                <p:cNvSpPr/>
                <p:nvPr/>
              </p:nvSpPr>
              <p:spPr>
                <a:xfrm>
                  <a:off x="5858180" y="4040187"/>
                  <a:ext cx="725487" cy="17462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defRPr/>
                  </a:pPr>
                  <a:r>
                    <a:rPr lang="it-IT" sz="9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Bunker</a:t>
                  </a:r>
                </a:p>
              </p:txBody>
            </p:sp>
            <p:cxnSp>
              <p:nvCxnSpPr>
                <p:cNvPr id="155" name="Connettore 2 154">
                  <a:extLst>
                    <a:ext uri="{FF2B5EF4-FFF2-40B4-BE49-F238E27FC236}">
                      <a16:creationId xmlns:a16="http://schemas.microsoft.com/office/drawing/2014/main" id="{9646509D-29EC-45FB-AE44-B718C25068B8}"/>
                    </a:ext>
                  </a:extLst>
                </p:cNvPr>
                <p:cNvCxnSpPr>
                  <a:cxnSpLocks/>
                  <a:stCxn id="159" idx="6"/>
                  <a:endCxn id="157" idx="1"/>
                </p:cNvCxnSpPr>
                <p:nvPr/>
              </p:nvCxnSpPr>
              <p:spPr>
                <a:xfrm flipV="1">
                  <a:off x="6759173" y="3179323"/>
                  <a:ext cx="2349141" cy="920024"/>
                </a:xfrm>
                <a:prstGeom prst="straightConnector1">
                  <a:avLst/>
                </a:prstGeom>
                <a:blipFill>
                  <a:blip r:embed="rId6"/>
                  <a:tile tx="0" ty="0" sx="100000" sy="100000" flip="none" algn="tl"/>
                </a:blipFill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57" name="Rettangolo 179">
                  <a:extLst>
                    <a:ext uri="{FF2B5EF4-FFF2-40B4-BE49-F238E27FC236}">
                      <a16:creationId xmlns:a16="http://schemas.microsoft.com/office/drawing/2014/main" id="{35D7A09C-729E-4B36-9B3C-EDB0673FD7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08314" y="3063907"/>
                  <a:ext cx="578915" cy="230832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900" b="1" dirty="0">
                      <a:latin typeface="Tahoma" panose="020B0604030504040204" pitchFamily="34" charset="0"/>
                      <a:cs typeface="Tahoma" panose="020B0604030504040204" pitchFamily="34" charset="0"/>
                    </a:rPr>
                    <a:t>35 Pax</a:t>
                  </a:r>
                </a:p>
              </p:txBody>
            </p:sp>
            <p:sp>
              <p:nvSpPr>
                <p:cNvPr id="159" name="Ovale 158">
                  <a:extLst>
                    <a:ext uri="{FF2B5EF4-FFF2-40B4-BE49-F238E27FC236}">
                      <a16:creationId xmlns:a16="http://schemas.microsoft.com/office/drawing/2014/main" id="{F2FF2E4E-1459-4DF4-9143-993C2AA79FA5}"/>
                    </a:ext>
                  </a:extLst>
                </p:cNvPr>
                <p:cNvSpPr/>
                <p:nvPr/>
              </p:nvSpPr>
              <p:spPr>
                <a:xfrm>
                  <a:off x="6508097" y="4006478"/>
                  <a:ext cx="251076" cy="18573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it-IT" sz="9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  <p:sp>
              <p:nvSpPr>
                <p:cNvPr id="166" name="Rettangolo arrotondato 90">
                  <a:extLst>
                    <a:ext uri="{FF2B5EF4-FFF2-40B4-BE49-F238E27FC236}">
                      <a16:creationId xmlns:a16="http://schemas.microsoft.com/office/drawing/2014/main" id="{68A25BB0-59A6-4426-ADF3-81935A99F414}"/>
                    </a:ext>
                  </a:extLst>
                </p:cNvPr>
                <p:cNvSpPr/>
                <p:nvPr/>
              </p:nvSpPr>
              <p:spPr>
                <a:xfrm>
                  <a:off x="4912030" y="1825625"/>
                  <a:ext cx="777875" cy="285750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000" rIns="27000" anchor="ctr"/>
                <a:lstStyle/>
                <a:p>
                  <a:pPr algn="ctr">
                    <a:defRPr/>
                  </a:pPr>
                  <a:r>
                    <a:rPr lang="it-IT" sz="9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T-WALL</a:t>
                  </a:r>
                </a:p>
              </p:txBody>
            </p:sp>
            <p:cxnSp>
              <p:nvCxnSpPr>
                <p:cNvPr id="169" name="Connettore 2 168">
                  <a:extLst>
                    <a:ext uri="{FF2B5EF4-FFF2-40B4-BE49-F238E27FC236}">
                      <a16:creationId xmlns:a16="http://schemas.microsoft.com/office/drawing/2014/main" id="{5A79F6BF-1790-4325-A51D-898BD618DB82}"/>
                    </a:ext>
                  </a:extLst>
                </p:cNvPr>
                <p:cNvCxnSpPr/>
                <p:nvPr/>
              </p:nvCxnSpPr>
              <p:spPr>
                <a:xfrm>
                  <a:off x="5705780" y="1997075"/>
                  <a:ext cx="280987" cy="292100"/>
                </a:xfrm>
                <a:prstGeom prst="straightConnector1">
                  <a:avLst/>
                </a:prstGeom>
                <a:blipFill>
                  <a:blip r:embed="rId6"/>
                  <a:tile tx="0" ty="0" sx="100000" sy="100000" flip="none" algn="tl"/>
                </a:blipFill>
                <a:ln w="38100">
                  <a:solidFill>
                    <a:schemeClr val="accent4">
                      <a:lumMod val="40000"/>
                      <a:lumOff val="60000"/>
                    </a:schemeClr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70" name="Connettore 2 169">
                  <a:extLst>
                    <a:ext uri="{FF2B5EF4-FFF2-40B4-BE49-F238E27FC236}">
                      <a16:creationId xmlns:a16="http://schemas.microsoft.com/office/drawing/2014/main" id="{0613ED4C-6C83-4F8A-BDE5-631BB4E246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46122" y="1997075"/>
                  <a:ext cx="265908" cy="292100"/>
                </a:xfrm>
                <a:prstGeom prst="straightConnector1">
                  <a:avLst/>
                </a:prstGeom>
                <a:blipFill>
                  <a:blip r:embed="rId6"/>
                  <a:tile tx="0" ty="0" sx="100000" sy="100000" flip="none" algn="tl"/>
                </a:blipFill>
                <a:ln w="38100">
                  <a:solidFill>
                    <a:schemeClr val="accent4">
                      <a:lumMod val="40000"/>
                      <a:lumOff val="60000"/>
                    </a:schemeClr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73" name="Rettangolo 172">
                  <a:extLst>
                    <a:ext uri="{FF2B5EF4-FFF2-40B4-BE49-F238E27FC236}">
                      <a16:creationId xmlns:a16="http://schemas.microsoft.com/office/drawing/2014/main" id="{CEB675D4-B419-47EB-88F7-5B0604CAC28F}"/>
                    </a:ext>
                  </a:extLst>
                </p:cNvPr>
                <p:cNvSpPr/>
                <p:nvPr/>
              </p:nvSpPr>
              <p:spPr>
                <a:xfrm>
                  <a:off x="3964292" y="5364752"/>
                  <a:ext cx="580608" cy="230832"/>
                </a:xfrm>
                <a:prstGeom prst="rect">
                  <a:avLst/>
                </a:prstGeom>
                <a:ln w="19050">
                  <a:solidFill>
                    <a:srgbClr val="FFC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it-IT" sz="9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25 Pax</a:t>
                  </a:r>
                </a:p>
              </p:txBody>
            </p:sp>
            <p:sp>
              <p:nvSpPr>
                <p:cNvPr id="175" name="Rettangolo arrotondato 200">
                  <a:extLst>
                    <a:ext uri="{FF2B5EF4-FFF2-40B4-BE49-F238E27FC236}">
                      <a16:creationId xmlns:a16="http://schemas.microsoft.com/office/drawing/2014/main" id="{4335E701-EB9F-49A8-AAEC-E5ACE7A9AF4F}"/>
                    </a:ext>
                  </a:extLst>
                </p:cNvPr>
                <p:cNvSpPr/>
                <p:nvPr/>
              </p:nvSpPr>
              <p:spPr>
                <a:xfrm>
                  <a:off x="4926037" y="3536399"/>
                  <a:ext cx="307334" cy="366167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defRPr/>
                  </a:pPr>
                  <a:r>
                    <a:rPr lang="it-IT" sz="9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PCU «D»</a:t>
                  </a:r>
                </a:p>
              </p:txBody>
            </p:sp>
            <p:sp>
              <p:nvSpPr>
                <p:cNvPr id="183" name="Ovale 182">
                  <a:extLst>
                    <a:ext uri="{FF2B5EF4-FFF2-40B4-BE49-F238E27FC236}">
                      <a16:creationId xmlns:a16="http://schemas.microsoft.com/office/drawing/2014/main" id="{F14C3202-8ECD-4A83-8F0E-1D765B0A4492}"/>
                    </a:ext>
                  </a:extLst>
                </p:cNvPr>
                <p:cNvSpPr/>
                <p:nvPr/>
              </p:nvSpPr>
              <p:spPr>
                <a:xfrm>
                  <a:off x="6507614" y="3737446"/>
                  <a:ext cx="269131" cy="21578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it-IT" sz="7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4A</a:t>
                  </a:r>
                  <a:endParaRPr lang="it-IT" sz="9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4" name="Ovale 183">
                  <a:extLst>
                    <a:ext uri="{FF2B5EF4-FFF2-40B4-BE49-F238E27FC236}">
                      <a16:creationId xmlns:a16="http://schemas.microsoft.com/office/drawing/2014/main" id="{E5D0E1F0-86D8-43F4-A02B-FF7D5AB82BDF}"/>
                    </a:ext>
                  </a:extLst>
                </p:cNvPr>
                <p:cNvSpPr/>
                <p:nvPr/>
              </p:nvSpPr>
              <p:spPr>
                <a:xfrm>
                  <a:off x="6502705" y="3512123"/>
                  <a:ext cx="293090" cy="22407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it-IT" sz="7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4B</a:t>
                  </a:r>
                  <a:endParaRPr lang="it-IT" sz="9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5" name="Esagono 184">
                  <a:extLst>
                    <a:ext uri="{FF2B5EF4-FFF2-40B4-BE49-F238E27FC236}">
                      <a16:creationId xmlns:a16="http://schemas.microsoft.com/office/drawing/2014/main" id="{EF9014F9-FDD3-47A9-8B64-1E4386010CDC}"/>
                    </a:ext>
                  </a:extLst>
                </p:cNvPr>
                <p:cNvSpPr/>
                <p:nvPr/>
              </p:nvSpPr>
              <p:spPr>
                <a:xfrm>
                  <a:off x="7504416" y="4580956"/>
                  <a:ext cx="300037" cy="209550"/>
                </a:xfrm>
                <a:prstGeom prst="hexagon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defRPr/>
                  </a:pPr>
                  <a:r>
                    <a:rPr lang="it-IT" sz="9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CSI</a:t>
                  </a:r>
                </a:p>
              </p:txBody>
            </p:sp>
            <p:sp>
              <p:nvSpPr>
                <p:cNvPr id="186" name="CasellaDiTesto 185">
                  <a:extLst>
                    <a:ext uri="{FF2B5EF4-FFF2-40B4-BE49-F238E27FC236}">
                      <a16:creationId xmlns:a16="http://schemas.microsoft.com/office/drawing/2014/main" id="{1D264054-7F49-4CBD-BAE5-A56783DEC489}"/>
                    </a:ext>
                  </a:extLst>
                </p:cNvPr>
                <p:cNvSpPr txBox="1"/>
                <p:nvPr/>
              </p:nvSpPr>
              <p:spPr>
                <a:xfrm>
                  <a:off x="2819705" y="5721292"/>
                  <a:ext cx="6751637" cy="107721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b="1" u="sng" dirty="0"/>
                    <a:t>LEGENDA:</a:t>
                  </a:r>
                  <a:r>
                    <a:rPr lang="it-IT" sz="1200" dirty="0"/>
                    <a:t>        </a:t>
                  </a:r>
                  <a:r>
                    <a:rPr lang="it-IT" sz="1000" dirty="0"/>
                    <a:t>ALTANA NON PRESIDIATA		BUNKER		        ALPHA GATE</a:t>
                  </a:r>
                  <a:r>
                    <a:rPr lang="it-IT" sz="1200" dirty="0"/>
                    <a:t>	</a:t>
                  </a:r>
                  <a:r>
                    <a:rPr lang="it-IT" sz="1000" dirty="0"/>
                    <a:t>PUNTO DI RACCOLTA		PROTECTED CONTAINER UNIT	</a:t>
                  </a:r>
                </a:p>
                <a:p>
                  <a:r>
                    <a:rPr lang="it-IT" sz="1000" dirty="0"/>
                    <a:t>						      	AREA SICURA C/O VANO SCALA 		CENTRALE DI CONTROLLO	        MAIN GATE</a:t>
                  </a:r>
                  <a:br>
                    <a:rPr lang="it-IT" sz="1000" dirty="0"/>
                  </a:br>
                  <a:r>
                    <a:rPr lang="it-IT" sz="1000" dirty="0"/>
                    <a:t>	PIANO TERRA PALAZZINE	                               SICUREZZA DELLE INSTALLAZIONI </a:t>
                  </a:r>
                </a:p>
                <a:p>
                  <a:r>
                    <a:rPr lang="it-IT" sz="1000" dirty="0"/>
                    <a:t>	</a:t>
                  </a:r>
                </a:p>
              </p:txBody>
            </p:sp>
            <p:sp>
              <p:nvSpPr>
                <p:cNvPr id="191" name="Esagono 190">
                  <a:extLst>
                    <a:ext uri="{FF2B5EF4-FFF2-40B4-BE49-F238E27FC236}">
                      <a16:creationId xmlns:a16="http://schemas.microsoft.com/office/drawing/2014/main" id="{78118459-E61F-4816-B005-EA41B34B0643}"/>
                    </a:ext>
                  </a:extLst>
                </p:cNvPr>
                <p:cNvSpPr/>
                <p:nvPr/>
              </p:nvSpPr>
              <p:spPr>
                <a:xfrm>
                  <a:off x="3595845" y="5783381"/>
                  <a:ext cx="181626" cy="129458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defRPr/>
                  </a:pPr>
                  <a:endParaRPr lang="it-IT" sz="9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2" name="Documento 191">
                  <a:extLst>
                    <a:ext uri="{FF2B5EF4-FFF2-40B4-BE49-F238E27FC236}">
                      <a16:creationId xmlns:a16="http://schemas.microsoft.com/office/drawing/2014/main" id="{2BAE5ABA-5FC7-4A37-85EA-666BA0B5A0E2}"/>
                    </a:ext>
                  </a:extLst>
                </p:cNvPr>
                <p:cNvSpPr/>
                <p:nvPr/>
              </p:nvSpPr>
              <p:spPr>
                <a:xfrm>
                  <a:off x="6008247" y="2563797"/>
                  <a:ext cx="197192" cy="199907"/>
                </a:xfrm>
                <a:prstGeom prst="flowChartDocumen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000" rIns="27000" anchor="ctr"/>
                <a:lstStyle/>
                <a:p>
                  <a:pPr algn="ctr">
                    <a:defRPr/>
                  </a:pPr>
                  <a:r>
                    <a:rPr lang="it-IT" sz="900" dirty="0">
                      <a:solidFill>
                        <a:srgbClr val="FFFF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AS</a:t>
                  </a:r>
                </a:p>
              </p:txBody>
            </p:sp>
            <p:sp>
              <p:nvSpPr>
                <p:cNvPr id="193" name="Documento 192">
                  <a:extLst>
                    <a:ext uri="{FF2B5EF4-FFF2-40B4-BE49-F238E27FC236}">
                      <a16:creationId xmlns:a16="http://schemas.microsoft.com/office/drawing/2014/main" id="{FF792B14-ECAE-4FAB-B4A5-8BEA1CE091AF}"/>
                    </a:ext>
                  </a:extLst>
                </p:cNvPr>
                <p:cNvSpPr/>
                <p:nvPr/>
              </p:nvSpPr>
              <p:spPr>
                <a:xfrm>
                  <a:off x="4372280" y="2525342"/>
                  <a:ext cx="190136" cy="214257"/>
                </a:xfrm>
                <a:prstGeom prst="flowChartDocumen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000" rIns="27000" anchor="ctr"/>
                <a:lstStyle/>
                <a:p>
                  <a:pPr algn="ctr">
                    <a:defRPr/>
                  </a:pPr>
                  <a:r>
                    <a:rPr lang="it-IT" sz="900" dirty="0">
                      <a:solidFill>
                        <a:srgbClr val="FFFF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AS</a:t>
                  </a:r>
                </a:p>
              </p:txBody>
            </p:sp>
            <p:sp>
              <p:nvSpPr>
                <p:cNvPr id="194" name="Documento 193">
                  <a:extLst>
                    <a:ext uri="{FF2B5EF4-FFF2-40B4-BE49-F238E27FC236}">
                      <a16:creationId xmlns:a16="http://schemas.microsoft.com/office/drawing/2014/main" id="{9376569D-9501-425D-B68D-CBC4AB47A2DC}"/>
                    </a:ext>
                  </a:extLst>
                </p:cNvPr>
                <p:cNvSpPr/>
                <p:nvPr/>
              </p:nvSpPr>
              <p:spPr>
                <a:xfrm>
                  <a:off x="4346828" y="1500520"/>
                  <a:ext cx="190136" cy="214257"/>
                </a:xfrm>
                <a:prstGeom prst="flowChartDocumen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000" rIns="27000" anchor="ctr"/>
                <a:lstStyle/>
                <a:p>
                  <a:pPr algn="ctr">
                    <a:defRPr/>
                  </a:pPr>
                  <a:r>
                    <a:rPr lang="it-IT" sz="900" dirty="0">
                      <a:solidFill>
                        <a:srgbClr val="FFFF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AS</a:t>
                  </a:r>
                </a:p>
              </p:txBody>
            </p:sp>
            <p:sp>
              <p:nvSpPr>
                <p:cNvPr id="195" name="Documento 194">
                  <a:extLst>
                    <a:ext uri="{FF2B5EF4-FFF2-40B4-BE49-F238E27FC236}">
                      <a16:creationId xmlns:a16="http://schemas.microsoft.com/office/drawing/2014/main" id="{B3639411-661E-47FF-9480-4FB227173BF3}"/>
                    </a:ext>
                  </a:extLst>
                </p:cNvPr>
                <p:cNvSpPr/>
                <p:nvPr/>
              </p:nvSpPr>
              <p:spPr>
                <a:xfrm>
                  <a:off x="5967718" y="1376879"/>
                  <a:ext cx="197192" cy="199907"/>
                </a:xfrm>
                <a:prstGeom prst="flowChartDocumen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000" rIns="27000" anchor="ctr"/>
                <a:lstStyle/>
                <a:p>
                  <a:pPr algn="ctr">
                    <a:defRPr/>
                  </a:pPr>
                  <a:r>
                    <a:rPr lang="it-IT" sz="900" dirty="0">
                      <a:solidFill>
                        <a:srgbClr val="FFFF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AS</a:t>
                  </a:r>
                </a:p>
              </p:txBody>
            </p:sp>
            <p:sp>
              <p:nvSpPr>
                <p:cNvPr id="196" name="Documento 195">
                  <a:extLst>
                    <a:ext uri="{FF2B5EF4-FFF2-40B4-BE49-F238E27FC236}">
                      <a16:creationId xmlns:a16="http://schemas.microsoft.com/office/drawing/2014/main" id="{01467E71-6CA9-4AC3-A2F1-854AB73D786C}"/>
                    </a:ext>
                  </a:extLst>
                </p:cNvPr>
                <p:cNvSpPr/>
                <p:nvPr/>
              </p:nvSpPr>
              <p:spPr>
                <a:xfrm>
                  <a:off x="7103957" y="1391503"/>
                  <a:ext cx="197192" cy="199907"/>
                </a:xfrm>
                <a:prstGeom prst="flowChartDocumen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000" rIns="27000" anchor="ctr"/>
                <a:lstStyle/>
                <a:p>
                  <a:pPr algn="ctr">
                    <a:defRPr/>
                  </a:pPr>
                  <a:r>
                    <a:rPr lang="it-IT" sz="900" dirty="0">
                      <a:solidFill>
                        <a:srgbClr val="FFFF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AS</a:t>
                  </a:r>
                </a:p>
              </p:txBody>
            </p:sp>
            <p:sp>
              <p:nvSpPr>
                <p:cNvPr id="197" name="Documento 196">
                  <a:extLst>
                    <a:ext uri="{FF2B5EF4-FFF2-40B4-BE49-F238E27FC236}">
                      <a16:creationId xmlns:a16="http://schemas.microsoft.com/office/drawing/2014/main" id="{36FE70FE-8323-486A-BF28-2669314767A0}"/>
                    </a:ext>
                  </a:extLst>
                </p:cNvPr>
                <p:cNvSpPr/>
                <p:nvPr/>
              </p:nvSpPr>
              <p:spPr>
                <a:xfrm>
                  <a:off x="7116273" y="2540058"/>
                  <a:ext cx="197192" cy="199907"/>
                </a:xfrm>
                <a:prstGeom prst="flowChartDocumen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000" rIns="27000" anchor="ctr"/>
                <a:lstStyle/>
                <a:p>
                  <a:pPr algn="ctr">
                    <a:defRPr/>
                  </a:pPr>
                  <a:r>
                    <a:rPr lang="it-IT" sz="900" dirty="0">
                      <a:solidFill>
                        <a:srgbClr val="FFFF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AS</a:t>
                  </a:r>
                </a:p>
              </p:txBody>
            </p:sp>
            <p:sp>
              <p:nvSpPr>
                <p:cNvPr id="198" name="Ovale 197">
                  <a:extLst>
                    <a:ext uri="{FF2B5EF4-FFF2-40B4-BE49-F238E27FC236}">
                      <a16:creationId xmlns:a16="http://schemas.microsoft.com/office/drawing/2014/main" id="{74CA5D2B-186D-4EE7-8621-C3225EACE735}"/>
                    </a:ext>
                  </a:extLst>
                </p:cNvPr>
                <p:cNvSpPr/>
                <p:nvPr/>
              </p:nvSpPr>
              <p:spPr>
                <a:xfrm>
                  <a:off x="5214609" y="2578772"/>
                  <a:ext cx="190136" cy="199907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it-IT" sz="6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PR</a:t>
                  </a:r>
                </a:p>
              </p:txBody>
            </p:sp>
            <p:sp>
              <p:nvSpPr>
                <p:cNvPr id="200" name="Ovale 199">
                  <a:extLst>
                    <a:ext uri="{FF2B5EF4-FFF2-40B4-BE49-F238E27FC236}">
                      <a16:creationId xmlns:a16="http://schemas.microsoft.com/office/drawing/2014/main" id="{B6359957-472C-4FB6-BCE8-50FC19BA5A4C}"/>
                    </a:ext>
                  </a:extLst>
                </p:cNvPr>
                <p:cNvSpPr/>
                <p:nvPr/>
              </p:nvSpPr>
              <p:spPr>
                <a:xfrm>
                  <a:off x="6726013" y="3269544"/>
                  <a:ext cx="190136" cy="199907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it-IT" sz="6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PR</a:t>
                  </a:r>
                </a:p>
              </p:txBody>
            </p:sp>
            <p:sp>
              <p:nvSpPr>
                <p:cNvPr id="201" name="Ovale 200">
                  <a:extLst>
                    <a:ext uri="{FF2B5EF4-FFF2-40B4-BE49-F238E27FC236}">
                      <a16:creationId xmlns:a16="http://schemas.microsoft.com/office/drawing/2014/main" id="{96E06827-A0D0-4F38-AAC5-818C2A45EFC0}"/>
                    </a:ext>
                  </a:extLst>
                </p:cNvPr>
                <p:cNvSpPr/>
                <p:nvPr/>
              </p:nvSpPr>
              <p:spPr>
                <a:xfrm>
                  <a:off x="3591590" y="5951758"/>
                  <a:ext cx="190136" cy="199907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it-IT" sz="6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PR</a:t>
                  </a:r>
                </a:p>
              </p:txBody>
            </p:sp>
            <p:sp>
              <p:nvSpPr>
                <p:cNvPr id="215" name="Rettangolo arrotondato 177">
                  <a:extLst>
                    <a:ext uri="{FF2B5EF4-FFF2-40B4-BE49-F238E27FC236}">
                      <a16:creationId xmlns:a16="http://schemas.microsoft.com/office/drawing/2014/main" id="{CED1B369-E3A0-4A04-A138-019B317E0074}"/>
                    </a:ext>
                  </a:extLst>
                </p:cNvPr>
                <p:cNvSpPr/>
                <p:nvPr/>
              </p:nvSpPr>
              <p:spPr>
                <a:xfrm>
                  <a:off x="5794635" y="5760797"/>
                  <a:ext cx="725487" cy="17462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defRPr/>
                  </a:pPr>
                  <a:r>
                    <a:rPr lang="it-IT" sz="9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Bunker</a:t>
                  </a:r>
                </a:p>
              </p:txBody>
            </p:sp>
            <p:sp>
              <p:nvSpPr>
                <p:cNvPr id="239" name="Rettangolo arrotondato 169">
                  <a:extLst>
                    <a:ext uri="{FF2B5EF4-FFF2-40B4-BE49-F238E27FC236}">
                      <a16:creationId xmlns:a16="http://schemas.microsoft.com/office/drawing/2014/main" id="{8A3ED351-A095-492B-8C98-60E9DF987BE4}"/>
                    </a:ext>
                  </a:extLst>
                </p:cNvPr>
                <p:cNvSpPr/>
                <p:nvPr/>
              </p:nvSpPr>
              <p:spPr>
                <a:xfrm>
                  <a:off x="5819014" y="6006761"/>
                  <a:ext cx="676727" cy="17462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defRPr/>
                  </a:pPr>
                  <a:r>
                    <a:rPr lang="it-IT" sz="9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PCU</a:t>
                  </a:r>
                </a:p>
              </p:txBody>
            </p:sp>
            <p:sp>
              <p:nvSpPr>
                <p:cNvPr id="252" name="Documento 251">
                  <a:extLst>
                    <a:ext uri="{FF2B5EF4-FFF2-40B4-BE49-F238E27FC236}">
                      <a16:creationId xmlns:a16="http://schemas.microsoft.com/office/drawing/2014/main" id="{98E8CA8D-F96B-413E-B534-989ED07CFEC8}"/>
                    </a:ext>
                  </a:extLst>
                </p:cNvPr>
                <p:cNvSpPr/>
                <p:nvPr/>
              </p:nvSpPr>
              <p:spPr>
                <a:xfrm>
                  <a:off x="3573097" y="6249987"/>
                  <a:ext cx="197192" cy="199907"/>
                </a:xfrm>
                <a:prstGeom prst="flowChartDocument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7000" rIns="27000" anchor="ctr"/>
                <a:lstStyle/>
                <a:p>
                  <a:pPr algn="ctr">
                    <a:defRPr/>
                  </a:pPr>
                  <a:r>
                    <a:rPr lang="it-IT" sz="900" dirty="0">
                      <a:solidFill>
                        <a:srgbClr val="FFFF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AS</a:t>
                  </a:r>
                </a:p>
              </p:txBody>
            </p:sp>
            <p:sp>
              <p:nvSpPr>
                <p:cNvPr id="253" name="Esagono 252">
                  <a:extLst>
                    <a:ext uri="{FF2B5EF4-FFF2-40B4-BE49-F238E27FC236}">
                      <a16:creationId xmlns:a16="http://schemas.microsoft.com/office/drawing/2014/main" id="{998B9073-F49E-4CC8-AB91-CB252B8A4567}"/>
                    </a:ext>
                  </a:extLst>
                </p:cNvPr>
                <p:cNvSpPr/>
                <p:nvPr/>
              </p:nvSpPr>
              <p:spPr>
                <a:xfrm>
                  <a:off x="5997039" y="6260296"/>
                  <a:ext cx="300037" cy="209550"/>
                </a:xfrm>
                <a:prstGeom prst="hexagon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defRPr/>
                  </a:pPr>
                  <a:r>
                    <a:rPr lang="it-IT" sz="9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CSI</a:t>
                  </a:r>
                </a:p>
              </p:txBody>
            </p:sp>
            <p:sp>
              <p:nvSpPr>
                <p:cNvPr id="254" name="Esagono 253">
                  <a:extLst>
                    <a:ext uri="{FF2B5EF4-FFF2-40B4-BE49-F238E27FC236}">
                      <a16:creationId xmlns:a16="http://schemas.microsoft.com/office/drawing/2014/main" id="{5B850629-D30C-45A3-8485-5F22FC2F3357}"/>
                    </a:ext>
                  </a:extLst>
                </p:cNvPr>
                <p:cNvSpPr/>
                <p:nvPr/>
              </p:nvSpPr>
              <p:spPr>
                <a:xfrm>
                  <a:off x="8314835" y="5760797"/>
                  <a:ext cx="269875" cy="209550"/>
                </a:xfrm>
                <a:prstGeom prst="hexagon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defRPr/>
                  </a:pPr>
                  <a:r>
                    <a:rPr lang="it-IT" sz="9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AG</a:t>
                  </a:r>
                </a:p>
              </p:txBody>
            </p:sp>
            <p:sp>
              <p:nvSpPr>
                <p:cNvPr id="255" name="Ovale 254">
                  <a:extLst>
                    <a:ext uri="{FF2B5EF4-FFF2-40B4-BE49-F238E27FC236}">
                      <a16:creationId xmlns:a16="http://schemas.microsoft.com/office/drawing/2014/main" id="{29DDF938-0BBD-4550-9FE5-47D51C454950}"/>
                    </a:ext>
                  </a:extLst>
                </p:cNvPr>
                <p:cNvSpPr/>
                <p:nvPr/>
              </p:nvSpPr>
              <p:spPr>
                <a:xfrm>
                  <a:off x="4336925" y="1089931"/>
                  <a:ext cx="206131" cy="17799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it-IT" sz="900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sp>
              <p:nvSpPr>
                <p:cNvPr id="256" name="Rettangolo arrotondato 158">
                  <a:extLst>
                    <a:ext uri="{FF2B5EF4-FFF2-40B4-BE49-F238E27FC236}">
                      <a16:creationId xmlns:a16="http://schemas.microsoft.com/office/drawing/2014/main" id="{5580485B-C54A-4C2C-9A59-C7833AB17BFB}"/>
                    </a:ext>
                  </a:extLst>
                </p:cNvPr>
                <p:cNvSpPr/>
                <p:nvPr/>
              </p:nvSpPr>
              <p:spPr>
                <a:xfrm>
                  <a:off x="4063315" y="1314338"/>
                  <a:ext cx="550863" cy="18097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defRPr/>
                  </a:pPr>
                  <a:r>
                    <a:rPr lang="it-IT" sz="9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Bunker </a:t>
                  </a:r>
                </a:p>
              </p:txBody>
            </p:sp>
            <p:cxnSp>
              <p:nvCxnSpPr>
                <p:cNvPr id="258" name="Connettore 2 257">
                  <a:extLst>
                    <a:ext uri="{FF2B5EF4-FFF2-40B4-BE49-F238E27FC236}">
                      <a16:creationId xmlns:a16="http://schemas.microsoft.com/office/drawing/2014/main" id="{51D51DCA-981F-4A77-B775-B34597E8D9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36705" y="3950211"/>
                  <a:ext cx="334728" cy="1433297"/>
                </a:xfrm>
                <a:prstGeom prst="straightConnector1">
                  <a:avLst/>
                </a:prstGeom>
                <a:blipFill>
                  <a:blip r:embed="rId6"/>
                  <a:tile tx="0" ty="0" sx="100000" sy="100000" flip="none" algn="tl"/>
                </a:blipFill>
                <a:ln w="38100">
                  <a:solidFill>
                    <a:srgbClr val="FFC000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61" name="Esagono 260">
                  <a:extLst>
                    <a:ext uri="{FF2B5EF4-FFF2-40B4-BE49-F238E27FC236}">
                      <a16:creationId xmlns:a16="http://schemas.microsoft.com/office/drawing/2014/main" id="{11767BA2-E87E-4B3A-B2FA-A116AA748D7E}"/>
                    </a:ext>
                  </a:extLst>
                </p:cNvPr>
                <p:cNvSpPr/>
                <p:nvPr/>
              </p:nvSpPr>
              <p:spPr>
                <a:xfrm>
                  <a:off x="9319904" y="4548472"/>
                  <a:ext cx="269875" cy="209550"/>
                </a:xfrm>
                <a:prstGeom prst="hexagon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defRPr/>
                  </a:pPr>
                  <a:r>
                    <a:rPr lang="it-IT" sz="9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MG</a:t>
                  </a:r>
                </a:p>
              </p:txBody>
            </p:sp>
          </p:grpSp>
          <p:cxnSp>
            <p:nvCxnSpPr>
              <p:cNvPr id="95" name="Connettore diritto 94">
                <a:extLst>
                  <a:ext uri="{FF2B5EF4-FFF2-40B4-BE49-F238E27FC236}">
                    <a16:creationId xmlns:a16="http://schemas.microsoft.com/office/drawing/2014/main" id="{AC98E9E9-4B01-4FAE-B193-DF589EC5821B}"/>
                  </a:ext>
                </a:extLst>
              </p:cNvPr>
              <p:cNvCxnSpPr/>
              <p:nvPr/>
            </p:nvCxnSpPr>
            <p:spPr>
              <a:xfrm>
                <a:off x="3818080" y="890616"/>
                <a:ext cx="0" cy="1779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ttore diritto 96">
                <a:extLst>
                  <a:ext uri="{FF2B5EF4-FFF2-40B4-BE49-F238E27FC236}">
                    <a16:creationId xmlns:a16="http://schemas.microsoft.com/office/drawing/2014/main" id="{FFC4E007-76E4-478C-A96C-AFB0F75977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73965" y="2329920"/>
                <a:ext cx="40407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ttore diritto 98">
                <a:extLst>
                  <a:ext uri="{FF2B5EF4-FFF2-40B4-BE49-F238E27FC236}">
                    <a16:creationId xmlns:a16="http://schemas.microsoft.com/office/drawing/2014/main" id="{6A28E9DA-4D0B-48E0-B9AC-E6B95CF04E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8268" y="829452"/>
                <a:ext cx="0" cy="10562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Connettore diritto 99">
                <a:extLst>
                  <a:ext uri="{FF2B5EF4-FFF2-40B4-BE49-F238E27FC236}">
                    <a16:creationId xmlns:a16="http://schemas.microsoft.com/office/drawing/2014/main" id="{78B95450-726C-449A-8B7F-678133F8B1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5638" y="829452"/>
                <a:ext cx="0" cy="106821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Connettore 1 126">
                <a:extLst>
                  <a:ext uri="{FF2B5EF4-FFF2-40B4-BE49-F238E27FC236}">
                    <a16:creationId xmlns:a16="http://schemas.microsoft.com/office/drawing/2014/main" id="{6A9EF77C-7824-4C42-B8F8-B2D2196820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84533" y="2466959"/>
                <a:ext cx="47445" cy="202447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ttore 1 127">
                <a:extLst>
                  <a:ext uri="{FF2B5EF4-FFF2-40B4-BE49-F238E27FC236}">
                    <a16:creationId xmlns:a16="http://schemas.microsoft.com/office/drawing/2014/main" id="{7DE74B71-32EF-49F8-A6F0-CF6F33BF0A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4533" y="4502068"/>
                <a:ext cx="6361935" cy="604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ttore 1 123">
                <a:extLst>
                  <a:ext uri="{FF2B5EF4-FFF2-40B4-BE49-F238E27FC236}">
                    <a16:creationId xmlns:a16="http://schemas.microsoft.com/office/drawing/2014/main" id="{96EE5208-DAE5-4A87-A2C9-08C2D90C28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6064" y="3915966"/>
                <a:ext cx="1374957" cy="195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ttore 1 122">
                <a:extLst>
                  <a:ext uri="{FF2B5EF4-FFF2-40B4-BE49-F238E27FC236}">
                    <a16:creationId xmlns:a16="http://schemas.microsoft.com/office/drawing/2014/main" id="{CABD00D7-AFB7-4B4A-9772-2C1FDB49DF4E}"/>
                  </a:ext>
                </a:extLst>
              </p:cNvPr>
              <p:cNvCxnSpPr/>
              <p:nvPr/>
            </p:nvCxnSpPr>
            <p:spPr>
              <a:xfrm>
                <a:off x="7341101" y="2783613"/>
                <a:ext cx="430212" cy="117792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ttore 1 120">
                <a:extLst>
                  <a:ext uri="{FF2B5EF4-FFF2-40B4-BE49-F238E27FC236}">
                    <a16:creationId xmlns:a16="http://schemas.microsoft.com/office/drawing/2014/main" id="{DBF1DA9E-B21B-43A0-AC04-F29936507D75}"/>
                  </a:ext>
                </a:extLst>
              </p:cNvPr>
              <p:cNvCxnSpPr/>
              <p:nvPr/>
            </p:nvCxnSpPr>
            <p:spPr>
              <a:xfrm flipH="1">
                <a:off x="7472361" y="897427"/>
                <a:ext cx="53975" cy="184943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ttore 1 119">
                <a:extLst>
                  <a:ext uri="{FF2B5EF4-FFF2-40B4-BE49-F238E27FC236}">
                    <a16:creationId xmlns:a16="http://schemas.microsoft.com/office/drawing/2014/main" id="{5FDD4FD1-58A2-4B32-8F02-F3CBEB2055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10333" y="898587"/>
                <a:ext cx="3716003" cy="95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ttore 1 125">
                <a:extLst>
                  <a:ext uri="{FF2B5EF4-FFF2-40B4-BE49-F238E27FC236}">
                    <a16:creationId xmlns:a16="http://schemas.microsoft.com/office/drawing/2014/main" id="{4FF6491D-C377-46F1-961D-D916352CBC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10727" y="2465129"/>
                <a:ext cx="572475" cy="59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ttore diritto 116">
                <a:extLst>
                  <a:ext uri="{FF2B5EF4-FFF2-40B4-BE49-F238E27FC236}">
                    <a16:creationId xmlns:a16="http://schemas.microsoft.com/office/drawing/2014/main" id="{112904A1-1951-4C54-A5CF-ADF1B46D57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59891" y="2308727"/>
                <a:ext cx="787" cy="15053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ttore diritto 117">
                <a:extLst>
                  <a:ext uri="{FF2B5EF4-FFF2-40B4-BE49-F238E27FC236}">
                    <a16:creationId xmlns:a16="http://schemas.microsoft.com/office/drawing/2014/main" id="{F2396EA7-8772-4276-B829-16A900C0BF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60734" y="1041931"/>
                <a:ext cx="7055" cy="127440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ttore 1 125">
                <a:extLst>
                  <a:ext uri="{FF2B5EF4-FFF2-40B4-BE49-F238E27FC236}">
                    <a16:creationId xmlns:a16="http://schemas.microsoft.com/office/drawing/2014/main" id="{187314BD-A7BE-42C5-B631-4C0FD8388A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13680" y="1059639"/>
                <a:ext cx="173595" cy="753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CasellaDiTesto 119">
                <a:extLst>
                  <a:ext uri="{FF2B5EF4-FFF2-40B4-BE49-F238E27FC236}">
                    <a16:creationId xmlns:a16="http://schemas.microsoft.com/office/drawing/2014/main" id="{544F6833-7248-4920-A3D3-7012BAAF28A7}"/>
                  </a:ext>
                </a:extLst>
              </p:cNvPr>
              <p:cNvSpPr txBox="1"/>
              <p:nvPr/>
            </p:nvSpPr>
            <p:spPr>
              <a:xfrm>
                <a:off x="1378614" y="760100"/>
                <a:ext cx="1347275" cy="1384995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/>
                  <a:t>CAPACITA’ DI RICOVERO </a:t>
                </a:r>
              </a:p>
              <a:p>
                <a:pPr algn="ctr"/>
                <a:r>
                  <a:rPr lang="it-IT" sz="1400" b="1" dirty="0"/>
                  <a:t>165 PAX BUNKER + 50 PAX PCU</a:t>
                </a:r>
              </a:p>
              <a:p>
                <a:pPr algn="ctr"/>
                <a:r>
                  <a:rPr lang="it-IT" sz="1400" b="1" dirty="0">
                    <a:solidFill>
                      <a:srgbClr val="FF0000"/>
                    </a:solidFill>
                  </a:rPr>
                  <a:t>TOT. 215 PAX</a:t>
                </a:r>
              </a:p>
            </p:txBody>
          </p:sp>
          <p:sp>
            <p:nvSpPr>
              <p:cNvPr id="121" name="Rettangolo arrotondato 200">
                <a:extLst>
                  <a:ext uri="{FF2B5EF4-FFF2-40B4-BE49-F238E27FC236}">
                    <a16:creationId xmlns:a16="http://schemas.microsoft.com/office/drawing/2014/main" id="{B8AAFC9A-816C-4DDE-9B21-233319123882}"/>
                  </a:ext>
                </a:extLst>
              </p:cNvPr>
              <p:cNvSpPr/>
              <p:nvPr/>
            </p:nvSpPr>
            <p:spPr>
              <a:xfrm>
                <a:off x="4598680" y="3149835"/>
                <a:ext cx="307334" cy="36616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>
                  <a:defRPr/>
                </a:pPr>
                <a:r>
                  <a:rPr lang="it-IT" sz="9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PCU «C»</a:t>
                </a:r>
              </a:p>
            </p:txBody>
          </p:sp>
          <p:cxnSp>
            <p:nvCxnSpPr>
              <p:cNvPr id="123" name="Connettore 2 122">
                <a:extLst>
                  <a:ext uri="{FF2B5EF4-FFF2-40B4-BE49-F238E27FC236}">
                    <a16:creationId xmlns:a16="http://schemas.microsoft.com/office/drawing/2014/main" id="{7A5897F3-0966-4EE3-97AC-0AA72BFEC8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51065" y="3521024"/>
                <a:ext cx="334728" cy="1433297"/>
              </a:xfrm>
              <a:prstGeom prst="straightConnector1">
                <a:avLst/>
              </a:prstGeom>
              <a:blipFill>
                <a:blip r:embed="rId6"/>
                <a:tile tx="0" ty="0" sx="100000" sy="100000" flip="none" algn="tl"/>
              </a:blipFill>
              <a:ln w="38100"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4" name="Rettangolo 123">
                <a:extLst>
                  <a:ext uri="{FF2B5EF4-FFF2-40B4-BE49-F238E27FC236}">
                    <a16:creationId xmlns:a16="http://schemas.microsoft.com/office/drawing/2014/main" id="{A45E6EFD-913E-4CF2-BCAD-46ACC824138A}"/>
                  </a:ext>
                </a:extLst>
              </p:cNvPr>
              <p:cNvSpPr/>
              <p:nvPr/>
            </p:nvSpPr>
            <p:spPr>
              <a:xfrm>
                <a:off x="4650211" y="4969931"/>
                <a:ext cx="580608" cy="230832"/>
              </a:xfrm>
              <a:prstGeom prst="rect">
                <a:avLst/>
              </a:prstGeom>
              <a:ln w="19050"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it-IT" sz="9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25 Pax</a:t>
                </a:r>
              </a:p>
            </p:txBody>
          </p:sp>
          <p:cxnSp>
            <p:nvCxnSpPr>
              <p:cNvPr id="126" name="Connettore 1 123">
                <a:extLst>
                  <a:ext uri="{FF2B5EF4-FFF2-40B4-BE49-F238E27FC236}">
                    <a16:creationId xmlns:a16="http://schemas.microsoft.com/office/drawing/2014/main" id="{C35EADF4-BF41-4712-BF60-857B4D98B8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16722" y="3957820"/>
                <a:ext cx="4569" cy="61135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Esagono 126">
                <a:extLst>
                  <a:ext uri="{FF2B5EF4-FFF2-40B4-BE49-F238E27FC236}">
                    <a16:creationId xmlns:a16="http://schemas.microsoft.com/office/drawing/2014/main" id="{3ADEC441-DDBB-456A-B1BA-3315D1D777C4}"/>
                  </a:ext>
                </a:extLst>
              </p:cNvPr>
              <p:cNvSpPr/>
              <p:nvPr/>
            </p:nvSpPr>
            <p:spPr>
              <a:xfrm>
                <a:off x="9030527" y="3875242"/>
                <a:ext cx="280988" cy="209550"/>
              </a:xfrm>
              <a:prstGeom prst="hexagon">
                <a:avLst/>
              </a:prstGeom>
              <a:solidFill>
                <a:srgbClr val="FFFF00"/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>
                  <a:defRPr/>
                </a:pPr>
                <a:r>
                  <a:rPr lang="it-IT" sz="9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AG</a:t>
                </a:r>
              </a:p>
            </p:txBody>
          </p:sp>
        </p:grpSp>
        <p:sp>
          <p:nvSpPr>
            <p:cNvPr id="262" name="Esagono 261">
              <a:extLst>
                <a:ext uri="{FF2B5EF4-FFF2-40B4-BE49-F238E27FC236}">
                  <a16:creationId xmlns:a16="http://schemas.microsoft.com/office/drawing/2014/main" id="{29982DDA-BD64-48F4-8614-F9C3C1C22EBA}"/>
                </a:ext>
              </a:extLst>
            </p:cNvPr>
            <p:cNvSpPr/>
            <p:nvPr/>
          </p:nvSpPr>
          <p:spPr>
            <a:xfrm>
              <a:off x="7236931" y="6061298"/>
              <a:ext cx="269875" cy="209550"/>
            </a:xfrm>
            <a:prstGeom prst="hexag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it-IT" sz="9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356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olo 1">
            <a:extLst>
              <a:ext uri="{FF2B5EF4-FFF2-40B4-BE49-F238E27FC236}">
                <a16:creationId xmlns:a16="http://schemas.microsoft.com/office/drawing/2014/main" id="{28D2BEA0-7094-485D-AB77-F334183D7F0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8072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MISURE DI FP PRESENTI IN BASE</a:t>
            </a:r>
          </a:p>
        </p:txBody>
      </p:sp>
      <p:pic>
        <p:nvPicPr>
          <p:cNvPr id="56" name="Immagine 6" descr="ESERCITO_NERO-01.png">
            <a:extLst>
              <a:ext uri="{FF2B5EF4-FFF2-40B4-BE49-F238E27FC236}">
                <a16:creationId xmlns:a16="http://schemas.microsoft.com/office/drawing/2014/main" id="{2097C4E9-7541-4C4B-83DA-473EEA257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791642" cy="6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Immagine 12">
            <a:extLst>
              <a:ext uri="{FF2B5EF4-FFF2-40B4-BE49-F238E27FC236}">
                <a16:creationId xmlns:a16="http://schemas.microsoft.com/office/drawing/2014/main" id="{50DB16AD-5EDE-445F-927E-D68A91340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446"/>
            <a:ext cx="698032" cy="6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Immagine 61">
            <a:extLst>
              <a:ext uri="{FF2B5EF4-FFF2-40B4-BE49-F238E27FC236}">
                <a16:creationId xmlns:a16="http://schemas.microsoft.com/office/drawing/2014/main" id="{265AB1D0-2A90-437F-9591-F135705502B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" y="1027541"/>
            <a:ext cx="7376795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295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7504" y="1530298"/>
            <a:ext cx="42484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BLINDATURA 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: LASTRA DI ACCIAIO DA 6mm;  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PROTEZIONE BALISTICA 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CALIBRO 7,62x51 mm ;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CARICA 1,5kg TNT;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PESO PCU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: 10.500 Kg;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EURO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: 110.000 </a:t>
            </a:r>
            <a:r>
              <a:rPr lang="it-IT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cad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AUTONOMIA :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 VIVERI E GASOLIO PER </a:t>
            </a: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gg;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CAPIENZA : 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25 PAX;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KIT RETROFIT : 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PER OTTIMIZZARE  L’ESPULSIONE  DEI FUMI  PROVENIENTI DA G.E.</a:t>
            </a:r>
            <a:endParaRPr lang="it-IT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LE PARETI OFFRONO UNA RESISTENZA ALLE FIAMME LIBERE PER UN TEMPO MAX DI 120 MINUTI;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SUPPORTA N.1 ANTENNA  PER RADIO SATELLITARE THURAYA </a:t>
            </a:r>
            <a:r>
              <a:rPr lang="it-IT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(RADIO NON IN DOTAZIONE).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 algn="ctr">
              <a:buFont typeface="Arial" pitchFamily="34" charset="0"/>
              <a:buChar char="•"/>
            </a:pPr>
            <a:endParaRPr lang="it-IT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383868" y="1084719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GENERALITA’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PROTECTED CONTAINERISED UNIT (PCU) </a:t>
            </a:r>
          </a:p>
        </p:txBody>
      </p:sp>
      <p:pic>
        <p:nvPicPr>
          <p:cNvPr id="8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446"/>
            <a:ext cx="698032" cy="6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6" descr="ESERCITO_NER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791642" cy="6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0EFCA65-7124-4971-94A3-7C6CE62DEB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16224"/>
            <a:ext cx="428396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8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1772816"/>
            <a:ext cx="52565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it-IT" sz="1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ACCESSO AI PCU </a:t>
            </a:r>
          </a:p>
          <a:p>
            <a:pPr marL="171450" indent="-171450">
              <a:buFont typeface="Arial" pitchFamily="34" charset="0"/>
              <a:buChar char="•"/>
            </a:pPr>
            <a:endParaRPr lang="it-IT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IN CASO DI ALLARME L’ ACCESSO AL PCU AVVIENE TRAMITE IL SOLO PORTELLONE ANTERIORE; </a:t>
            </a:r>
          </a:p>
          <a:p>
            <a:pPr marL="171450" indent="-171450">
              <a:buFont typeface="Arial" pitchFamily="34" charset="0"/>
              <a:buChar char="•"/>
            </a:pPr>
            <a:endParaRPr lang="it-IT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IL PORTELLONE ANTERIORE E’ PROVVISTO DI 4 CHIUSURE A CHIAVISTELLO PER GARANTIRE, UNA VOLTA ALL’ INTERNO, UNA CHIUSURA ERMETICA (</a:t>
            </a:r>
            <a:r>
              <a:rPr lang="it-IT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NON SI NECESSITA DI ALCUNA CHIAVE PER SERRATURA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pPr algn="ctr"/>
            <a:endParaRPr lang="it-IT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 PORTELLONI POSTERIORI SONO DEDICATI ESCLUSIVAMENTE AI VANI TECNICI E NON COMUNICANO CON L’ INTERNO DEL PCU;</a:t>
            </a:r>
          </a:p>
          <a:p>
            <a:endParaRPr lang="it-IT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L’ INGRESSO AI PCU DURANTE LE NORMALI ATTIVITA’ E’ CONSENTITO SOLTANTO AL PERSONALE AUTORIZZATO E AI MANUTENTORI DELLA </a:t>
            </a: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TF-I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(VDS </a:t>
            </a:r>
            <a:r>
              <a:rPr lang="it-IT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SOP 314 </a:t>
            </a:r>
            <a:r>
              <a:rPr lang="it-IT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“PROCEDURE DA ADOTTARE IN CASO DI ALLARME INTRUSIONE”;)</a:t>
            </a:r>
          </a:p>
          <a:p>
            <a:endParaRPr lang="it-IT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 algn="ctr">
              <a:buFont typeface="Arial" pitchFamily="34" charset="0"/>
              <a:buChar char="•"/>
            </a:pPr>
            <a:endParaRPr lang="it-IT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383868" y="1084719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GENERALITA’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PROTECTED CONTAINERISED UNIT (PCU) </a:t>
            </a:r>
          </a:p>
        </p:txBody>
      </p:sp>
      <p:pic>
        <p:nvPicPr>
          <p:cNvPr id="8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446"/>
            <a:ext cx="698032" cy="6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6" descr="ESERCITO_NER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791642" cy="6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294" y="1618631"/>
            <a:ext cx="2612398" cy="275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e 10"/>
          <p:cNvSpPr/>
          <p:nvPr/>
        </p:nvSpPr>
        <p:spPr>
          <a:xfrm>
            <a:off x="7500906" y="2481862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6915105" y="2492896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6915105" y="3427665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7500906" y="3455952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310" y="4581128"/>
            <a:ext cx="2602262" cy="183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04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PROTECTED CONTAINERISED UNIT (PCU) </a:t>
            </a:r>
            <a:endParaRPr lang="it-IT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446"/>
            <a:ext cx="698032" cy="6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6" descr="ESERCITO_NER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791642" cy="62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fh.fpo\Desktop\20210116_1532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197766" cy="401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7504" y="1340768"/>
            <a:ext cx="44482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PULSANTE BLOCCO PORTE POSTERIORI</a:t>
            </a:r>
          </a:p>
          <a:p>
            <a:endParaRPr lang="it-IT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PIGIANDO QUESTO PULSANTE SI BLOCCANO/SBLOCCANO I PORTELLONI POSTERIORI DEL VANO TECNICO;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AD ESIGENZA TERMINATA NON CERCARE DI APRIRE I PORTELLONI POSTERIORI SENZA AVER PRIMA AGITO SUL PULSANTE SBLOCCO PORTE. IL RISCHIO E’ QUELLO DI DEFORMARE I VINCOLI  BLOCCANDO PERMANENTEMENTE I PORTELLONI.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it-IT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PULSANTE ALLARME GENERICO</a:t>
            </a:r>
          </a:p>
          <a:p>
            <a:endParaRPr lang="it-IT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PIGIARE PER ATTIVARE L’ ALLARME SONORO;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SBLOCCARE RUOTANDO IN SENSO ANTIORARIO.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it-IT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222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1510</Words>
  <Application>Microsoft Office PowerPoint</Application>
  <PresentationFormat>Presentazione su schermo (4:3)</PresentationFormat>
  <Paragraphs>367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MISURE DI FP PRESENTI IN BASE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PROTECTED CONTAINERISED UNIT (PCU) </vt:lpstr>
      <vt:lpstr>CENNI SULLA MANUTENZIONE</vt:lpstr>
      <vt:lpstr>PROTEZIONE DEI PCU</vt:lpstr>
      <vt:lpstr>MISURE DI FP PRESENTI IN BASE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PROTECTED CONTAINERISED UNIT (PCU)</dc:title>
  <dc:creator>fh.fpo - Mar.Ord. SINCERI Patrizio</dc:creator>
  <cp:lastModifiedBy>fh.fpo - Ten. TRAPANI Giovanni</cp:lastModifiedBy>
  <cp:revision>125</cp:revision>
  <cp:lastPrinted>2021-01-19T12:47:45Z</cp:lastPrinted>
  <dcterms:created xsi:type="dcterms:W3CDTF">2021-01-15T08:16:54Z</dcterms:created>
  <dcterms:modified xsi:type="dcterms:W3CDTF">2022-11-08T09:02:48Z</dcterms:modified>
</cp:coreProperties>
</file>