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4" r:id="rId1"/>
  </p:sldMasterIdLst>
  <p:notesMasterIdLst>
    <p:notesMasterId r:id="rId7"/>
  </p:notesMasterIdLst>
  <p:sldIdLst>
    <p:sldId id="9135" r:id="rId2"/>
    <p:sldId id="9136" r:id="rId3"/>
    <p:sldId id="9183" r:id="rId4"/>
    <p:sldId id="9182" r:id="rId5"/>
    <p:sldId id="9184" r:id="rId6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82A4359-AF13-4BD1-992B-D0A4538E2C22}">
          <p14:sldIdLst>
            <p14:sldId id="9135"/>
            <p14:sldId id="9136"/>
            <p14:sldId id="9183"/>
          </p14:sldIdLst>
        </p14:section>
        <p14:section name="Sezione senza titolo" id="{5371FD2B-346F-4EC2-B6B6-9FE65D1F95EF}">
          <p14:sldIdLst>
            <p14:sldId id="9182"/>
            <p14:sldId id="91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asit.ma" initials="m" lastIdx="3" clrIdx="0"/>
  <p:cmAuthor id="2" name="mimmo driver4" initials="md" lastIdx="68" clrIdx="1"/>
  <p:cmAuthor id="3" name="user" initials="u" lastIdx="6" clrIdx="2"/>
  <p:cmAuthor id="4" name="S6 I" initials="SI" lastIdx="1" clrIdx="3"/>
  <p:cmAuthor id="5" name="Mirko CAMPA" initials="MC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759B9"/>
    <a:srgbClr val="FFFF00"/>
    <a:srgbClr val="F3F9EF"/>
    <a:srgbClr val="FFA8A8"/>
    <a:srgbClr val="FFFF96"/>
    <a:srgbClr val="DEEBF7"/>
    <a:srgbClr val="F2F2F2"/>
    <a:srgbClr val="4F81BD"/>
    <a:srgbClr val="B3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4" autoAdjust="0"/>
    <p:restoredTop sz="95165" autoAdjust="0"/>
  </p:normalViewPr>
  <p:slideViewPr>
    <p:cSldViewPr snapToGrid="0">
      <p:cViewPr varScale="1">
        <p:scale>
          <a:sx n="104" d="100"/>
          <a:sy n="104" d="100"/>
        </p:scale>
        <p:origin x="900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5659" cy="498057"/>
          </a:xfrm>
          <a:prstGeom prst="rect">
            <a:avLst/>
          </a:prstGeom>
        </p:spPr>
        <p:txBody>
          <a:bodyPr vert="horz" lIns="90945" tIns="45474" rIns="90945" bIns="45474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7" y="3"/>
            <a:ext cx="2945659" cy="498057"/>
          </a:xfrm>
          <a:prstGeom prst="rect">
            <a:avLst/>
          </a:prstGeom>
        </p:spPr>
        <p:txBody>
          <a:bodyPr vert="horz" lIns="90945" tIns="45474" rIns="90945" bIns="45474" rtlCol="0"/>
          <a:lstStyle>
            <a:lvl1pPr algn="r">
              <a:defRPr sz="1200"/>
            </a:lvl1pPr>
          </a:lstStyle>
          <a:p>
            <a:fld id="{1FC3A750-8424-443A-8D08-E7CAABA1B453}" type="datetimeFigureOut">
              <a:rPr lang="it-IT" smtClean="0"/>
              <a:t>20/05/2024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5" tIns="45474" rIns="90945" bIns="454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203"/>
            <a:ext cx="5438140" cy="3908612"/>
          </a:xfrm>
          <a:prstGeom prst="rect">
            <a:avLst/>
          </a:prstGeom>
        </p:spPr>
        <p:txBody>
          <a:bodyPr vert="horz" lIns="90945" tIns="45474" rIns="90945" bIns="45474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4" y="9428591"/>
            <a:ext cx="2945659" cy="498056"/>
          </a:xfrm>
          <a:prstGeom prst="rect">
            <a:avLst/>
          </a:prstGeom>
        </p:spPr>
        <p:txBody>
          <a:bodyPr vert="horz" lIns="90945" tIns="45474" rIns="90945" bIns="45474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7" y="9428591"/>
            <a:ext cx="2945659" cy="498056"/>
          </a:xfrm>
          <a:prstGeom prst="rect">
            <a:avLst/>
          </a:prstGeom>
        </p:spPr>
        <p:txBody>
          <a:bodyPr vert="horz" lIns="90945" tIns="45474" rIns="90945" bIns="45474" rtlCol="0" anchor="b"/>
          <a:lstStyle>
            <a:lvl1pPr algn="r">
              <a:defRPr sz="1200"/>
            </a:lvl1pPr>
          </a:lstStyle>
          <a:p>
            <a:fld id="{D5FFCE3E-6C44-4785-8E5C-37687D799F9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9158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5450" y="1244600"/>
            <a:ext cx="5964238" cy="33559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0AD08C-46AD-492D-9C84-83D22F471D6E}" type="slidenum">
              <a:rPr lang="it-IT" smtClean="0"/>
              <a:pPr>
                <a:defRPr/>
              </a:pPr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2308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FCE3E-6C44-4785-8E5C-37687D799F99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5580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6183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>
              <a:defRPr/>
            </a:pPr>
            <a:fld id="{6049D07A-4C35-47AB-BB40-F44116D05187}" type="datetimeFigureOut">
              <a:rPr lang="it-IT"/>
              <a:pPr>
                <a:defRPr/>
              </a:pPr>
              <a:t>20/05/2024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6183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6183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pPr>
              <a:defRPr/>
            </a:pPr>
            <a:fld id="{09222260-329D-49CC-9899-21FA022FBF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865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70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r"/>
            <a:fld id="{8B6D624D-56A3-481B-9205-BD0BBECDE3EA}" type="slidenum">
              <a:rPr lang="it-IT" sz="1000" spc="-1" smtClean="0">
                <a:solidFill>
                  <a:srgbClr val="FFFFFF"/>
                </a:solidFill>
                <a:ea typeface="Arial"/>
              </a:rPr>
              <a:pPr algn="r"/>
              <a:t>‹N›</a:t>
            </a:fld>
            <a:endParaRPr lang="it-IT" sz="1000" spc="-1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:a16="http://schemas.microsoft.com/office/drawing/2014/main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>
                          <a14:foregroundMark x1="40354" y1="21700" x2="22391" y2="34177"/>
                          <a14:foregroundMark x1="22391" y1="34177" x2="26186" y2="60759"/>
                          <a14:foregroundMark x1="26186" y1="60759" x2="38483" y2="61131"/>
                          <a14:foregroundMark x1="43709" y1="57669" x2="41113" y2="36257"/>
                          <a14:foregroundMark x1="41113" y1="36257" x2="33144" y2="37794"/>
                          <a14:foregroundMark x1="38330" y1="33363" x2="27957" y2="54069"/>
                          <a14:foregroundMark x1="27957" y1="54069" x2="32827" y2="49548"/>
                          <a14:foregroundMark x1="36622" y1="37794" x2="29728" y2="40778"/>
                          <a14:foregroundMark x1="66730" y1="41320" x2="67109" y2="44665"/>
                          <a14:foregroundMark x1="69070" y1="45750" x2="67679" y2="46745"/>
                          <a14:foregroundMark x1="36496" y1="48373" x2="34029" y2="51627"/>
                          <a14:foregroundMark x1="36686" y1="48192" x2="29159" y2="35986"/>
                          <a14:foregroundMark x1="31309" y1="34991" x2="32764" y2="54250"/>
                          <a14:foregroundMark x1="32764" y1="55425" x2="40987" y2="54792"/>
                          <a14:backgroundMark x1="45731" y1="57866" x2="41366" y2="61031"/>
                          <a14:backgroundMark x1="43707" y1="60217" x2="40101" y2="62025"/>
                          <a14:backgroundMark x1="43707" y1="57866" x2="38963" y2="618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EF990AE6-38B9-4AD8-AEC7-1D56D02C818F}"/>
              </a:ext>
            </a:extLst>
          </p:cNvPr>
          <p:cNvSpPr txBox="1"/>
          <p:nvPr userDrawn="1"/>
        </p:nvSpPr>
        <p:spPr>
          <a:xfrm>
            <a:off x="1674195" y="10814"/>
            <a:ext cx="95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207646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8796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133" name="CustomShape 2"/>
          <p:cNvSpPr/>
          <p:nvPr/>
        </p:nvSpPr>
        <p:spPr>
          <a:xfrm>
            <a:off x="8796" y="2560320"/>
            <a:ext cx="12192000" cy="144970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 dirty="0"/>
          </a:p>
        </p:txBody>
      </p:sp>
      <p:sp>
        <p:nvSpPr>
          <p:cNvPr id="7" name="CustomShape 3"/>
          <p:cNvSpPr/>
          <p:nvPr/>
        </p:nvSpPr>
        <p:spPr>
          <a:xfrm>
            <a:off x="4280088" y="2475863"/>
            <a:ext cx="7903116" cy="19678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9997" tIns="59999" rIns="119997" bIns="59999">
            <a:spAutoFit/>
          </a:bodyPr>
          <a:lstStyle/>
          <a:p>
            <a:pPr algn="ctr">
              <a:defRPr/>
            </a:pPr>
            <a:endParaRPr lang="it-IT" sz="2800" b="1" i="1" spc="-1" dirty="0">
              <a:solidFill>
                <a:srgbClr val="000000"/>
              </a:solidFill>
              <a:latin typeface="Tahoma"/>
              <a:ea typeface="Tahoma"/>
            </a:endParaRPr>
          </a:p>
          <a:p>
            <a:pPr algn="ctr">
              <a:defRPr/>
            </a:pPr>
            <a:r>
              <a:rPr lang="it-IT" sz="2800" b="1" i="1" spc="-1" dirty="0">
                <a:solidFill>
                  <a:srgbClr val="000000"/>
                </a:solidFill>
                <a:ea typeface="Tahoma"/>
              </a:rPr>
              <a:t>DISTRIBUZIONE CASSE METALLICHE </a:t>
            </a:r>
          </a:p>
          <a:p>
            <a:pPr algn="ctr">
              <a:defRPr/>
            </a:pPr>
            <a:r>
              <a:rPr lang="it-IT" sz="2800" b="1" i="1" spc="-1" dirty="0">
                <a:solidFill>
                  <a:srgbClr val="000000"/>
                </a:solidFill>
                <a:ea typeface="Tahoma"/>
              </a:rPr>
              <a:t>Da usare in caso di Estrazione</a:t>
            </a:r>
            <a:endParaRPr lang="it-IT" sz="3200" b="1" i="1" spc="-1" dirty="0">
              <a:solidFill>
                <a:srgbClr val="000000"/>
              </a:solidFill>
              <a:ea typeface="Tahoma"/>
            </a:endParaRPr>
          </a:p>
          <a:p>
            <a:pPr algn="ctr">
              <a:defRPr/>
            </a:pPr>
            <a:r>
              <a:rPr lang="it-IT" sz="3200" b="1" i="1" spc="-1" dirty="0">
                <a:solidFill>
                  <a:srgbClr val="000000"/>
                </a:solidFill>
                <a:latin typeface="Tahoma"/>
                <a:ea typeface="Tahoma"/>
              </a:rPr>
              <a:t> </a:t>
            </a:r>
            <a:endParaRPr lang="it-IT" sz="3200" spc="-1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37E06E6-FB2C-4348-98CF-8987C4D78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4373" y="1170273"/>
            <a:ext cx="4303758" cy="4246246"/>
          </a:xfrm>
          <a:prstGeom prst="flowChartConnector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0586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6B02D4E-52E1-8989-89DD-3F83D08AFC9C}"/>
              </a:ext>
            </a:extLst>
          </p:cNvPr>
          <p:cNvSpPr txBox="1"/>
          <p:nvPr/>
        </p:nvSpPr>
        <p:spPr>
          <a:xfrm>
            <a:off x="3887549" y="200206"/>
            <a:ext cx="47124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ea typeface="Tahoma" panose="020B0604030504040204" pitchFamily="34" charset="0"/>
                <a:cs typeface="Tahoma" panose="020B0604030504040204" pitchFamily="34" charset="0"/>
              </a:rPr>
              <a:t>Draft Distribuzione Casse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B39E67C-5700-4CD0-8D25-41BF4F6003E7}"/>
              </a:ext>
            </a:extLst>
          </p:cNvPr>
          <p:cNvSpPr txBox="1"/>
          <p:nvPr/>
        </p:nvSpPr>
        <p:spPr>
          <a:xfrm>
            <a:off x="3475281" y="1048871"/>
            <a:ext cx="69954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it-IT" b="1" dirty="0">
              <a:solidFill>
                <a:schemeClr val="tx2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b="1" dirty="0"/>
          </a:p>
        </p:txBody>
      </p:sp>
      <p:grpSp>
        <p:nvGrpSpPr>
          <p:cNvPr id="5" name="Gruppo 4">
            <a:extLst>
              <a:ext uri="{FF2B5EF4-FFF2-40B4-BE49-F238E27FC236}">
                <a16:creationId xmlns:a16="http://schemas.microsoft.com/office/drawing/2014/main" id="{ACDF1CE7-A771-4D63-A846-DCE6E6F22606}"/>
              </a:ext>
            </a:extLst>
          </p:cNvPr>
          <p:cNvGrpSpPr/>
          <p:nvPr/>
        </p:nvGrpSpPr>
        <p:grpSpPr>
          <a:xfrm>
            <a:off x="2501755" y="923365"/>
            <a:ext cx="7953935" cy="5556656"/>
            <a:chOff x="2137833" y="162827"/>
            <a:chExt cx="8509001" cy="6608546"/>
          </a:xfrm>
        </p:grpSpPr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38341B33-9A3A-41AC-B006-358C1EC430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37833" y="242140"/>
              <a:ext cx="8509001" cy="6529233"/>
            </a:xfrm>
            <a:prstGeom prst="rect">
              <a:avLst/>
            </a:prstGeom>
          </p:spPr>
        </p:pic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7CDE33A0-2FE2-44C6-95B3-73526BD9879E}"/>
                </a:ext>
              </a:extLst>
            </p:cNvPr>
            <p:cNvSpPr txBox="1"/>
            <p:nvPr/>
          </p:nvSpPr>
          <p:spPr>
            <a:xfrm>
              <a:off x="2608729" y="4780902"/>
              <a:ext cx="923614" cy="988307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</a:rPr>
                <a:t>1°-Ufficio Cte+ Front Office+ CPT</a:t>
              </a:r>
            </a:p>
          </p:txBody>
        </p:sp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14574DBF-C254-4225-87F1-45227E032DD7}"/>
                </a:ext>
              </a:extLst>
            </p:cNvPr>
            <p:cNvSpPr txBox="1"/>
            <p:nvPr/>
          </p:nvSpPr>
          <p:spPr>
            <a:xfrm>
              <a:off x="7440629" y="4503903"/>
              <a:ext cx="467239" cy="563327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1200" b="1" kern="0" dirty="0">
                  <a:solidFill>
                    <a:srgbClr val="FF0000"/>
                  </a:solidFill>
                  <a:latin typeface="Calibri" panose="020F0502020204030204"/>
                </a:rPr>
                <a:t>5</a:t>
              </a: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</a:rPr>
                <a:t>°-J6 </a:t>
              </a:r>
            </a:p>
          </p:txBody>
        </p:sp>
        <p:sp>
          <p:nvSpPr>
            <p:cNvPr id="10" name="Somma 9">
              <a:extLst>
                <a:ext uri="{FF2B5EF4-FFF2-40B4-BE49-F238E27FC236}">
                  <a16:creationId xmlns:a16="http://schemas.microsoft.com/office/drawing/2014/main" id="{840E55C4-250D-427C-8911-A69F6DB16387}"/>
                </a:ext>
              </a:extLst>
            </p:cNvPr>
            <p:cNvSpPr/>
            <p:nvPr/>
          </p:nvSpPr>
          <p:spPr>
            <a:xfrm>
              <a:off x="3835400" y="4563170"/>
              <a:ext cx="778933" cy="584200"/>
            </a:xfrm>
            <a:prstGeom prst="flowChartSummingJunction">
              <a:avLst/>
            </a:prstGeom>
            <a:solidFill>
              <a:sysClr val="window" lastClr="FFFFFF">
                <a:lumMod val="85000"/>
              </a:sys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B287AB0E-2118-428C-B64A-799F8F657889}"/>
                </a:ext>
              </a:extLst>
            </p:cNvPr>
            <p:cNvSpPr txBox="1"/>
            <p:nvPr/>
          </p:nvSpPr>
          <p:spPr>
            <a:xfrm>
              <a:off x="5410199" y="162827"/>
              <a:ext cx="1964267" cy="369332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</a:rPr>
                <a:t>SECONDO PIANO</a:t>
              </a:r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669873EE-A949-4188-876A-57D490980C85}"/>
                </a:ext>
              </a:extLst>
            </p:cNvPr>
            <p:cNvSpPr txBox="1"/>
            <p:nvPr/>
          </p:nvSpPr>
          <p:spPr>
            <a:xfrm>
              <a:off x="5850464" y="4890713"/>
              <a:ext cx="923614" cy="768683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</a:rPr>
                <a:t>4°- FPO+ </a:t>
              </a:r>
              <a:r>
                <a:rPr kumimoji="0" lang="it-IT" sz="1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</a:rPr>
                <a:t>Ca.Sez.Co</a:t>
              </a:r>
              <a:r>
                <a:rPr lang="it-IT" sz="1200" b="1" kern="0" dirty="0">
                  <a:solidFill>
                    <a:srgbClr val="FF0000"/>
                  </a:solidFill>
                  <a:latin typeface="Calibri" panose="020F0502020204030204"/>
                </a:rPr>
                <a:t>or.</a:t>
              </a:r>
              <a:endPara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CD4B10F8-89D3-4127-85EA-B87EF93C4591}"/>
                </a:ext>
              </a:extLst>
            </p:cNvPr>
            <p:cNvSpPr txBox="1"/>
            <p:nvPr/>
          </p:nvSpPr>
          <p:spPr>
            <a:xfrm>
              <a:off x="7103535" y="1562407"/>
              <a:ext cx="588432" cy="549059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</a:rPr>
                <a:t>3°-DIN</a:t>
              </a:r>
            </a:p>
          </p:txBody>
        </p:sp>
        <p:sp>
          <p:nvSpPr>
            <p:cNvPr id="15" name="CasellaDiTesto 14">
              <a:extLst>
                <a:ext uri="{FF2B5EF4-FFF2-40B4-BE49-F238E27FC236}">
                  <a16:creationId xmlns:a16="http://schemas.microsoft.com/office/drawing/2014/main" id="{F3FA0BF1-0113-4465-8C19-1D6C8DB18D6C}"/>
                </a:ext>
              </a:extLst>
            </p:cNvPr>
            <p:cNvSpPr txBox="1"/>
            <p:nvPr/>
          </p:nvSpPr>
          <p:spPr>
            <a:xfrm>
              <a:off x="9099466" y="3177320"/>
              <a:ext cx="1087178" cy="329436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1200" b="1" kern="0" dirty="0">
                  <a:solidFill>
                    <a:srgbClr val="FF0000"/>
                  </a:solidFill>
                  <a:latin typeface="Calibri" panose="020F0502020204030204"/>
                </a:rPr>
                <a:t>6°</a:t>
              </a: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</a:rPr>
                <a:t>-J1+ J7</a:t>
              </a:r>
            </a:p>
          </p:txBody>
        </p:sp>
      </p:grp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1890583-59FB-4FF1-89F4-C6694660EFCE}"/>
              </a:ext>
            </a:extLst>
          </p:cNvPr>
          <p:cNvSpPr txBox="1"/>
          <p:nvPr/>
        </p:nvSpPr>
        <p:spPr>
          <a:xfrm>
            <a:off x="5972200" y="2100172"/>
            <a:ext cx="728121" cy="461665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 kern="0" dirty="0">
                <a:solidFill>
                  <a:srgbClr val="FF0000"/>
                </a:solidFill>
                <a:latin typeface="Calibri" panose="020F0502020204030204"/>
              </a:rPr>
              <a:t>2°-</a:t>
            </a:r>
            <a: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</a:rPr>
              <a:t> SOAG</a:t>
            </a:r>
          </a:p>
        </p:txBody>
      </p:sp>
    </p:spTree>
    <p:extLst>
      <p:ext uri="{BB962C8B-B14F-4D97-AF65-F5344CB8AC3E}">
        <p14:creationId xmlns:p14="http://schemas.microsoft.com/office/powerpoint/2010/main" val="15362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B077CDD-7C7B-4213-AE6D-074DF3A581C6}"/>
              </a:ext>
            </a:extLst>
          </p:cNvPr>
          <p:cNvSpPr txBox="1"/>
          <p:nvPr/>
        </p:nvSpPr>
        <p:spPr>
          <a:xfrm>
            <a:off x="3048000" y="303910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ea typeface="Tahoma" panose="020B0604030504040204" pitchFamily="34" charset="0"/>
                <a:cs typeface="Tahoma" panose="020B0604030504040204" pitchFamily="34" charset="0"/>
              </a:rPr>
              <a:t>Draft Distribuzione Casse </a:t>
            </a: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B53BC89E-76AB-411E-9DEF-7D528EF7F180}"/>
              </a:ext>
            </a:extLst>
          </p:cNvPr>
          <p:cNvGrpSpPr/>
          <p:nvPr/>
        </p:nvGrpSpPr>
        <p:grpSpPr>
          <a:xfrm>
            <a:off x="2346760" y="1102659"/>
            <a:ext cx="7765429" cy="5451431"/>
            <a:chOff x="2167466" y="185590"/>
            <a:chExt cx="9014198" cy="6585783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5C8F8EAA-DA0A-4A9D-BB5A-9317F488E6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67466" y="242140"/>
              <a:ext cx="8509001" cy="6529233"/>
            </a:xfrm>
            <a:prstGeom prst="rect">
              <a:avLst/>
            </a:prstGeom>
          </p:spPr>
        </p:pic>
        <p:sp>
          <p:nvSpPr>
            <p:cNvPr id="6" name="Somma 5">
              <a:extLst>
                <a:ext uri="{FF2B5EF4-FFF2-40B4-BE49-F238E27FC236}">
                  <a16:creationId xmlns:a16="http://schemas.microsoft.com/office/drawing/2014/main" id="{E3E9A99C-D711-4E2D-AC91-593FFA815B6F}"/>
                </a:ext>
              </a:extLst>
            </p:cNvPr>
            <p:cNvSpPr/>
            <p:nvPr/>
          </p:nvSpPr>
          <p:spPr>
            <a:xfrm>
              <a:off x="3835400" y="4563170"/>
              <a:ext cx="778933" cy="584200"/>
            </a:xfrm>
            <a:prstGeom prst="flowChartSummingJunction">
              <a:avLst/>
            </a:prstGeom>
            <a:solidFill>
              <a:sysClr val="window" lastClr="FFFFFF">
                <a:lumMod val="85000"/>
              </a:sys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FC10A6D4-0ED8-4618-96B1-BA26FE5CD750}"/>
                </a:ext>
              </a:extLst>
            </p:cNvPr>
            <p:cNvSpPr txBox="1"/>
            <p:nvPr/>
          </p:nvSpPr>
          <p:spPr>
            <a:xfrm>
              <a:off x="5393266" y="185590"/>
              <a:ext cx="1964267" cy="369332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</a:rPr>
                <a:t>PRIMO PIANO</a:t>
              </a:r>
            </a:p>
          </p:txBody>
        </p:sp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D6DA5C43-4F4E-450F-8333-9113EA4D2EC8}"/>
                </a:ext>
              </a:extLst>
            </p:cNvPr>
            <p:cNvSpPr txBox="1"/>
            <p:nvPr/>
          </p:nvSpPr>
          <p:spPr>
            <a:xfrm>
              <a:off x="2683934" y="4873406"/>
              <a:ext cx="880294" cy="557730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1200" b="1" kern="0" dirty="0">
                  <a:solidFill>
                    <a:srgbClr val="FF0000"/>
                  </a:solidFill>
                  <a:latin typeface="Calibri" panose="020F0502020204030204"/>
                </a:rPr>
                <a:t>8°</a:t>
              </a: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</a:rPr>
                <a:t>-DA+IMC</a:t>
              </a:r>
            </a:p>
          </p:txBody>
        </p:sp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88D21EFF-7AB3-460C-9679-DB85765BDE39}"/>
                </a:ext>
              </a:extLst>
            </p:cNvPr>
            <p:cNvSpPr txBox="1"/>
            <p:nvPr/>
          </p:nvSpPr>
          <p:spPr>
            <a:xfrm>
              <a:off x="4614333" y="1652562"/>
              <a:ext cx="1069438" cy="334638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</a:rPr>
                <a:t>7°-J4+ J9</a:t>
              </a:r>
            </a:p>
          </p:txBody>
        </p:sp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212CBE04-644C-4E9E-923E-624DC2525999}"/>
                </a:ext>
              </a:extLst>
            </p:cNvPr>
            <p:cNvSpPr txBox="1"/>
            <p:nvPr/>
          </p:nvSpPr>
          <p:spPr>
            <a:xfrm>
              <a:off x="6925474" y="4563168"/>
              <a:ext cx="1019820" cy="334638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</a:rPr>
                <a:t>9°-MP</a:t>
              </a:r>
            </a:p>
          </p:txBody>
        </p: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BF623769-9279-400A-BCB3-2B2FB2728559}"/>
                </a:ext>
              </a:extLst>
            </p:cNvPr>
            <p:cNvSpPr txBox="1"/>
            <p:nvPr/>
          </p:nvSpPr>
          <p:spPr>
            <a:xfrm>
              <a:off x="9144001" y="6024871"/>
              <a:ext cx="2037663" cy="557730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</a:rPr>
                <a:t>10^ CASSA- DA IN AL WADDAN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83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5CFED01-4FF7-4B61-B850-B88FD2319F28}"/>
              </a:ext>
            </a:extLst>
          </p:cNvPr>
          <p:cNvSpPr txBox="1"/>
          <p:nvPr/>
        </p:nvSpPr>
        <p:spPr>
          <a:xfrm>
            <a:off x="3370729" y="268051"/>
            <a:ext cx="67862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b="1" dirty="0"/>
              <a:t>VADEMECUM MATERIALI SENSIBILI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A508122-015A-4750-8B18-099194E9D45D}"/>
              </a:ext>
            </a:extLst>
          </p:cNvPr>
          <p:cNvSpPr txBox="1"/>
          <p:nvPr/>
        </p:nvSpPr>
        <p:spPr>
          <a:xfrm>
            <a:off x="179295" y="1783278"/>
            <a:ext cx="25011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Ambiente Permissivo: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420F5F6-F3D3-46D2-8CA2-2E49F28B436E}"/>
              </a:ext>
            </a:extLst>
          </p:cNvPr>
          <p:cNvSpPr txBox="1"/>
          <p:nvPr/>
        </p:nvSpPr>
        <p:spPr>
          <a:xfrm>
            <a:off x="179295" y="3897833"/>
            <a:ext cx="204395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Ambiente Incerto: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0259FF3-B018-44F3-9285-85DB44273915}"/>
              </a:ext>
            </a:extLst>
          </p:cNvPr>
          <p:cNvSpPr txBox="1"/>
          <p:nvPr/>
        </p:nvSpPr>
        <p:spPr>
          <a:xfrm>
            <a:off x="156884" y="5684349"/>
            <a:ext cx="366656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it-IT"/>
            </a:defPPr>
          </a:lstStyle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Ambiente Non Permissivo/Ostile: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62906A1-1242-4652-A5DC-C4BB07BC8DB4}"/>
              </a:ext>
            </a:extLst>
          </p:cNvPr>
          <p:cNvSpPr txBox="1"/>
          <p:nvPr/>
        </p:nvSpPr>
        <p:spPr>
          <a:xfrm>
            <a:off x="3532093" y="1136947"/>
            <a:ext cx="8050307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bagagli personali, in base alla disponibilità di vettori aerei e/o navali;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materiale di protezione individuale e materiale CBRN;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NAS;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materiale sensibile + materiali </a:t>
            </a:r>
            <a:r>
              <a:rPr lang="it-IT" dirty="0" err="1">
                <a:solidFill>
                  <a:schemeClr val="tx2"/>
                </a:solidFill>
              </a:rPr>
              <a:t>MTTs</a:t>
            </a:r>
            <a:r>
              <a:rPr lang="it-IT" dirty="0">
                <a:solidFill>
                  <a:schemeClr val="tx2"/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>
                <a:solidFill>
                  <a:schemeClr val="tx2"/>
                </a:solidFill>
              </a:rPr>
              <a:t>pc/ work stations</a:t>
            </a:r>
            <a:r>
              <a:rPr lang="it-IT" dirty="0">
                <a:solidFill>
                  <a:schemeClr val="tx2"/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archivio cartaceo.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5C24F4F-D428-46FA-BDBC-6C5168276A90}"/>
              </a:ext>
            </a:extLst>
          </p:cNvPr>
          <p:cNvSpPr txBox="1"/>
          <p:nvPr/>
        </p:nvSpPr>
        <p:spPr>
          <a:xfrm>
            <a:off x="4114799" y="5060996"/>
            <a:ext cx="8059270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>
                <a:solidFill>
                  <a:schemeClr val="tx2"/>
                </a:solidFill>
              </a:rPr>
              <a:t>bug out </a:t>
            </a:r>
            <a:r>
              <a:rPr lang="it-IT" i="1" dirty="0" err="1">
                <a:solidFill>
                  <a:schemeClr val="tx2"/>
                </a:solidFill>
              </a:rPr>
              <a:t>bag</a:t>
            </a:r>
            <a:r>
              <a:rPr lang="it-IT" i="1" dirty="0">
                <a:solidFill>
                  <a:schemeClr val="tx2"/>
                </a:solidFill>
              </a:rPr>
              <a:t> </a:t>
            </a:r>
            <a:r>
              <a:rPr lang="it-IT" dirty="0">
                <a:solidFill>
                  <a:schemeClr val="tx2"/>
                </a:solidFill>
              </a:rPr>
              <a:t>(48h);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NAS;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materiale sensibile (abbandono/distruzione del materiale non trasportabile);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materiale di protezione individuale e materiale CBRN.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7376539-6B9E-467E-924C-ACB52566ABA4}"/>
              </a:ext>
            </a:extLst>
          </p:cNvPr>
          <p:cNvSpPr txBox="1"/>
          <p:nvPr/>
        </p:nvSpPr>
        <p:spPr>
          <a:xfrm>
            <a:off x="3532093" y="3016623"/>
            <a:ext cx="8641976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bagagli personali, in base alla disponibilità di vettori aerei e/o navali;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materiale di protezione individuale e materiale CBRN;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NAS;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materiale sensibile + materiali </a:t>
            </a:r>
            <a:r>
              <a:rPr lang="it-IT" dirty="0" err="1">
                <a:solidFill>
                  <a:schemeClr val="tx2"/>
                </a:solidFill>
              </a:rPr>
              <a:t>MTTs</a:t>
            </a:r>
            <a:r>
              <a:rPr lang="it-IT" dirty="0">
                <a:solidFill>
                  <a:schemeClr val="tx2"/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>
                <a:solidFill>
                  <a:schemeClr val="tx2"/>
                </a:solidFill>
              </a:rPr>
              <a:t>pc/ work stations</a:t>
            </a:r>
            <a:r>
              <a:rPr lang="it-IT" dirty="0">
                <a:solidFill>
                  <a:schemeClr val="tx2"/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archivio cartaceo.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17" name="Parentesi graffa aperta 16">
            <a:extLst>
              <a:ext uri="{FF2B5EF4-FFF2-40B4-BE49-F238E27FC236}">
                <a16:creationId xmlns:a16="http://schemas.microsoft.com/office/drawing/2014/main" id="{AE0F1957-FD9C-4C02-B152-874DF978C08E}"/>
              </a:ext>
            </a:extLst>
          </p:cNvPr>
          <p:cNvSpPr/>
          <p:nvPr/>
        </p:nvSpPr>
        <p:spPr>
          <a:xfrm>
            <a:off x="3074893" y="1102811"/>
            <a:ext cx="295836" cy="182845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Parentesi graffa aperta 17">
            <a:extLst>
              <a:ext uri="{FF2B5EF4-FFF2-40B4-BE49-F238E27FC236}">
                <a16:creationId xmlns:a16="http://schemas.microsoft.com/office/drawing/2014/main" id="{E137A87D-1BC4-423B-AC9F-67CE5BAB652A}"/>
              </a:ext>
            </a:extLst>
          </p:cNvPr>
          <p:cNvSpPr/>
          <p:nvPr/>
        </p:nvSpPr>
        <p:spPr>
          <a:xfrm>
            <a:off x="3074893" y="3016623"/>
            <a:ext cx="295836" cy="182845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Parentesi graffa chiusa 18">
            <a:extLst>
              <a:ext uri="{FF2B5EF4-FFF2-40B4-BE49-F238E27FC236}">
                <a16:creationId xmlns:a16="http://schemas.microsoft.com/office/drawing/2014/main" id="{3BB3B09E-EFCE-4097-8291-0E2D991CC01D}"/>
              </a:ext>
            </a:extLst>
          </p:cNvPr>
          <p:cNvSpPr/>
          <p:nvPr/>
        </p:nvSpPr>
        <p:spPr>
          <a:xfrm>
            <a:off x="10829365" y="1150673"/>
            <a:ext cx="332589" cy="369440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8F31D76E-728C-446A-AE2D-38BFD4909DE7}"/>
              </a:ext>
            </a:extLst>
          </p:cNvPr>
          <p:cNvSpPr txBox="1"/>
          <p:nvPr/>
        </p:nvSpPr>
        <p:spPr>
          <a:xfrm>
            <a:off x="11157025" y="1842492"/>
            <a:ext cx="850750" cy="267765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1">
                    <a:lumMod val="75000"/>
                  </a:schemeClr>
                </a:solidFill>
              </a:rPr>
              <a:t>Trasporto del materiale successivo all’accentramento del personale presso la Cittadella con l’ausilio dei Bauli;</a:t>
            </a:r>
          </a:p>
        </p:txBody>
      </p:sp>
      <p:sp>
        <p:nvSpPr>
          <p:cNvPr id="21" name="Parentesi graffa aperta 20">
            <a:extLst>
              <a:ext uri="{FF2B5EF4-FFF2-40B4-BE49-F238E27FC236}">
                <a16:creationId xmlns:a16="http://schemas.microsoft.com/office/drawing/2014/main" id="{5A134EF0-8490-4390-A3B4-F2EBF46B2A4B}"/>
              </a:ext>
            </a:extLst>
          </p:cNvPr>
          <p:cNvSpPr/>
          <p:nvPr/>
        </p:nvSpPr>
        <p:spPr>
          <a:xfrm>
            <a:off x="3904131" y="5047948"/>
            <a:ext cx="228599" cy="14396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7A9A802F-2490-4E11-A692-8EB5B2BCC050}"/>
              </a:ext>
            </a:extLst>
          </p:cNvPr>
          <p:cNvSpPr txBox="1"/>
          <p:nvPr/>
        </p:nvSpPr>
        <p:spPr>
          <a:xfrm>
            <a:off x="10157011" y="5324947"/>
            <a:ext cx="788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210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95C9910C-57BF-40A7-9C08-B26407029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9401" y="995081"/>
            <a:ext cx="3893197" cy="549018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1ADCB61E-F2D7-4EF1-997D-3E4E58912F1F}"/>
              </a:ext>
            </a:extLst>
          </p:cNvPr>
          <p:cNvSpPr txBox="1"/>
          <p:nvPr/>
        </p:nvSpPr>
        <p:spPr>
          <a:xfrm>
            <a:off x="3227294" y="3727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ea typeface="Tahoma" panose="020B0604030504040204" pitchFamily="34" charset="0"/>
                <a:cs typeface="Tahoma" panose="020B0604030504040204" pitchFamily="34" charset="0"/>
              </a:rPr>
              <a:t>Esempio: Lista Materiale Sensibile</a:t>
            </a:r>
            <a:endParaRPr lang="it-IT" sz="1800" b="1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1C47907-FC3E-47D0-8ABF-6E7EDEFF5CF2}"/>
              </a:ext>
            </a:extLst>
          </p:cNvPr>
          <p:cNvSpPr txBox="1"/>
          <p:nvPr/>
        </p:nvSpPr>
        <p:spPr>
          <a:xfrm>
            <a:off x="9215717" y="2800104"/>
            <a:ext cx="24921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>
                <a:solidFill>
                  <a:srgbClr val="FF0000"/>
                </a:solidFill>
              </a:rPr>
              <a:t>BUG</a:t>
            </a:r>
          </a:p>
          <a:p>
            <a:pPr algn="ctr"/>
            <a:r>
              <a:rPr lang="it-IT" sz="5400" dirty="0">
                <a:solidFill>
                  <a:srgbClr val="FF0000"/>
                </a:solidFill>
              </a:rPr>
              <a:t>OUT    BAG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6C418F1-1B59-43F5-B5F4-A899713B28DF}"/>
              </a:ext>
            </a:extLst>
          </p:cNvPr>
          <p:cNvSpPr txBox="1"/>
          <p:nvPr/>
        </p:nvSpPr>
        <p:spPr>
          <a:xfrm>
            <a:off x="8624046" y="3584935"/>
            <a:ext cx="5916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>
                <a:solidFill>
                  <a:srgbClr val="FF000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896304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38787</TotalTime>
  <Words>219</Words>
  <Application>Microsoft Office PowerPoint</Application>
  <PresentationFormat>Widescreen</PresentationFormat>
  <Paragraphs>49</Paragraphs>
  <Slides>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Arial</vt:lpstr>
      <vt:lpstr>Arial Narrow</vt:lpstr>
      <vt:lpstr>Calibri</vt:lpstr>
      <vt:lpstr>Tahoma</vt:lpstr>
      <vt:lpstr>Times New Roman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miasit.ma</dc:creator>
  <cp:lastModifiedBy>user</cp:lastModifiedBy>
  <cp:revision>3131</cp:revision>
  <cp:lastPrinted>2023-03-09T20:31:40Z</cp:lastPrinted>
  <dcterms:created xsi:type="dcterms:W3CDTF">2020-12-26T13:09:20Z</dcterms:created>
  <dcterms:modified xsi:type="dcterms:W3CDTF">2024-05-20T09:11:15Z</dcterms:modified>
</cp:coreProperties>
</file>