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75" r:id="rId3"/>
    <p:sldMasterId id="2147483677" r:id="rId4"/>
  </p:sldMasterIdLst>
  <p:notesMasterIdLst>
    <p:notesMasterId r:id="rId30"/>
  </p:notesMasterIdLst>
  <p:sldIdLst>
    <p:sldId id="5388" r:id="rId5"/>
    <p:sldId id="3599" r:id="rId6"/>
    <p:sldId id="3545" r:id="rId7"/>
    <p:sldId id="5389" r:id="rId8"/>
    <p:sldId id="5390" r:id="rId9"/>
    <p:sldId id="3370" r:id="rId10"/>
    <p:sldId id="3393" r:id="rId11"/>
    <p:sldId id="5391" r:id="rId12"/>
    <p:sldId id="3372" r:id="rId13"/>
    <p:sldId id="3521" r:id="rId14"/>
    <p:sldId id="3373" r:id="rId15"/>
    <p:sldId id="3394" r:id="rId16"/>
    <p:sldId id="3374" r:id="rId17"/>
    <p:sldId id="3537" r:id="rId18"/>
    <p:sldId id="3549" r:id="rId19"/>
    <p:sldId id="3527" r:id="rId20"/>
    <p:sldId id="3528" r:id="rId21"/>
    <p:sldId id="3529" r:id="rId22"/>
    <p:sldId id="3530" r:id="rId23"/>
    <p:sldId id="3531" r:id="rId24"/>
    <p:sldId id="3532" r:id="rId25"/>
    <p:sldId id="3533" r:id="rId26"/>
    <p:sldId id="3534" r:id="rId27"/>
    <p:sldId id="3535" r:id="rId28"/>
    <p:sldId id="3536" r:id="rId29"/>
  </p:sldIdLst>
  <p:sldSz cx="12192000" cy="6858000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riefing" id="{169D9EA8-B631-42BB-8A99-9109F871657A}">
          <p14:sldIdLst>
            <p14:sldId id="5388"/>
            <p14:sldId id="3599"/>
            <p14:sldId id="3545"/>
            <p14:sldId id="5389"/>
            <p14:sldId id="5390"/>
            <p14:sldId id="3370"/>
            <p14:sldId id="3393"/>
            <p14:sldId id="5391"/>
            <p14:sldId id="3372"/>
            <p14:sldId id="3521"/>
            <p14:sldId id="3373"/>
            <p14:sldId id="3394"/>
            <p14:sldId id="3374"/>
            <p14:sldId id="3537"/>
            <p14:sldId id="3549"/>
            <p14:sldId id="3527"/>
            <p14:sldId id="3528"/>
            <p14:sldId id="3529"/>
            <p14:sldId id="3530"/>
            <p14:sldId id="3531"/>
            <p14:sldId id="3532"/>
            <p14:sldId id="3533"/>
            <p14:sldId id="3534"/>
            <p14:sldId id="3535"/>
            <p14:sldId id="353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sare scaglion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2947" autoAdjust="0"/>
  </p:normalViewPr>
  <p:slideViewPr>
    <p:cSldViewPr snapToGrid="0" snapToObjects="1">
      <p:cViewPr>
        <p:scale>
          <a:sx n="100" d="100"/>
          <a:sy n="100" d="100"/>
        </p:scale>
        <p:origin x="86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21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21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30/09/2022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8725"/>
            <a:ext cx="5438140" cy="3909864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431601"/>
            <a:ext cx="2945659" cy="49821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7" y="9431601"/>
            <a:ext cx="2945659" cy="49821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xmlns="" id="{5F01557E-10D2-4773-B5CF-B82FFE3026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45"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915845"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915845"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915845"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915845"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209" indent="-228565" defTabSz="915845" eaLnBrk="0" fontAlgn="base" hangingPunct="0">
              <a:spcBef>
                <a:spcPct val="0"/>
              </a:spcBef>
              <a:spcAft>
                <a:spcPct val="0"/>
              </a:spcAft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337" indent="-228565" defTabSz="915845" eaLnBrk="0" fontAlgn="base" hangingPunct="0">
              <a:spcBef>
                <a:spcPct val="0"/>
              </a:spcBef>
              <a:spcAft>
                <a:spcPct val="0"/>
              </a:spcAft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8467" indent="-228565" defTabSz="915845" eaLnBrk="0" fontAlgn="base" hangingPunct="0">
              <a:spcBef>
                <a:spcPct val="0"/>
              </a:spcBef>
              <a:spcAft>
                <a:spcPct val="0"/>
              </a:spcAft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5596" indent="-228565" defTabSz="915845" eaLnBrk="0" fontAlgn="base" hangingPunct="0">
              <a:spcBef>
                <a:spcPct val="0"/>
              </a:spcBef>
              <a:spcAft>
                <a:spcPct val="0"/>
              </a:spcAft>
              <a:tabLst>
                <a:tab pos="723788" algn="l"/>
                <a:tab pos="1447576" algn="l"/>
                <a:tab pos="2171363" algn="l"/>
                <a:tab pos="289515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2EC98CD-8A8E-492E-8BDD-D92C9947E068}" type="slidenum">
              <a:rPr lang="it-IT" altLang="it-IT" sz="120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</a:t>
            </a:fld>
            <a:endParaRPr lang="it-IT" altLang="it-IT" sz="1200">
              <a:solidFill>
                <a:schemeClr val="tx1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xmlns="" id="{C65D7EDE-0784-44DC-B4EA-BED24F48E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7" y="8076905"/>
            <a:ext cx="3100387" cy="4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4993" rIns="89986" bIns="4499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24690F8-7EFD-4A89-AF29-31139A1D03ED}" type="slidenum">
              <a:rPr kumimoji="1" lang="it-IT" altLang="it-IT" sz="1200">
                <a:solidFill>
                  <a:srgbClr val="FFFFFF"/>
                </a:solidFill>
                <a:cs typeface="Lucida Sans Unicode" panose="020B0602030504020204" pitchFamily="34" charset="0"/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kumimoji="1" lang="it-IT" altLang="it-IT" sz="1200">
              <a:solidFill>
                <a:srgbClr val="FFFFFF"/>
              </a:solidFill>
              <a:cs typeface="Lucida Sans Unicode" panose="020B0602030504020204" pitchFamily="34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xmlns="" id="{D3B5CB39-DAE9-4808-A632-2D6BB6A61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425450"/>
            <a:ext cx="6421438" cy="3613150"/>
          </a:xfrm>
          <a:solidFill>
            <a:srgbClr val="FFFFFF"/>
          </a:solidFill>
          <a:ln/>
        </p:spPr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xmlns="" id="{3B162A66-0F38-4E72-9557-73A774496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4039248"/>
            <a:ext cx="5722938" cy="382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865" indent="-214280">
              <a:spcBef>
                <a:spcPct val="0"/>
              </a:spcBef>
              <a:tabLst>
                <a:tab pos="723788" algn="l"/>
                <a:tab pos="1447576" algn="l"/>
                <a:tab pos="2171363" algn="l"/>
                <a:tab pos="2895150" algn="l"/>
                <a:tab pos="3618938" algn="l"/>
                <a:tab pos="4342725" algn="l"/>
                <a:tab pos="5066512" algn="l"/>
              </a:tabLst>
            </a:pPr>
            <a:endParaRPr lang="it-IT" altLang="it-IT" sz="2000">
              <a:latin typeface="Arial" panose="020B0604020202020204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21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NAVE MM: </a:t>
            </a:r>
            <a:r>
              <a:rPr lang="it-IT" b="1" dirty="0"/>
              <a:t>BANCHINA N.7 </a:t>
            </a:r>
            <a:r>
              <a:rPr lang="it-IT" dirty="0"/>
              <a:t>PORTO ABU SITTA.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74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Raggiungimento PE: 3’30’’ a piedi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9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73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4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52A6AF-3AC8-4FF7-B6CA-F2BBE35D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2631"/>
            <a:ext cx="10968959" cy="11423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35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1091954" y="195120"/>
            <a:ext cx="10363200" cy="648259"/>
          </a:xfrm>
          <a:prstGeom prst="rect">
            <a:avLst/>
          </a:prstGeom>
        </p:spPr>
        <p:txBody>
          <a:bodyPr lIns="68555" tIns="34289" rIns="68555" bIns="34289"/>
          <a:lstStyle>
            <a:lvl1pPr algn="ctr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091954" y="1404701"/>
            <a:ext cx="9828429" cy="4873625"/>
          </a:xfrm>
          <a:prstGeom prst="rect">
            <a:avLst/>
          </a:prstGeom>
        </p:spPr>
        <p:txBody>
          <a:bodyPr lIns="68555" tIns="34289" rIns="68555" bIns="34289"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753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70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19D83C-BC48-4103-923F-D5CB5B7CE904}" type="datetimeFigureOut">
              <a:rPr lang="it-IT">
                <a:solidFill>
                  <a:prstClr val="black"/>
                </a:solidFill>
              </a:rPr>
              <a:pPr>
                <a:defRPr/>
              </a:pPr>
              <a:t>30/09/2022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6374E9D-C3EF-45CA-AC06-3A67D055438F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8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2930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/>
          <p:cNvSpPr/>
          <p:nvPr/>
        </p:nvSpPr>
        <p:spPr>
          <a:xfrm>
            <a:off x="2882900" y="0"/>
            <a:ext cx="64262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ALLARME PEACOCK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06847" y="1075715"/>
            <a:ext cx="4178307" cy="466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PIANI DI ALLARME</a:t>
            </a:r>
          </a:p>
        </p:txBody>
      </p:sp>
      <p:cxnSp>
        <p:nvCxnSpPr>
          <p:cNvPr id="7" name="Connettore 4 6"/>
          <p:cNvCxnSpPr>
            <a:stCxn id="5" idx="2"/>
            <a:endCxn id="9" idx="0"/>
          </p:cNvCxnSpPr>
          <p:nvPr/>
        </p:nvCxnSpPr>
        <p:spPr>
          <a:xfrm rot="5400000">
            <a:off x="3618244" y="-468022"/>
            <a:ext cx="467211" cy="44883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/>
          <p:cNvGrpSpPr/>
          <p:nvPr/>
        </p:nvGrpSpPr>
        <p:grpSpPr>
          <a:xfrm>
            <a:off x="95925" y="2009736"/>
            <a:ext cx="3023585" cy="2038178"/>
            <a:chOff x="1429936" y="2198418"/>
            <a:chExt cx="3023585" cy="2038178"/>
          </a:xfrm>
        </p:grpSpPr>
        <p:sp>
          <p:nvSpPr>
            <p:cNvPr id="9" name="CasellaDiTesto 8"/>
            <p:cNvSpPr txBox="1"/>
            <p:nvPr/>
          </p:nvSpPr>
          <p:spPr>
            <a:xfrm>
              <a:off x="1925707" y="2198418"/>
              <a:ext cx="2032001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ATTACCO FUOCO INDIRETTO MORTAIO/RAZZO/DRONE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429936" y="3022556"/>
              <a:ext cx="3023585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LADDOVE LA SITUAZIONE LO CONSENTA,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IL PERSONALE DOVRA’ INDOSSARE: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GAP ED ELMETTO;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RAGGIUNGERE  ASAP IL BUNKER.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737691" y="3974986"/>
              <a:ext cx="2408032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ATTENDO IL CESSATO ALLARME</a:t>
              </a:r>
            </a:p>
          </p:txBody>
        </p:sp>
      </p:grpSp>
      <p:cxnSp>
        <p:nvCxnSpPr>
          <p:cNvPr id="15" name="Connettore 2 14"/>
          <p:cNvCxnSpPr>
            <a:stCxn id="9" idx="2"/>
            <a:endCxn id="12" idx="0"/>
          </p:cNvCxnSpPr>
          <p:nvPr/>
        </p:nvCxnSpPr>
        <p:spPr>
          <a:xfrm>
            <a:off x="1607697" y="2609900"/>
            <a:ext cx="21" cy="223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2" idx="2"/>
            <a:endCxn id="13" idx="0"/>
          </p:cNvCxnSpPr>
          <p:nvPr/>
        </p:nvCxnSpPr>
        <p:spPr>
          <a:xfrm flipH="1">
            <a:off x="1607696" y="3603315"/>
            <a:ext cx="22" cy="182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35" idx="2"/>
            <a:endCxn id="37" idx="0"/>
          </p:cNvCxnSpPr>
          <p:nvPr/>
        </p:nvCxnSpPr>
        <p:spPr>
          <a:xfrm>
            <a:off x="8897628" y="4705066"/>
            <a:ext cx="0" cy="56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5" idx="2"/>
            <a:endCxn id="32" idx="0"/>
          </p:cNvCxnSpPr>
          <p:nvPr/>
        </p:nvCxnSpPr>
        <p:spPr>
          <a:xfrm rot="16200000" flipH="1">
            <a:off x="7836756" y="-198230"/>
            <a:ext cx="467211" cy="39487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4 54"/>
          <p:cNvCxnSpPr>
            <a:stCxn id="52" idx="1"/>
            <a:endCxn id="35" idx="0"/>
          </p:cNvCxnSpPr>
          <p:nvPr/>
        </p:nvCxnSpPr>
        <p:spPr>
          <a:xfrm rot="10800000" flipV="1">
            <a:off x="8897629" y="3600061"/>
            <a:ext cx="498827" cy="67411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4 65"/>
          <p:cNvCxnSpPr>
            <a:stCxn id="52" idx="3"/>
            <a:endCxn id="50" idx="0"/>
          </p:cNvCxnSpPr>
          <p:nvPr/>
        </p:nvCxnSpPr>
        <p:spPr>
          <a:xfrm>
            <a:off x="10698565" y="3600061"/>
            <a:ext cx="386680" cy="35095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stCxn id="50" idx="2"/>
            <a:endCxn id="80" idx="0"/>
          </p:cNvCxnSpPr>
          <p:nvPr/>
        </p:nvCxnSpPr>
        <p:spPr>
          <a:xfrm>
            <a:off x="11085245" y="5059010"/>
            <a:ext cx="0" cy="191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>
            <a:stCxn id="48" idx="2"/>
            <a:endCxn id="70" idx="0"/>
          </p:cNvCxnSpPr>
          <p:nvPr/>
        </p:nvCxnSpPr>
        <p:spPr>
          <a:xfrm flipH="1">
            <a:off x="7774375" y="3028774"/>
            <a:ext cx="1" cy="364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4 94"/>
          <p:cNvCxnSpPr>
            <a:stCxn id="32" idx="1"/>
            <a:endCxn id="48" idx="0"/>
          </p:cNvCxnSpPr>
          <p:nvPr/>
        </p:nvCxnSpPr>
        <p:spPr>
          <a:xfrm rot="10800000" flipV="1">
            <a:off x="7774376" y="2140541"/>
            <a:ext cx="1393342" cy="45734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2 103"/>
          <p:cNvCxnSpPr>
            <a:stCxn id="99" idx="2"/>
            <a:endCxn id="52" idx="0"/>
          </p:cNvCxnSpPr>
          <p:nvPr/>
        </p:nvCxnSpPr>
        <p:spPr>
          <a:xfrm flipH="1">
            <a:off x="10047510" y="3035037"/>
            <a:ext cx="1" cy="349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32" idx="2"/>
            <a:endCxn id="99" idx="0"/>
          </p:cNvCxnSpPr>
          <p:nvPr/>
        </p:nvCxnSpPr>
        <p:spPr>
          <a:xfrm>
            <a:off x="10044721" y="2271346"/>
            <a:ext cx="2790" cy="332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5" idx="2"/>
            <a:endCxn id="51" idx="0"/>
          </p:cNvCxnSpPr>
          <p:nvPr/>
        </p:nvCxnSpPr>
        <p:spPr>
          <a:xfrm rot="5400000">
            <a:off x="5289852" y="1207428"/>
            <a:ext cx="471053" cy="11412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51" idx="2"/>
            <a:endCxn id="16" idx="0"/>
          </p:cNvCxnSpPr>
          <p:nvPr/>
        </p:nvCxnSpPr>
        <p:spPr>
          <a:xfrm flipH="1">
            <a:off x="4954754" y="2429076"/>
            <a:ext cx="1" cy="121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/>
          <p:cNvGrpSpPr/>
          <p:nvPr/>
        </p:nvGrpSpPr>
        <p:grpSpPr>
          <a:xfrm>
            <a:off x="3262754" y="2013578"/>
            <a:ext cx="3384000" cy="4390113"/>
            <a:chOff x="3313554" y="2195910"/>
            <a:chExt cx="3384000" cy="4390113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3989554" y="2195910"/>
              <a:ext cx="203200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latin typeface="Times New Roman" pitchFamily="18" charset="0"/>
                  <a:cs typeface="Times New Roman" pitchFamily="18" charset="0"/>
                </a:rPr>
                <a:t>MINACCIA INTERNA </a:t>
              </a:r>
            </a:p>
            <a:p>
              <a:pPr algn="ctr"/>
              <a:r>
                <a:rPr lang="it-IT" sz="1050" dirty="0">
                  <a:latin typeface="Times New Roman" pitchFamily="18" charset="0"/>
                  <a:cs typeface="Times New Roman" pitchFamily="18" charset="0"/>
                </a:rPr>
                <a:t>(INSIDER THREAT)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313554" y="2732813"/>
              <a:ext cx="3384000" cy="2462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AZIONE VIOLENTA </a:t>
              </a:r>
              <a:r>
                <a:rPr lang="it-IT" sz="1100" b="1" i="1" u="sng" dirty="0">
                  <a:latin typeface="Times New Roman" pitchFamily="18" charset="0"/>
                  <a:cs typeface="Times New Roman" pitchFamily="18" charset="0"/>
                </a:rPr>
                <a:t>WHITE ON BLUE</a:t>
              </a:r>
              <a:r>
                <a:rPr lang="it-IT" sz="1100" b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                   (ATTO VIOLENTO CONDOTTO DA </a:t>
              </a:r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LEP «PERSONALE DIPENDENTE LOCALE»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NEI CONFRONTI DEL PERSONALE NAZIONALE);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AZIONE VIOLENTA </a:t>
              </a:r>
              <a:r>
                <a:rPr lang="it-IT" sz="1100" b="1" i="1" u="sng" dirty="0">
                  <a:latin typeface="Times New Roman" pitchFamily="18" charset="0"/>
                  <a:cs typeface="Times New Roman" pitchFamily="18" charset="0"/>
                </a:rPr>
                <a:t>WHITE ON WHITE</a:t>
              </a:r>
              <a:r>
                <a:rPr lang="it-IT" sz="1100" b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(AMMASSAMENTI/SCONTRI FISICI E/O VERBALI TRA </a:t>
              </a:r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LEP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CON POSSIBILI DANNI COLLATERALI PER IL PERSONALE ITALIANO PRESENTE);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COMPORTAMENTO NON VIOLENTO CON EFFETTI DI COMPROMISSIONE DELLA SICUREZZA (FURTO DI DOCUMENTI, FOTO E VIDEO POTENZIALMENTE PERICOLOSI, ASCOLTO E OSSERVAZIONE SOSPETTA …).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313554" y="5308750"/>
              <a:ext cx="3384000" cy="12772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PER IL PERSONALE CON INTENZIONI OSTILI E/O CHE COMPIE AZIONE OSTILE/VIOLENTA: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BISOGNERÀ METTERSI AL RIPARO SE ARMATO;</a:t>
              </a: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CERCARE DI FERMARLO SE NON ARMATO;</a:t>
              </a: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DANDO PRONTAMENTE E IMMEDIATAMENTE L’ALLARME.</a:t>
              </a:r>
            </a:p>
          </p:txBody>
        </p:sp>
      </p:grpSp>
      <p:cxnSp>
        <p:nvCxnSpPr>
          <p:cNvPr id="58" name="Connettore 2 57"/>
          <p:cNvCxnSpPr>
            <a:stCxn id="16" idx="2"/>
            <a:endCxn id="21" idx="0"/>
          </p:cNvCxnSpPr>
          <p:nvPr/>
        </p:nvCxnSpPr>
        <p:spPr>
          <a:xfrm>
            <a:off x="4954754" y="5012694"/>
            <a:ext cx="0" cy="113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1" y="6551098"/>
            <a:ext cx="12191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latin typeface="Times New Roman" pitchFamily="18" charset="0"/>
                <a:cs typeface="Times New Roman" pitchFamily="18" charset="0"/>
              </a:rPr>
              <a:t>N.B: PER OGNI  EVENTO CONTATTO IL COMANDO SUPERIORE  IN MODO DA AVERE SEMPRE UNA </a:t>
            </a:r>
            <a:r>
              <a:rPr lang="it-IT" sz="1300" b="1" i="1" dirty="0">
                <a:latin typeface="Times New Roman" pitchFamily="18" charset="0"/>
                <a:cs typeface="Times New Roman" pitchFamily="18" charset="0"/>
              </a:rPr>
              <a:t>SITUATION AWARENESS IN REAL TIME.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7024355" y="2009736"/>
            <a:ext cx="4960890" cy="4194629"/>
            <a:chOff x="7024355" y="2198418"/>
            <a:chExt cx="4960890" cy="4194629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9167718" y="2198418"/>
              <a:ext cx="1754006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ALLARME INTRUSIONE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8030243" y="4462861"/>
              <a:ext cx="173477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(PRIMARIO)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(CANCELLO LATO EST)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7791772" y="5454328"/>
              <a:ext cx="2211712" cy="938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PUNTO RIORDINO CANTIERE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(USCITA CANCELLO DIREZIONE SUD 250m CANTIERE LATO SX) CHIAMO É ATTENDO ORDINI.  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10185245" y="4139696"/>
              <a:ext cx="1800000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(EMERGENZA)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ALBERO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(ALBERO ANGOLO SUD DEL PERIMETRO PEACOCK 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TRA HESCO E MURO)</a:t>
              </a:r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10185245" y="5438940"/>
              <a:ext cx="1800000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PUNTO RIORDINO PRESSO PARCHEGGO CONCESSIONARIA HYUNDAI 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396455" y="3573299"/>
              <a:ext cx="130211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PUNTI DI EVACUAZIONE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7131584" y="2786569"/>
              <a:ext cx="128558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LINK CON OLANDESI</a:t>
              </a: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7024355" y="3582425"/>
              <a:ext cx="150004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VADO ALLO STRONG HOLD</a:t>
              </a:r>
            </a:p>
          </p:txBody>
        </p:sp>
        <p:sp>
          <p:nvSpPr>
            <p:cNvPr id="99" name="CasellaDiTesto 98"/>
            <p:cNvSpPr txBox="1"/>
            <p:nvPr/>
          </p:nvSpPr>
          <p:spPr>
            <a:xfrm>
              <a:off x="9404719" y="2792832"/>
              <a:ext cx="128558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NO LINK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CON OLANDESI</a:t>
              </a:r>
            </a:p>
          </p:txBody>
        </p:sp>
      </p:grpSp>
      <p:sp>
        <p:nvSpPr>
          <p:cNvPr id="39" name="Ovale 38">
            <a:extLst>
              <a:ext uri="{FF2B5EF4-FFF2-40B4-BE49-F238E27FC236}">
                <a16:creationId xmlns:a16="http://schemas.microsoft.com/office/drawing/2014/main" xmlns="" id="{F2F767EF-82C4-3743-8CCB-E9629A244A66}"/>
              </a:ext>
            </a:extLst>
          </p:cNvPr>
          <p:cNvSpPr/>
          <p:nvPr/>
        </p:nvSpPr>
        <p:spPr>
          <a:xfrm>
            <a:off x="6462526" y="3392449"/>
            <a:ext cx="2530313" cy="42958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xmlns="" id="{5F368FA1-91A1-3242-B788-A0A526F3A3A9}"/>
              </a:ext>
            </a:extLst>
          </p:cNvPr>
          <p:cNvSpPr/>
          <p:nvPr/>
        </p:nvSpPr>
        <p:spPr>
          <a:xfrm>
            <a:off x="8779564" y="1934475"/>
            <a:ext cx="2530313" cy="42958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0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42C95A-2AB9-4403-9FD7-1B980796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64" y="1379170"/>
            <a:ext cx="11343472" cy="5400000"/>
          </a:xfrm>
        </p:spPr>
        <p:txBody>
          <a:bodyPr anchor="t"/>
          <a:lstStyle/>
          <a:p>
            <a:pPr marL="0" indent="0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IPOTESI   A/B  1/1R</a:t>
            </a:r>
          </a:p>
          <a:p>
            <a:pPr marL="0" indent="0">
              <a:buNone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768084"/>
            <a:ext cx="11880000" cy="468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C7AB1F1-CBD1-4DAC-9B1F-19C6D04E456B}"/>
              </a:ext>
            </a:extLst>
          </p:cNvPr>
          <p:cNvSpPr txBox="1"/>
          <p:nvPr/>
        </p:nvSpPr>
        <p:spPr>
          <a:xfrm rot="18900000">
            <a:off x="4475653" y="2103254"/>
            <a:ext cx="1407644" cy="38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 MM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95F4385-918B-4CDD-850B-48D05F28506D}"/>
              </a:ext>
            </a:extLst>
          </p:cNvPr>
          <p:cNvSpPr txBox="1"/>
          <p:nvPr/>
        </p:nvSpPr>
        <p:spPr>
          <a:xfrm rot="18900000">
            <a:off x="2465870" y="2474014"/>
            <a:ext cx="2048839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GOMMONE MM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7867432-6398-4389-890D-DC81F194A7B7}"/>
              </a:ext>
            </a:extLst>
          </p:cNvPr>
          <p:cNvSpPr txBox="1"/>
          <p:nvPr/>
        </p:nvSpPr>
        <p:spPr>
          <a:xfrm rot="18900000">
            <a:off x="1540790" y="2140641"/>
            <a:ext cx="1680663" cy="43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TRAGHETTO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  <p:sp>
        <p:nvSpPr>
          <p:cNvPr id="2" name="Triangolo isoscele 1"/>
          <p:cNvSpPr/>
          <p:nvPr/>
        </p:nvSpPr>
        <p:spPr>
          <a:xfrm rot="5174185">
            <a:off x="4410209" y="2597577"/>
            <a:ext cx="66753" cy="1986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8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42C95A-2AB9-4403-9FD7-1B980796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64" y="1458000"/>
            <a:ext cx="11343472" cy="54000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IPOTESI   A/B </a:t>
            </a: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A2/B2 : VIA AEREA.</a:t>
            </a:r>
          </a:p>
          <a:p>
            <a:pPr marL="0" indent="0" algn="just"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  <a:p>
            <a:pPr marL="0" indent="0" algn="just"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F62D8157-1B5D-463B-AB6D-9D0F909F8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4" t="22302" r="46321" b="39805"/>
          <a:stretch/>
        </p:blipFill>
        <p:spPr>
          <a:xfrm>
            <a:off x="6369716" y="3123291"/>
            <a:ext cx="4681461" cy="3473452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6460605" y="2059524"/>
            <a:ext cx="4031372" cy="1157798"/>
            <a:chOff x="1282694" y="2764651"/>
            <a:chExt cx="4031372" cy="1157798"/>
          </a:xfrm>
        </p:grpSpPr>
        <p:grpSp>
          <p:nvGrpSpPr>
            <p:cNvPr id="15" name="Gruppo 14"/>
            <p:cNvGrpSpPr/>
            <p:nvPr/>
          </p:nvGrpSpPr>
          <p:grpSpPr>
            <a:xfrm>
              <a:off x="1282694" y="3041667"/>
              <a:ext cx="4031372" cy="880782"/>
              <a:chOff x="1282697" y="3041650"/>
              <a:chExt cx="2725845" cy="795814"/>
            </a:xfrm>
            <a:noFill/>
          </p:grpSpPr>
          <p:sp>
            <p:nvSpPr>
              <p:cNvPr id="17" name="Rettangolo 16"/>
              <p:cNvSpPr/>
              <p:nvPr/>
            </p:nvSpPr>
            <p:spPr>
              <a:xfrm>
                <a:off x="1282698" y="3041650"/>
                <a:ext cx="1265767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COORDINATE sala vip:</a:t>
                </a: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2551032" y="3041650"/>
                <a:ext cx="1457507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33S US 38614  41408</a:t>
                </a:r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1282697" y="3219449"/>
                <a:ext cx="1265767" cy="61801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DISTANZA Stradale:</a:t>
                </a:r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2551034" y="3219449"/>
                <a:ext cx="1457508" cy="61801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t-IT" sz="1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Peacock</a:t>
                </a:r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 12 Km itinerario 2</a:t>
                </a:r>
              </a:p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12 Km itinerario 2R</a:t>
                </a:r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1282700" y="2764651"/>
              <a:ext cx="22660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u="sng" dirty="0" err="1">
                  <a:latin typeface="Times New Roman" pitchFamily="18" charset="0"/>
                  <a:cs typeface="Times New Roman" pitchFamily="18" charset="0"/>
                </a:rPr>
                <a:t>Aereoporto</a:t>
              </a:r>
              <a:r>
                <a:rPr lang="it-IT" sz="1200" b="1" u="sng" dirty="0">
                  <a:latin typeface="Times New Roman" pitchFamily="18" charset="0"/>
                  <a:cs typeface="Times New Roman" pitchFamily="18" charset="0"/>
                </a:rPr>
                <a:t> di Tripoli «Mitiga»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83" y="4860017"/>
            <a:ext cx="695363" cy="67841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1C7AB1F1-CBD1-4DAC-9B1F-19C6D04E456B}"/>
              </a:ext>
            </a:extLst>
          </p:cNvPr>
          <p:cNvSpPr txBox="1"/>
          <p:nvPr/>
        </p:nvSpPr>
        <p:spPr>
          <a:xfrm>
            <a:off x="9165812" y="3332336"/>
            <a:ext cx="176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MJI AIRPORT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768084"/>
            <a:ext cx="11880000" cy="4680000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0A42C95A-2AB9-4403-9FD7-1B980796D5BB}"/>
              </a:ext>
            </a:extLst>
          </p:cNvPr>
          <p:cNvSpPr txBox="1">
            <a:spLocks/>
          </p:cNvSpPr>
          <p:nvPr/>
        </p:nvSpPr>
        <p:spPr>
          <a:xfrm>
            <a:off x="424264" y="1404722"/>
            <a:ext cx="11343472" cy="5400000"/>
          </a:xfrm>
          <a:prstGeom prst="rect">
            <a:avLst/>
          </a:prstGeom>
        </p:spPr>
        <p:txBody>
          <a:bodyPr/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IPOTESI  A/B  2/2R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C7AB1F1-CBD1-4DAC-9B1F-19C6D04E456B}"/>
              </a:ext>
            </a:extLst>
          </p:cNvPr>
          <p:cNvSpPr txBox="1"/>
          <p:nvPr/>
        </p:nvSpPr>
        <p:spPr>
          <a:xfrm>
            <a:off x="7723267" y="3248754"/>
            <a:ext cx="176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MJI AIRPORT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42C95A-2AB9-4403-9FD7-1B980796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70" y="1458000"/>
            <a:ext cx="11343472" cy="54000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IPOTESI  A/B</a:t>
            </a:r>
          </a:p>
          <a:p>
            <a:pPr marL="0" indent="0" algn="just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A3/B3: VIA TERRA. </a:t>
            </a: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  <a:p>
            <a:pPr marL="0" indent="0" algn="just"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  <a:p>
            <a:pPr marL="0" indent="0" algn="just"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  <a:p>
            <a:pPr marL="0" indent="0" algn="just">
              <a:buNone/>
            </a:pPr>
            <a:endParaRPr lang="it-IT" sz="20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CB36805-791D-47D9-A631-455037354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28" t="44829" r="46536" b="26084"/>
          <a:stretch/>
        </p:blipFill>
        <p:spPr>
          <a:xfrm>
            <a:off x="0" y="3258000"/>
            <a:ext cx="5400000" cy="360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5DB210D-11A4-467E-A3C0-F7C0E8E37B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14" t="45305" r="46750" b="26084"/>
          <a:stretch/>
        </p:blipFill>
        <p:spPr>
          <a:xfrm>
            <a:off x="6792000" y="3258000"/>
            <a:ext cx="5400000" cy="3600000"/>
          </a:xfrm>
          <a:prstGeom prst="rect">
            <a:avLst/>
          </a:prstGeom>
        </p:spPr>
      </p:pic>
      <p:sp>
        <p:nvSpPr>
          <p:cNvPr id="10" name="Freccia a sinistra 9">
            <a:extLst>
              <a:ext uri="{FF2B5EF4-FFF2-40B4-BE49-F238E27FC236}">
                <a16:creationId xmlns:a16="http://schemas.microsoft.com/office/drawing/2014/main" xmlns="" id="{27497B70-3472-4FF9-A37E-1B316849A76F}"/>
              </a:ext>
            </a:extLst>
          </p:cNvPr>
          <p:cNvSpPr/>
          <p:nvPr/>
        </p:nvSpPr>
        <p:spPr>
          <a:xfrm>
            <a:off x="2420983" y="5881934"/>
            <a:ext cx="1188720" cy="538462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OVEST</a:t>
            </a:r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xmlns="" id="{90B2DF50-4B30-46C6-81D3-DBE23A2C3026}"/>
              </a:ext>
            </a:extLst>
          </p:cNvPr>
          <p:cNvSpPr/>
          <p:nvPr/>
        </p:nvSpPr>
        <p:spPr>
          <a:xfrm flipH="1">
            <a:off x="9318718" y="5867724"/>
            <a:ext cx="1358538" cy="538462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EST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209550" y="2603601"/>
            <a:ext cx="3960000" cy="720000"/>
            <a:chOff x="1282700" y="2764651"/>
            <a:chExt cx="3768596" cy="672999"/>
          </a:xfrm>
        </p:grpSpPr>
        <p:grpSp>
          <p:nvGrpSpPr>
            <p:cNvPr id="16" name="Gruppo 15"/>
            <p:cNvGrpSpPr/>
            <p:nvPr/>
          </p:nvGrpSpPr>
          <p:grpSpPr>
            <a:xfrm>
              <a:off x="1282700" y="3041650"/>
              <a:ext cx="3404348" cy="396000"/>
              <a:chOff x="1282700" y="3041650"/>
              <a:chExt cx="2301875" cy="357800"/>
            </a:xfrm>
            <a:noFill/>
          </p:grpSpPr>
          <p:sp>
            <p:nvSpPr>
              <p:cNvPr id="18" name="Rettangolo 17"/>
              <p:cNvSpPr/>
              <p:nvPr/>
            </p:nvSpPr>
            <p:spPr>
              <a:xfrm>
                <a:off x="1282700" y="3041650"/>
                <a:ext cx="1206500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COORDINATE</a:t>
                </a:r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2489199" y="3041650"/>
                <a:ext cx="1095375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32S QB 39072 70352 </a:t>
                </a:r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1282700" y="3219450"/>
                <a:ext cx="1206500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DISTANZA Stradale:</a:t>
                </a:r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2489200" y="3219450"/>
                <a:ext cx="1095375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Peacock</a:t>
                </a:r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193 Km</a:t>
                </a: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1282700" y="2764651"/>
              <a:ext cx="3768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u="sng" dirty="0">
                  <a:latin typeface="Times New Roman" pitchFamily="18" charset="0"/>
                  <a:cs typeface="Times New Roman" pitchFamily="18" charset="0"/>
                </a:rPr>
                <a:t>Collegamento stradale direzione confine con la Tunisia</a:t>
              </a: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7043138" y="2605087"/>
            <a:ext cx="3960000" cy="720000"/>
            <a:chOff x="1282700" y="2764651"/>
            <a:chExt cx="3707362" cy="672999"/>
          </a:xfrm>
        </p:grpSpPr>
        <p:grpSp>
          <p:nvGrpSpPr>
            <p:cNvPr id="23" name="Gruppo 22"/>
            <p:cNvGrpSpPr/>
            <p:nvPr/>
          </p:nvGrpSpPr>
          <p:grpSpPr>
            <a:xfrm>
              <a:off x="1282700" y="3041650"/>
              <a:ext cx="3404348" cy="396000"/>
              <a:chOff x="1282700" y="3041650"/>
              <a:chExt cx="2301875" cy="357800"/>
            </a:xfrm>
            <a:noFill/>
          </p:grpSpPr>
          <p:sp>
            <p:nvSpPr>
              <p:cNvPr id="25" name="Rettangolo 24"/>
              <p:cNvSpPr/>
              <p:nvPr/>
            </p:nvSpPr>
            <p:spPr>
              <a:xfrm>
                <a:off x="1282700" y="3041650"/>
                <a:ext cx="1206500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COORDINATE</a:t>
                </a:r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2489199" y="3041650"/>
                <a:ext cx="1095375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33S WR 04329 77385 </a:t>
                </a:r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1282700" y="3219450"/>
                <a:ext cx="1206500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DISTANZA Stradale:</a:t>
                </a:r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2489200" y="3219450"/>
                <a:ext cx="1095375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Peacock</a:t>
                </a:r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195 Km</a:t>
                </a:r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1282700" y="2764651"/>
              <a:ext cx="37073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u="sng" dirty="0">
                  <a:latin typeface="Times New Roman" pitchFamily="18" charset="0"/>
                  <a:cs typeface="Times New Roman" pitchFamily="18" charset="0"/>
                </a:rPr>
                <a:t>Collegamento stradale direzione </a:t>
              </a:r>
              <a:r>
                <a:rPr lang="it-IT" sz="1200" b="1" u="sng" dirty="0" err="1">
                  <a:latin typeface="Times New Roman" pitchFamily="18" charset="0"/>
                  <a:cs typeface="Times New Roman" pitchFamily="18" charset="0"/>
                </a:rPr>
                <a:t>aereoporto</a:t>
              </a:r>
              <a:r>
                <a:rPr lang="it-IT" sz="1200" b="1" u="sng" dirty="0">
                  <a:latin typeface="Times New Roman" pitchFamily="18" charset="0"/>
                  <a:cs typeface="Times New Roman" pitchFamily="18" charset="0"/>
                </a:rPr>
                <a:t> Misurata</a:t>
              </a:r>
            </a:p>
          </p:txBody>
        </p:sp>
      </p:grpSp>
      <p:pic>
        <p:nvPicPr>
          <p:cNvPr id="30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125220" y="98390"/>
            <a:ext cx="19415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CONPLAN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xmlns="" id="{BF2D8C91-B281-4757-9EC8-E438CAC1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785" y="2715895"/>
            <a:ext cx="9828429" cy="2210435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CONPLAN/ITINERARI</a:t>
            </a:r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8° rgt folgore\Desktop\TRIP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0" y="1063850"/>
            <a:ext cx="1044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612534" y="98390"/>
            <a:ext cx="96693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AOR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1063850"/>
            <a:ext cx="10440000" cy="5400000"/>
          </a:xfrm>
        </p:spPr>
      </p:pic>
      <p:sp>
        <p:nvSpPr>
          <p:cNvPr id="9" name="CasellaDiTesto 8"/>
          <p:cNvSpPr txBox="1"/>
          <p:nvPr/>
        </p:nvSpPr>
        <p:spPr>
          <a:xfrm>
            <a:off x="2170663" y="98390"/>
            <a:ext cx="785067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CONPLAN-ITINERARI EVACUAZIONI  A/B 1 e 1R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1933499" y="0"/>
            <a:ext cx="8325002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RETTIFICA ITINERARI EVACUAZIONI A/B 1 e 1R 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527482" y="799943"/>
            <a:ext cx="4643608" cy="6040938"/>
            <a:chOff x="527482" y="799943"/>
            <a:chExt cx="4643608" cy="6040938"/>
          </a:xfrm>
        </p:grpSpPr>
        <p:grpSp>
          <p:nvGrpSpPr>
            <p:cNvPr id="27" name="Gruppo 26"/>
            <p:cNvGrpSpPr/>
            <p:nvPr/>
          </p:nvGrpSpPr>
          <p:grpSpPr>
            <a:xfrm>
              <a:off x="527482" y="799943"/>
              <a:ext cx="4643608" cy="6040938"/>
              <a:chOff x="527482" y="799943"/>
              <a:chExt cx="4643608" cy="6040938"/>
            </a:xfrm>
          </p:grpSpPr>
          <p:pic>
            <p:nvPicPr>
              <p:cNvPr id="11" name="Immagin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017"/>
              <a:stretch/>
            </p:blipFill>
            <p:spPr>
              <a:xfrm>
                <a:off x="527482" y="1508643"/>
                <a:ext cx="4643608" cy="5332238"/>
              </a:xfrm>
              <a:prstGeom prst="rect">
                <a:avLst/>
              </a:prstGeom>
            </p:spPr>
          </p:pic>
          <p:grpSp>
            <p:nvGrpSpPr>
              <p:cNvPr id="18" name="Gruppo 17"/>
              <p:cNvGrpSpPr/>
              <p:nvPr/>
            </p:nvGrpSpPr>
            <p:grpSpPr>
              <a:xfrm>
                <a:off x="1961153" y="799943"/>
                <a:ext cx="1776266" cy="673825"/>
                <a:chOff x="527482" y="811026"/>
                <a:chExt cx="1776266" cy="673825"/>
              </a:xfrm>
            </p:grpSpPr>
            <p:sp>
              <p:nvSpPr>
                <p:cNvPr id="13" name="CasellaDiTesto 12"/>
                <p:cNvSpPr txBox="1"/>
                <p:nvPr/>
              </p:nvSpPr>
              <p:spPr>
                <a:xfrm>
                  <a:off x="527482" y="811026"/>
                  <a:ext cx="1776266" cy="46166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it-IT" sz="2400" dirty="0">
                      <a:latin typeface="Times New Roman" pitchFamily="18" charset="0"/>
                      <a:cs typeface="Times New Roman" pitchFamily="18" charset="0"/>
                    </a:rPr>
                    <a:t>EVAC A/B 1</a:t>
                  </a:r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>
                  <a:off x="644155" y="1177074"/>
                  <a:ext cx="1542919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Times New Roman" pitchFamily="18" charset="0"/>
                      <a:cs typeface="Times New Roman" pitchFamily="18" charset="0"/>
                    </a:rPr>
                    <a:t>TOT 20 KM</a:t>
                  </a:r>
                </a:p>
              </p:txBody>
            </p:sp>
          </p:grpSp>
        </p:grpSp>
        <p:grpSp>
          <p:nvGrpSpPr>
            <p:cNvPr id="23" name="Gruppo 22"/>
            <p:cNvGrpSpPr/>
            <p:nvPr/>
          </p:nvGrpSpPr>
          <p:grpSpPr>
            <a:xfrm>
              <a:off x="3895821" y="3389052"/>
              <a:ext cx="536786" cy="1384995"/>
              <a:chOff x="3223486" y="3429000"/>
              <a:chExt cx="536786" cy="1384995"/>
            </a:xfrm>
          </p:grpSpPr>
          <p:sp>
            <p:nvSpPr>
              <p:cNvPr id="21" name="Freccia in giù 20"/>
              <p:cNvSpPr/>
              <p:nvPr/>
            </p:nvSpPr>
            <p:spPr>
              <a:xfrm rot="10800000">
                <a:off x="3275856" y="3429000"/>
                <a:ext cx="432048" cy="65255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3223486" y="3890665"/>
                <a:ext cx="53678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54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N</a:t>
                </a:r>
                <a:endParaRPr lang="it-IT" sz="54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6496342" y="824695"/>
            <a:ext cx="4986188" cy="6033305"/>
            <a:chOff x="6496342" y="824695"/>
            <a:chExt cx="4986188" cy="6033305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12"/>
            <a:stretch/>
          </p:blipFill>
          <p:spPr>
            <a:xfrm>
              <a:off x="6496342" y="1434374"/>
              <a:ext cx="4986188" cy="5423626"/>
            </a:xfrm>
            <a:prstGeom prst="rect">
              <a:avLst/>
            </a:prstGeom>
          </p:spPr>
        </p:pic>
        <p:grpSp>
          <p:nvGrpSpPr>
            <p:cNvPr id="19" name="Gruppo 18"/>
            <p:cNvGrpSpPr/>
            <p:nvPr/>
          </p:nvGrpSpPr>
          <p:grpSpPr>
            <a:xfrm>
              <a:off x="8170269" y="824695"/>
              <a:ext cx="2088232" cy="649073"/>
              <a:chOff x="5033200" y="801821"/>
              <a:chExt cx="2088232" cy="649073"/>
            </a:xfrm>
          </p:grpSpPr>
          <p:sp>
            <p:nvSpPr>
              <p:cNvPr id="14" name="CasellaDiTesto 13"/>
              <p:cNvSpPr txBox="1"/>
              <p:nvPr/>
            </p:nvSpPr>
            <p:spPr>
              <a:xfrm>
                <a:off x="5033200" y="801821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>
                    <a:latin typeface="Times New Roman" pitchFamily="18" charset="0"/>
                    <a:cs typeface="Times New Roman" pitchFamily="18" charset="0"/>
                  </a:rPr>
                  <a:t>EVAC A/B 1R</a:t>
                </a:r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5407794" y="1143117"/>
                <a:ext cx="1339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Times New Roman" pitchFamily="18" charset="0"/>
                    <a:cs typeface="Times New Roman" pitchFamily="18" charset="0"/>
                  </a:rPr>
                  <a:t>TOT 18 KM</a:t>
                </a:r>
              </a:p>
            </p:txBody>
          </p:sp>
        </p:grpSp>
        <p:grpSp>
          <p:nvGrpSpPr>
            <p:cNvPr id="24" name="Gruppo 23"/>
            <p:cNvGrpSpPr/>
            <p:nvPr/>
          </p:nvGrpSpPr>
          <p:grpSpPr>
            <a:xfrm>
              <a:off x="10441664" y="3428999"/>
              <a:ext cx="536786" cy="1384995"/>
              <a:chOff x="3223486" y="3429000"/>
              <a:chExt cx="536786" cy="1384995"/>
            </a:xfrm>
          </p:grpSpPr>
          <p:sp>
            <p:nvSpPr>
              <p:cNvPr id="25" name="Freccia in giù 24"/>
              <p:cNvSpPr/>
              <p:nvPr/>
            </p:nvSpPr>
            <p:spPr>
              <a:xfrm rot="10800000">
                <a:off x="3275856" y="3429000"/>
                <a:ext cx="432048" cy="65255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3223486" y="3890665"/>
                <a:ext cx="536786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it-IT" sz="54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N</a:t>
                </a:r>
                <a:endParaRPr lang="it-IT" sz="54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</p:grpSp>
      <p:pic>
        <p:nvPicPr>
          <p:cNvPr id="31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1063850"/>
            <a:ext cx="10440000" cy="5400000"/>
          </a:xfrm>
        </p:spPr>
      </p:pic>
      <p:sp>
        <p:nvSpPr>
          <p:cNvPr id="7" name="CasellaDiTesto 6"/>
          <p:cNvSpPr txBox="1"/>
          <p:nvPr/>
        </p:nvSpPr>
        <p:spPr>
          <a:xfrm>
            <a:off x="2226768" y="98390"/>
            <a:ext cx="773846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CONPLAN-ITINERARI EVACUAZIONI A/B 2 e 2R</a:t>
            </a:r>
          </a:p>
        </p:txBody>
      </p:sp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4"/>
          <a:stretch/>
        </p:blipFill>
        <p:spPr>
          <a:xfrm>
            <a:off x="6537011" y="1023917"/>
            <a:ext cx="5040000" cy="58694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3"/>
          <a:stretch/>
        </p:blipFill>
        <p:spPr>
          <a:xfrm>
            <a:off x="743645" y="1023923"/>
            <a:ext cx="5125212" cy="5868000"/>
          </a:xfrm>
          <a:prstGeom prst="rect">
            <a:avLst/>
          </a:prstGeom>
          <a:ln>
            <a:noFill/>
          </a:ln>
        </p:spPr>
      </p:pic>
      <p:grpSp>
        <p:nvGrpSpPr>
          <p:cNvPr id="17" name="Gruppo 16"/>
          <p:cNvGrpSpPr/>
          <p:nvPr/>
        </p:nvGrpSpPr>
        <p:grpSpPr>
          <a:xfrm>
            <a:off x="4873625" y="3464476"/>
            <a:ext cx="536786" cy="1384995"/>
            <a:chOff x="3375886" y="3581400"/>
            <a:chExt cx="536786" cy="1384995"/>
          </a:xfrm>
        </p:grpSpPr>
        <p:sp>
          <p:nvSpPr>
            <p:cNvPr id="10" name="Freccia in giù 9"/>
            <p:cNvSpPr/>
            <p:nvPr/>
          </p:nvSpPr>
          <p:spPr>
            <a:xfrm rot="10800000">
              <a:off x="3428256" y="3581400"/>
              <a:ext cx="432048" cy="652551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375886" y="4043065"/>
              <a:ext cx="5367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400" b="1" i="0" u="none" strike="noStrike" kern="0" cap="none" spc="0" normalizeH="0" baseline="0" noProof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</a:rPr>
                <a:t>N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0089937" y="3464477"/>
            <a:ext cx="536786" cy="1384995"/>
            <a:chOff x="7517287" y="3437315"/>
            <a:chExt cx="536786" cy="1384995"/>
          </a:xfrm>
        </p:grpSpPr>
        <p:sp>
          <p:nvSpPr>
            <p:cNvPr id="12" name="Freccia in giù 11"/>
            <p:cNvSpPr/>
            <p:nvPr/>
          </p:nvSpPr>
          <p:spPr>
            <a:xfrm rot="10800000">
              <a:off x="7569657" y="3437315"/>
              <a:ext cx="432048" cy="652551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517287" y="3898980"/>
              <a:ext cx="5367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400" b="1" i="0" u="none" strike="noStrike" kern="0" cap="none" spc="0" normalizeH="0" baseline="0" noProof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</a:rPr>
                <a:t>N</a:t>
              </a: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2007527" y="0"/>
            <a:ext cx="8176946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RETTIFICA ITINERARI EVACUAZIONI A/B 2 e 2R 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3320442" y="991348"/>
            <a:ext cx="1776266" cy="673825"/>
            <a:chOff x="473476" y="1549061"/>
            <a:chExt cx="1776266" cy="673825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473476" y="1549061"/>
              <a:ext cx="177626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EVAC A/B 2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90149" y="1915109"/>
              <a:ext cx="15429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400" b="1" dirty="0">
                  <a:latin typeface="Times New Roman" pitchFamily="18" charset="0"/>
                  <a:cs typeface="Times New Roman" pitchFamily="18" charset="0"/>
                </a:rPr>
                <a:t>TOT 12 KM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9157216" y="1016100"/>
            <a:ext cx="2088232" cy="649073"/>
            <a:chOff x="8170269" y="824695"/>
            <a:chExt cx="2088232" cy="649073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8170269" y="824695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EVAC A/B 2R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8544863" y="1165991"/>
              <a:ext cx="1339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Times New Roman" pitchFamily="18" charset="0"/>
                  <a:cs typeface="Times New Roman" pitchFamily="18" charset="0"/>
                </a:rPr>
                <a:t>TOT 12 KM</a:t>
              </a:r>
            </a:p>
          </p:txBody>
        </p:sp>
      </p:grpSp>
      <p:pic>
        <p:nvPicPr>
          <p:cNvPr id="24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9CFEE2C0-13A0-4FB1-B14D-2F4FAF15BC8E}"/>
              </a:ext>
            </a:extLst>
          </p:cNvPr>
          <p:cNvSpPr txBox="1">
            <a:spLocks/>
          </p:cNvSpPr>
          <p:nvPr/>
        </p:nvSpPr>
        <p:spPr bwMode="auto">
          <a:xfrm>
            <a:off x="1257900" y="0"/>
            <a:ext cx="96762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1097280"/>
            <a:r>
              <a:rPr lang="it-IT" altLang="it-IT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INTRUSIONE OSTILE</a:t>
            </a: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  <p:grpSp>
        <p:nvGrpSpPr>
          <p:cNvPr id="36" name="Gruppo 35"/>
          <p:cNvGrpSpPr/>
          <p:nvPr/>
        </p:nvGrpSpPr>
        <p:grpSpPr>
          <a:xfrm>
            <a:off x="4617986" y="1079663"/>
            <a:ext cx="6810364" cy="5602515"/>
            <a:chOff x="3545122" y="3077028"/>
            <a:chExt cx="6185483" cy="3780971"/>
          </a:xfrm>
        </p:grpSpPr>
        <p:grpSp>
          <p:nvGrpSpPr>
            <p:cNvPr id="35" name="Gruppo 34"/>
            <p:cNvGrpSpPr/>
            <p:nvPr/>
          </p:nvGrpSpPr>
          <p:grpSpPr>
            <a:xfrm>
              <a:off x="3545122" y="3077028"/>
              <a:ext cx="4748545" cy="3780971"/>
              <a:chOff x="3545122" y="3077028"/>
              <a:chExt cx="4748545" cy="3780971"/>
            </a:xfrm>
          </p:grpSpPr>
          <p:grpSp>
            <p:nvGrpSpPr>
              <p:cNvPr id="34" name="Gruppo 33"/>
              <p:cNvGrpSpPr/>
              <p:nvPr/>
            </p:nvGrpSpPr>
            <p:grpSpPr>
              <a:xfrm>
                <a:off x="3545122" y="3077028"/>
                <a:ext cx="4317999" cy="3780971"/>
                <a:chOff x="3545122" y="3077028"/>
                <a:chExt cx="4317999" cy="3780971"/>
              </a:xfrm>
            </p:grpSpPr>
            <p:pic>
              <p:nvPicPr>
                <p:cNvPr id="8" name="Immagine 5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02" t="7402" b="37547"/>
                <a:stretch/>
              </p:blipFill>
              <p:spPr bwMode="auto">
                <a:xfrm rot="10800000">
                  <a:off x="3545122" y="3077028"/>
                  <a:ext cx="4317999" cy="3780971"/>
                </a:xfrm>
                <a:prstGeom prst="rect">
                  <a:avLst/>
                </a:prstGeom>
                <a:solidFill>
                  <a:srgbClr val="006DF0">
                    <a:alpha val="2902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" name="Gruppo 13"/>
                <p:cNvGrpSpPr/>
                <p:nvPr/>
              </p:nvGrpSpPr>
              <p:grpSpPr>
                <a:xfrm>
                  <a:off x="3764655" y="4743828"/>
                  <a:ext cx="798368" cy="973258"/>
                  <a:chOff x="4156532" y="4743828"/>
                  <a:chExt cx="798368" cy="973258"/>
                </a:xfrm>
              </p:grpSpPr>
              <p:sp>
                <p:nvSpPr>
                  <p:cNvPr id="10" name="Freccia giù 11"/>
                  <p:cNvSpPr/>
                  <p:nvPr/>
                </p:nvSpPr>
                <p:spPr bwMode="auto">
                  <a:xfrm rot="470660">
                    <a:off x="4464203" y="4743828"/>
                    <a:ext cx="186181" cy="695409"/>
                  </a:xfrm>
                  <a:prstGeom prst="downArrow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t-IT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CasellaDiTesto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6532" y="5488606"/>
                    <a:ext cx="798368" cy="22848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 anchorCtr="1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it-IT" altLang="it-IT" sz="1600" b="1" dirty="0">
                        <a:latin typeface="Times New Roman" pitchFamily="18" charset="0"/>
                        <a:cs typeface="Times New Roman" pitchFamily="18" charset="0"/>
                      </a:rPr>
                      <a:t>NORD</a:t>
                    </a:r>
                  </a:p>
                </p:txBody>
              </p:sp>
            </p:grpSp>
          </p:grpSp>
          <p:sp>
            <p:nvSpPr>
              <p:cNvPr id="27" name="Connettore 26"/>
              <p:cNvSpPr/>
              <p:nvPr/>
            </p:nvSpPr>
            <p:spPr>
              <a:xfrm>
                <a:off x="6382702" y="5705000"/>
                <a:ext cx="36000" cy="36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9" name="Connettore 1 28"/>
              <p:cNvCxnSpPr>
                <a:cxnSpLocks/>
                <a:endCxn id="30" idx="1"/>
              </p:cNvCxnSpPr>
              <p:nvPr/>
            </p:nvCxnSpPr>
            <p:spPr>
              <a:xfrm flipV="1">
                <a:off x="6477538" y="5572986"/>
                <a:ext cx="1816129" cy="3428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CasellaDiTesto 29"/>
            <p:cNvSpPr txBox="1"/>
            <p:nvPr/>
          </p:nvSpPr>
          <p:spPr>
            <a:xfrm>
              <a:off x="8293667" y="5144185"/>
              <a:ext cx="1436938" cy="857602"/>
            </a:xfrm>
            <a:prstGeom prst="rect">
              <a:avLst/>
            </a:prstGeom>
            <a:solidFill>
              <a:srgbClr val="006DF0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rmAutofit fontScale="85000" lnSpcReduction="20000"/>
            </a:bodyPr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STRONG HOLD OLANDESE </a:t>
              </a:r>
              <a:r>
                <a:rPr lang="it-IT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PRIMO PIANO (LATO EST DELL’ALBERGO):</a:t>
              </a:r>
              <a:endParaRPr lang="it-I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72569" y="1327972"/>
            <a:ext cx="4582481" cy="5509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AZIONI DA INTRARENDERE: </a:t>
            </a:r>
          </a:p>
          <a:p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LADDOVE LA SITUAZIONE LO CONSENTA, INDOSSARE GAP ED ELMETTO E RADUNARSI IN ‘’VILLA’’;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IL PIU’ ANZIANO GESTIRA’ LE COMUNICAZIONI INTERNE AL PEACOCK ED ESTERNE TRAMITE TELEFONO E/O MOTOROLA (PER ORA FORNITO DAL CPT OLANDESE);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RAGGIUNGERE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SE POSSIBILE IN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UN’UNICA ALIQUOTA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IL PUNTO DI ACCESSO    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CONCORDATO COL CPT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OLANDESE E CONTROLLATO DALLO STESSO ; DI NOTTE, SOLO IN PROSSIMITA’ DEL PUNTO D’ACCESSO,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FARSI RICONOSCERE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TRAMITE L’USO DI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CIALUME VERDE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COMUNICARE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AL COMANDO MIASIT LA SITUAZIONE E DOVRA’ ATTENDERE ORDINI.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xmlns="" id="{D93C23BC-32D0-AE61-8721-0910885DE5FE}"/>
              </a:ext>
            </a:extLst>
          </p:cNvPr>
          <p:cNvSpPr/>
          <p:nvPr/>
        </p:nvSpPr>
        <p:spPr>
          <a:xfrm>
            <a:off x="7606910" y="4790783"/>
            <a:ext cx="1026597" cy="622689"/>
          </a:xfrm>
          <a:custGeom>
            <a:avLst/>
            <a:gdLst>
              <a:gd name="connsiteX0" fmla="*/ 0 w 1026597"/>
              <a:gd name="connsiteY0" fmla="*/ 72927 h 622689"/>
              <a:gd name="connsiteX1" fmla="*/ 0 w 1026597"/>
              <a:gd name="connsiteY1" fmla="*/ 617080 h 622689"/>
              <a:gd name="connsiteX2" fmla="*/ 1026597 w 1026597"/>
              <a:gd name="connsiteY2" fmla="*/ 622689 h 622689"/>
              <a:gd name="connsiteX3" fmla="*/ 1020987 w 1026597"/>
              <a:gd name="connsiteY3" fmla="*/ 5610 h 622689"/>
              <a:gd name="connsiteX4" fmla="*/ 841473 w 1026597"/>
              <a:gd name="connsiteY4" fmla="*/ 0 h 622689"/>
              <a:gd name="connsiteX5" fmla="*/ 841473 w 1026597"/>
              <a:gd name="connsiteY5" fmla="*/ 387077 h 622689"/>
              <a:gd name="connsiteX6" fmla="*/ 185124 w 1026597"/>
              <a:gd name="connsiteY6" fmla="*/ 381467 h 622689"/>
              <a:gd name="connsiteX7" fmla="*/ 185124 w 1026597"/>
              <a:gd name="connsiteY7" fmla="*/ 61708 h 622689"/>
              <a:gd name="connsiteX8" fmla="*/ 0 w 1026597"/>
              <a:gd name="connsiteY8" fmla="*/ 72927 h 62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597" h="622689">
                <a:moveTo>
                  <a:pt x="0" y="72927"/>
                </a:moveTo>
                <a:lnTo>
                  <a:pt x="0" y="617080"/>
                </a:lnTo>
                <a:lnTo>
                  <a:pt x="1026597" y="622689"/>
                </a:lnTo>
                <a:lnTo>
                  <a:pt x="1020987" y="5610"/>
                </a:lnTo>
                <a:lnTo>
                  <a:pt x="841473" y="0"/>
                </a:lnTo>
                <a:lnTo>
                  <a:pt x="841473" y="387077"/>
                </a:lnTo>
                <a:lnTo>
                  <a:pt x="185124" y="381467"/>
                </a:lnTo>
                <a:lnTo>
                  <a:pt x="185124" y="61708"/>
                </a:lnTo>
                <a:lnTo>
                  <a:pt x="0" y="72927"/>
                </a:lnTo>
                <a:close/>
              </a:path>
            </a:pathLst>
          </a:custGeom>
          <a:solidFill>
            <a:srgbClr val="006DF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78C3A746-D239-EEAA-DEB7-6FE19B80DB04}"/>
              </a:ext>
            </a:extLst>
          </p:cNvPr>
          <p:cNvSpPr/>
          <p:nvPr/>
        </p:nvSpPr>
        <p:spPr>
          <a:xfrm>
            <a:off x="7702646" y="4779563"/>
            <a:ext cx="144000" cy="1440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FBB3E170-BB39-7AAC-F553-B94763C34D53}"/>
              </a:ext>
            </a:extLst>
          </p:cNvPr>
          <p:cNvSpPr/>
          <p:nvPr/>
        </p:nvSpPr>
        <p:spPr>
          <a:xfrm>
            <a:off x="8383941" y="4719326"/>
            <a:ext cx="144000" cy="1440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CEFB19EC-51AB-BE17-1DC3-6566FD20D2B1}"/>
              </a:ext>
            </a:extLst>
          </p:cNvPr>
          <p:cNvSpPr/>
          <p:nvPr/>
        </p:nvSpPr>
        <p:spPr>
          <a:xfrm>
            <a:off x="1427851" y="4387226"/>
            <a:ext cx="144000" cy="1440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FA9CDD76-D8F8-DEFA-B270-F1DDE494F2C6}"/>
              </a:ext>
            </a:extLst>
          </p:cNvPr>
          <p:cNvSpPr txBox="1"/>
          <p:nvPr/>
        </p:nvSpPr>
        <p:spPr>
          <a:xfrm>
            <a:off x="9843259" y="3046034"/>
            <a:ext cx="1582103" cy="830997"/>
          </a:xfrm>
          <a:prstGeom prst="rect">
            <a:avLst/>
          </a:prstGeom>
          <a:solidFill>
            <a:srgbClr val="FF0000">
              <a:alpha val="2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DI ACCESSO     EST / OVEST</a:t>
            </a:r>
          </a:p>
        </p:txBody>
      </p:sp>
      <p:cxnSp>
        <p:nvCxnSpPr>
          <p:cNvPr id="15" name="Connettore 1 28">
            <a:extLst>
              <a:ext uri="{FF2B5EF4-FFF2-40B4-BE49-F238E27FC236}">
                <a16:creationId xmlns:a16="http://schemas.microsoft.com/office/drawing/2014/main" xmlns="" id="{BB67E1F3-3B72-7C0D-22FB-E4E3142BD4A2}"/>
              </a:ext>
            </a:extLst>
          </p:cNvPr>
          <p:cNvCxnSpPr>
            <a:cxnSpLocks/>
            <a:stCxn id="4" idx="7"/>
            <a:endCxn id="13" idx="1"/>
          </p:cNvCxnSpPr>
          <p:nvPr/>
        </p:nvCxnSpPr>
        <p:spPr>
          <a:xfrm flipV="1">
            <a:off x="8506853" y="3461533"/>
            <a:ext cx="1336406" cy="12788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28">
            <a:extLst>
              <a:ext uri="{FF2B5EF4-FFF2-40B4-BE49-F238E27FC236}">
                <a16:creationId xmlns:a16="http://schemas.microsoft.com/office/drawing/2014/main" xmlns="" id="{5C1B5A05-C78F-B8B3-F6C4-484EB1CEFCCA}"/>
              </a:ext>
            </a:extLst>
          </p:cNvPr>
          <p:cNvCxnSpPr>
            <a:cxnSpLocks/>
            <a:stCxn id="3" idx="7"/>
            <a:endCxn id="13" idx="1"/>
          </p:cNvCxnSpPr>
          <p:nvPr/>
        </p:nvCxnSpPr>
        <p:spPr>
          <a:xfrm flipV="1">
            <a:off x="7825558" y="3461533"/>
            <a:ext cx="2017701" cy="13391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A9CDD76-D8F8-DEFA-B270-F1DDE494F2C6}"/>
              </a:ext>
            </a:extLst>
          </p:cNvPr>
          <p:cNvSpPr txBox="1"/>
          <p:nvPr/>
        </p:nvSpPr>
        <p:spPr>
          <a:xfrm>
            <a:off x="9843258" y="2209800"/>
            <a:ext cx="1582103" cy="562331"/>
          </a:xfrm>
          <a:prstGeom prst="rect">
            <a:avLst/>
          </a:prstGeom>
          <a:solidFill>
            <a:srgbClr val="FFC000">
              <a:alpha val="2902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BUNKER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nettore 1 28">
            <a:extLst>
              <a:ext uri="{FF2B5EF4-FFF2-40B4-BE49-F238E27FC236}">
                <a16:creationId xmlns:a16="http://schemas.microsoft.com/office/drawing/2014/main" xmlns="" id="{5C1B5A05-C78F-B8B3-F6C4-484EB1CEFCCA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543800" y="2490966"/>
            <a:ext cx="2299458" cy="138606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FA9CDD76-D8F8-DEFA-B270-F1DDE494F2C6}"/>
              </a:ext>
            </a:extLst>
          </p:cNvPr>
          <p:cNvSpPr txBox="1"/>
          <p:nvPr/>
        </p:nvSpPr>
        <p:spPr>
          <a:xfrm>
            <a:off x="7338061" y="3672840"/>
            <a:ext cx="364586" cy="624840"/>
          </a:xfrm>
          <a:prstGeom prst="rect">
            <a:avLst/>
          </a:prstGeom>
          <a:solidFill>
            <a:srgbClr val="FFC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78C3A746-D239-EEAA-DEB7-6FE19B80DB04}"/>
              </a:ext>
            </a:extLst>
          </p:cNvPr>
          <p:cNvSpPr/>
          <p:nvPr/>
        </p:nvSpPr>
        <p:spPr>
          <a:xfrm>
            <a:off x="7448354" y="3808920"/>
            <a:ext cx="144000" cy="144000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8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027548" y="0"/>
            <a:ext cx="8136904" cy="720000"/>
          </a:xfrm>
          <a:prstGeom prst="rect">
            <a:avLst/>
          </a:prstGeom>
        </p:spPr>
        <p:txBody>
          <a:bodyPr lIns="68555" tIns="34289" rIns="68555" bIns="34289" anchor="ctr">
            <a:noAutofit/>
          </a:bodyPr>
          <a:lstStyle>
            <a:lvl1pPr algn="ctr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1219170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828754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2438339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800" dirty="0"/>
              <a:t>ITINERARI EVACUAZIONI A/B 3 </a:t>
            </a:r>
          </a:p>
        </p:txBody>
      </p:sp>
      <p:pic>
        <p:nvPicPr>
          <p:cNvPr id="5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1063850"/>
            <a:ext cx="10440000" cy="5400000"/>
          </a:xfrm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296532" y="0"/>
            <a:ext cx="9598936" cy="720000"/>
          </a:xfrm>
          <a:prstGeom prst="rect">
            <a:avLst/>
          </a:prstGeom>
        </p:spPr>
        <p:txBody>
          <a:bodyPr lIns="68555" tIns="34289" rIns="68555" bIns="34289" anchor="ctr">
            <a:noAutofit/>
          </a:bodyPr>
          <a:lstStyle>
            <a:lvl1pPr algn="ctr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1219170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828754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2438339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800" dirty="0"/>
              <a:t>ITINERARI EVACUAZIONI A/B 3, TUNISIA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1063850"/>
            <a:ext cx="10440000" cy="5400000"/>
          </a:xfrm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164664" y="904030"/>
            <a:ext cx="58626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WAYPOINT A/B 3, TUNISIA</a:t>
            </a:r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8" y="3663522"/>
            <a:ext cx="3600000" cy="3024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33477" y="2395591"/>
            <a:ext cx="107400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T1</a:t>
            </a:r>
          </a:p>
        </p:txBody>
      </p:sp>
      <p:pic>
        <p:nvPicPr>
          <p:cNvPr id="6" name="Immagin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3663522"/>
            <a:ext cx="3600000" cy="3024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58999" y="2395591"/>
            <a:ext cx="107400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T2</a:t>
            </a:r>
          </a:p>
        </p:txBody>
      </p:sp>
      <p:pic>
        <p:nvPicPr>
          <p:cNvPr id="7" name="Immagin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26" y="3663522"/>
            <a:ext cx="3600000" cy="3024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653525" y="2375666"/>
            <a:ext cx="107400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T3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2027548" y="0"/>
            <a:ext cx="8136904" cy="720000"/>
          </a:xfrm>
          <a:prstGeom prst="rect">
            <a:avLst/>
          </a:prstGeom>
        </p:spPr>
        <p:txBody>
          <a:bodyPr lIns="68555" tIns="34289" rIns="68555" bIns="34289" anchor="ctr">
            <a:noAutofit/>
          </a:bodyPr>
          <a:lstStyle>
            <a:lvl1pPr algn="ctr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112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1219170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828754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2438339" algn="l" defTabSz="91226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800" dirty="0"/>
              <a:t>ITINERARI EVACUAZIONI A/B 3 </a:t>
            </a:r>
          </a:p>
        </p:txBody>
      </p:sp>
      <p:pic>
        <p:nvPicPr>
          <p:cNvPr id="13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1063850"/>
            <a:ext cx="10440000" cy="540000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4056" y="0"/>
            <a:ext cx="9803889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ITINERARI EVACUAZIONI A/B 3, MISURATA 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72803" y="904030"/>
            <a:ext cx="64463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WAYPOINT A/B 3, MISURATA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358185" y="2000490"/>
            <a:ext cx="148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latin typeface="Times New Roman" pitchFamily="18" charset="0"/>
                <a:cs typeface="Times New Roman" pitchFamily="18" charset="0"/>
              </a:rPr>
              <a:t>M1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804324" y="2000489"/>
            <a:ext cx="146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latin typeface="Times New Roman" pitchFamily="18" charset="0"/>
                <a:cs typeface="Times New Roman" pitchFamily="18" charset="0"/>
              </a:rPr>
              <a:t>M2</a:t>
            </a:r>
          </a:p>
        </p:txBody>
      </p:sp>
      <p:pic>
        <p:nvPicPr>
          <p:cNvPr id="9" name="Immagin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" y="3230550"/>
            <a:ext cx="5654227" cy="324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67" y="3279624"/>
            <a:ext cx="4237654" cy="324000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194056" y="0"/>
            <a:ext cx="9803889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ITINERARI EVACUAZIONI A/B 3 </a:t>
            </a:r>
          </a:p>
        </p:txBody>
      </p:sp>
      <p:pic>
        <p:nvPicPr>
          <p:cNvPr id="13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29777"/>
            <a:ext cx="9601199" cy="592666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39999" y="0"/>
            <a:ext cx="3112002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LEGGENDA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24150" y="5035550"/>
            <a:ext cx="543739" cy="324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it-IT" sz="1900" b="1" dirty="0"/>
              <a:t>MJI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olo 1">
            <a:extLst>
              <a:ext uri="{FF2B5EF4-FFF2-40B4-BE49-F238E27FC236}">
                <a16:creationId xmlns:a16="http://schemas.microsoft.com/office/drawing/2014/main" xmlns="" id="{9CFEE2C0-13A0-4FB1-B14D-2F4FAF15BC8E}"/>
              </a:ext>
            </a:extLst>
          </p:cNvPr>
          <p:cNvSpPr txBox="1">
            <a:spLocks/>
          </p:cNvSpPr>
          <p:nvPr/>
        </p:nvSpPr>
        <p:spPr bwMode="auto">
          <a:xfrm>
            <a:off x="1257900" y="0"/>
            <a:ext cx="96762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1097280"/>
            <a:r>
              <a:rPr lang="it-IT" altLang="it-IT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CONTINGENZE </a:t>
            </a:r>
            <a:r>
              <a:rPr lang="it-IT" altLang="it-IT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INTRUSIONE OSTILE</a:t>
            </a:r>
          </a:p>
        </p:txBody>
      </p:sp>
      <p:pic>
        <p:nvPicPr>
          <p:cNvPr id="10" name="Immagine 9" descr="Immagine che contiene circuito, tappeto, stanza, tavolo&#10;&#10;Descrizione generata automaticamente">
            <a:extLst>
              <a:ext uri="{FF2B5EF4-FFF2-40B4-BE49-F238E27FC236}">
                <a16:creationId xmlns:a16="http://schemas.microsoft.com/office/drawing/2014/main" xmlns="" id="{4FA696D7-EED1-41BF-B491-5092C1E27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44" r="1229" b="29641"/>
          <a:stretch/>
        </p:blipFill>
        <p:spPr>
          <a:xfrm>
            <a:off x="3795932" y="1016754"/>
            <a:ext cx="4600136" cy="5735904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53C4A455-B534-4E70-B424-E23668C81EAB}"/>
              </a:ext>
            </a:extLst>
          </p:cNvPr>
          <p:cNvCxnSpPr>
            <a:cxnSpLocks/>
          </p:cNvCxnSpPr>
          <p:nvPr/>
        </p:nvCxnSpPr>
        <p:spPr>
          <a:xfrm flipH="1">
            <a:off x="5407025" y="4939435"/>
            <a:ext cx="1892301" cy="46124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AC61A2D9-F06A-425D-9B07-B16393D24F95}"/>
              </a:ext>
            </a:extLst>
          </p:cNvPr>
          <p:cNvCxnSpPr>
            <a:cxnSpLocks/>
          </p:cNvCxnSpPr>
          <p:nvPr/>
        </p:nvCxnSpPr>
        <p:spPr>
          <a:xfrm>
            <a:off x="4474623" y="1622425"/>
            <a:ext cx="960977" cy="377825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xmlns="" id="{BF099D13-E735-43BE-BED3-681A3520021A}"/>
              </a:ext>
            </a:extLst>
          </p:cNvPr>
          <p:cNvCxnSpPr>
            <a:cxnSpLocks/>
          </p:cNvCxnSpPr>
          <p:nvPr/>
        </p:nvCxnSpPr>
        <p:spPr>
          <a:xfrm>
            <a:off x="6326179" y="1134693"/>
            <a:ext cx="973146" cy="3804742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xmlns="" id="{6AC2F926-95DA-4465-988F-A4A2F6439159}"/>
              </a:ext>
            </a:extLst>
          </p:cNvPr>
          <p:cNvCxnSpPr>
            <a:cxnSpLocks/>
          </p:cNvCxnSpPr>
          <p:nvPr/>
        </p:nvCxnSpPr>
        <p:spPr>
          <a:xfrm flipH="1">
            <a:off x="4474623" y="1134693"/>
            <a:ext cx="1879571" cy="487732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ella a 5 punte 2">
            <a:extLst>
              <a:ext uri="{FF2B5EF4-FFF2-40B4-BE49-F238E27FC236}">
                <a16:creationId xmlns:a16="http://schemas.microsoft.com/office/drawing/2014/main" xmlns="" id="{8A97BE88-231F-498B-BD54-49EA958AAEC0}"/>
              </a:ext>
            </a:extLst>
          </p:cNvPr>
          <p:cNvSpPr/>
          <p:nvPr/>
        </p:nvSpPr>
        <p:spPr>
          <a:xfrm>
            <a:off x="7641956" y="4536113"/>
            <a:ext cx="371744" cy="3467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160" dirty="0"/>
          </a:p>
        </p:txBody>
      </p:sp>
      <p:sp>
        <p:nvSpPr>
          <p:cNvPr id="27" name="Stella a 5 punte 26">
            <a:extLst>
              <a:ext uri="{FF2B5EF4-FFF2-40B4-BE49-F238E27FC236}">
                <a16:creationId xmlns:a16="http://schemas.microsoft.com/office/drawing/2014/main" xmlns="" id="{D0CA72CC-EFEE-49E0-A197-4B99E311D2E6}"/>
              </a:ext>
            </a:extLst>
          </p:cNvPr>
          <p:cNvSpPr/>
          <p:nvPr/>
        </p:nvSpPr>
        <p:spPr>
          <a:xfrm>
            <a:off x="5032986" y="5628805"/>
            <a:ext cx="473345" cy="393700"/>
          </a:xfrm>
          <a:prstGeom prst="star5">
            <a:avLst>
              <a:gd name="adj" fmla="val 1827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16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E898FE0-22C0-45AD-AC0D-9158120F9A62}"/>
              </a:ext>
            </a:extLst>
          </p:cNvPr>
          <p:cNvSpPr txBox="1"/>
          <p:nvPr/>
        </p:nvSpPr>
        <p:spPr>
          <a:xfrm>
            <a:off x="8621487" y="1533465"/>
            <a:ext cx="35705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VIA DI FUGA CANCELLO D’EMERGENZA: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Raggiungo il cancello, controllo, apro ed esco direzione sud;</a:t>
            </a:r>
          </a:p>
          <a:p>
            <a:endParaRPr lang="it-IT" sz="20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Raggiungo il punto di riordino (edificio in costruzione)</a:t>
            </a:r>
          </a:p>
          <a:p>
            <a:endParaRPr lang="it-IT" sz="20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Comunico con COMMIASIT; se no COM, attendo 2 ore e raggiungo Hotel ALWADDAN per coppie/terzine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0" name="Freccia a gallone 29">
            <a:extLst>
              <a:ext uri="{FF2B5EF4-FFF2-40B4-BE49-F238E27FC236}">
                <a16:creationId xmlns:a16="http://schemas.microsoft.com/office/drawing/2014/main" xmlns="" id="{108457F9-5EE4-4753-97C5-BD0A3BD72DAA}"/>
              </a:ext>
            </a:extLst>
          </p:cNvPr>
          <p:cNvSpPr/>
          <p:nvPr/>
        </p:nvSpPr>
        <p:spPr>
          <a:xfrm>
            <a:off x="6640290" y="2786743"/>
            <a:ext cx="326569" cy="26125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160"/>
          </a:p>
        </p:txBody>
      </p:sp>
      <p:sp>
        <p:nvSpPr>
          <p:cNvPr id="31" name="Stella a 5 punte 30">
            <a:extLst>
              <a:ext uri="{FF2B5EF4-FFF2-40B4-BE49-F238E27FC236}">
                <a16:creationId xmlns:a16="http://schemas.microsoft.com/office/drawing/2014/main" xmlns="" id="{BE4E0B2E-7C22-430A-B9D8-FDACDED72802}"/>
              </a:ext>
            </a:extLst>
          </p:cNvPr>
          <p:cNvSpPr/>
          <p:nvPr/>
        </p:nvSpPr>
        <p:spPr>
          <a:xfrm>
            <a:off x="11485588" y="3681844"/>
            <a:ext cx="371744" cy="360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160" dirty="0"/>
          </a:p>
        </p:txBody>
      </p:sp>
      <p:sp>
        <p:nvSpPr>
          <p:cNvPr id="32" name="Freccia a gallone 31">
            <a:extLst>
              <a:ext uri="{FF2B5EF4-FFF2-40B4-BE49-F238E27FC236}">
                <a16:creationId xmlns:a16="http://schemas.microsoft.com/office/drawing/2014/main" xmlns="" id="{B30BDC13-1696-48A6-9FD7-F100723A2DCF}"/>
              </a:ext>
            </a:extLst>
          </p:cNvPr>
          <p:cNvSpPr/>
          <p:nvPr/>
        </p:nvSpPr>
        <p:spPr>
          <a:xfrm>
            <a:off x="10400669" y="2817946"/>
            <a:ext cx="326569" cy="2880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16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A1CE5F1E-5150-44CE-B214-DF0F0319F7E8}"/>
              </a:ext>
            </a:extLst>
          </p:cNvPr>
          <p:cNvSpPr txBox="1"/>
          <p:nvPr/>
        </p:nvSpPr>
        <p:spPr>
          <a:xfrm>
            <a:off x="0" y="1533465"/>
            <a:ext cx="35705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VIA DI FUGA ALBERO: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Raggiungo l’albero, salgo la scala, salto sulla tettoia, scendo nel parcheggio chiuso direzione sud;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Raggiungo il punto di riordino (angolo nord est del parcheggio chiuso) + n. a complemento;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Comunico con COMMIASIT; se no COM, attendo 2 ore e raggiungo Hotel ALWADDAN per coppie/terzine (eventuale impiego mezzi del parcheggio)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6" name="Stella a 5 punte 35">
            <a:extLst>
              <a:ext uri="{FF2B5EF4-FFF2-40B4-BE49-F238E27FC236}">
                <a16:creationId xmlns:a16="http://schemas.microsoft.com/office/drawing/2014/main" xmlns="" id="{6D5469D6-E43F-44A9-9A1A-CD8A48AA4748}"/>
              </a:ext>
            </a:extLst>
          </p:cNvPr>
          <p:cNvSpPr/>
          <p:nvPr/>
        </p:nvSpPr>
        <p:spPr>
          <a:xfrm>
            <a:off x="2481296" y="3364431"/>
            <a:ext cx="385729" cy="360000"/>
          </a:xfrm>
          <a:prstGeom prst="star5">
            <a:avLst>
              <a:gd name="adj" fmla="val 19009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160" dirty="0"/>
          </a:p>
        </p:txBody>
      </p:sp>
      <p:sp>
        <p:nvSpPr>
          <p:cNvPr id="38" name="Freccia a gallone 37">
            <a:extLst>
              <a:ext uri="{FF2B5EF4-FFF2-40B4-BE49-F238E27FC236}">
                <a16:creationId xmlns:a16="http://schemas.microsoft.com/office/drawing/2014/main" xmlns="" id="{3C4154DF-0DEE-4899-AB45-30906A56780E}"/>
              </a:ext>
            </a:extLst>
          </p:cNvPr>
          <p:cNvSpPr/>
          <p:nvPr/>
        </p:nvSpPr>
        <p:spPr>
          <a:xfrm rot="10800000">
            <a:off x="5287210" y="4939435"/>
            <a:ext cx="326569" cy="261257"/>
          </a:xfrm>
          <a:prstGeom prst="chevr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160"/>
          </a:p>
        </p:txBody>
      </p:sp>
      <p:sp>
        <p:nvSpPr>
          <p:cNvPr id="20" name="Freccia a gallone 31">
            <a:extLst>
              <a:ext uri="{FF2B5EF4-FFF2-40B4-BE49-F238E27FC236}">
                <a16:creationId xmlns:a16="http://schemas.microsoft.com/office/drawing/2014/main" xmlns="" id="{B30BDC13-1696-48A6-9FD7-F100723A2DCF}"/>
              </a:ext>
            </a:extLst>
          </p:cNvPr>
          <p:cNvSpPr/>
          <p:nvPr/>
        </p:nvSpPr>
        <p:spPr>
          <a:xfrm rot="10800000">
            <a:off x="2867025" y="2202491"/>
            <a:ext cx="326569" cy="2880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2160"/>
          </a:p>
        </p:txBody>
      </p:sp>
      <p:pic>
        <p:nvPicPr>
          <p:cNvPr id="22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/>
          <p:cNvSpPr/>
          <p:nvPr/>
        </p:nvSpPr>
        <p:spPr>
          <a:xfrm>
            <a:off x="2882900" y="0"/>
            <a:ext cx="64262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ALLARME PEACOCK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06847" y="1075715"/>
            <a:ext cx="4178307" cy="4668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PIANI DI ALLARME</a:t>
            </a:r>
          </a:p>
        </p:txBody>
      </p:sp>
      <p:cxnSp>
        <p:nvCxnSpPr>
          <p:cNvPr id="7" name="Connettore 4 6"/>
          <p:cNvCxnSpPr>
            <a:stCxn id="5" idx="2"/>
            <a:endCxn id="9" idx="0"/>
          </p:cNvCxnSpPr>
          <p:nvPr/>
        </p:nvCxnSpPr>
        <p:spPr>
          <a:xfrm rot="5400000">
            <a:off x="3618244" y="-468022"/>
            <a:ext cx="467211" cy="44883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/>
          <p:cNvGrpSpPr/>
          <p:nvPr/>
        </p:nvGrpSpPr>
        <p:grpSpPr>
          <a:xfrm>
            <a:off x="95925" y="2009736"/>
            <a:ext cx="3023585" cy="2038178"/>
            <a:chOff x="1429936" y="2198418"/>
            <a:chExt cx="3023585" cy="2038178"/>
          </a:xfrm>
        </p:grpSpPr>
        <p:sp>
          <p:nvSpPr>
            <p:cNvPr id="9" name="CasellaDiTesto 8"/>
            <p:cNvSpPr txBox="1"/>
            <p:nvPr/>
          </p:nvSpPr>
          <p:spPr>
            <a:xfrm>
              <a:off x="1925707" y="2198418"/>
              <a:ext cx="2032001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ATTACCO FUOCO INDIRETTO MORTAIO/RAZZO/DRONE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429936" y="3022556"/>
              <a:ext cx="3023585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LADDOVE LA SITUAZIONE LO CONSENTA,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IL PERSONALE DOVRA’ INDOSSARE: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GAP ED ELMETTO;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RAGGIUNGERE  ASAP IL BUNKER.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737691" y="3974986"/>
              <a:ext cx="2408032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ATTENDO IL CESSATO ALLARME</a:t>
              </a:r>
            </a:p>
          </p:txBody>
        </p:sp>
      </p:grpSp>
      <p:cxnSp>
        <p:nvCxnSpPr>
          <p:cNvPr id="15" name="Connettore 2 14"/>
          <p:cNvCxnSpPr>
            <a:stCxn id="9" idx="2"/>
            <a:endCxn id="12" idx="0"/>
          </p:cNvCxnSpPr>
          <p:nvPr/>
        </p:nvCxnSpPr>
        <p:spPr>
          <a:xfrm>
            <a:off x="1607697" y="2609900"/>
            <a:ext cx="21" cy="223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2" idx="2"/>
            <a:endCxn id="13" idx="0"/>
          </p:cNvCxnSpPr>
          <p:nvPr/>
        </p:nvCxnSpPr>
        <p:spPr>
          <a:xfrm flipH="1">
            <a:off x="1607696" y="3603315"/>
            <a:ext cx="22" cy="182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35" idx="2"/>
            <a:endCxn id="37" idx="0"/>
          </p:cNvCxnSpPr>
          <p:nvPr/>
        </p:nvCxnSpPr>
        <p:spPr>
          <a:xfrm>
            <a:off x="8897628" y="4705066"/>
            <a:ext cx="0" cy="56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5" idx="2"/>
            <a:endCxn id="32" idx="0"/>
          </p:cNvCxnSpPr>
          <p:nvPr/>
        </p:nvCxnSpPr>
        <p:spPr>
          <a:xfrm rot="16200000" flipH="1">
            <a:off x="7836756" y="-198230"/>
            <a:ext cx="467211" cy="39487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4 54"/>
          <p:cNvCxnSpPr>
            <a:stCxn id="52" idx="1"/>
            <a:endCxn id="35" idx="0"/>
          </p:cNvCxnSpPr>
          <p:nvPr/>
        </p:nvCxnSpPr>
        <p:spPr>
          <a:xfrm rot="10800000" flipV="1">
            <a:off x="8897629" y="3600061"/>
            <a:ext cx="498827" cy="67411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4 65"/>
          <p:cNvCxnSpPr>
            <a:stCxn id="52" idx="3"/>
            <a:endCxn id="50" idx="0"/>
          </p:cNvCxnSpPr>
          <p:nvPr/>
        </p:nvCxnSpPr>
        <p:spPr>
          <a:xfrm>
            <a:off x="10698565" y="3600061"/>
            <a:ext cx="386680" cy="35095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>
            <a:stCxn id="50" idx="2"/>
            <a:endCxn id="80" idx="0"/>
          </p:cNvCxnSpPr>
          <p:nvPr/>
        </p:nvCxnSpPr>
        <p:spPr>
          <a:xfrm>
            <a:off x="11085245" y="5059010"/>
            <a:ext cx="0" cy="191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>
            <a:stCxn id="48" idx="2"/>
            <a:endCxn id="70" idx="0"/>
          </p:cNvCxnSpPr>
          <p:nvPr/>
        </p:nvCxnSpPr>
        <p:spPr>
          <a:xfrm flipH="1">
            <a:off x="7774375" y="3028774"/>
            <a:ext cx="1" cy="364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4 94"/>
          <p:cNvCxnSpPr>
            <a:stCxn id="32" idx="1"/>
            <a:endCxn id="48" idx="0"/>
          </p:cNvCxnSpPr>
          <p:nvPr/>
        </p:nvCxnSpPr>
        <p:spPr>
          <a:xfrm rot="10800000" flipV="1">
            <a:off x="7774376" y="2140541"/>
            <a:ext cx="1393342" cy="45734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2 103"/>
          <p:cNvCxnSpPr>
            <a:stCxn id="99" idx="2"/>
            <a:endCxn id="52" idx="0"/>
          </p:cNvCxnSpPr>
          <p:nvPr/>
        </p:nvCxnSpPr>
        <p:spPr>
          <a:xfrm flipH="1">
            <a:off x="10047510" y="3035037"/>
            <a:ext cx="1" cy="349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>
            <a:stCxn id="32" idx="2"/>
            <a:endCxn id="99" idx="0"/>
          </p:cNvCxnSpPr>
          <p:nvPr/>
        </p:nvCxnSpPr>
        <p:spPr>
          <a:xfrm>
            <a:off x="10044721" y="2271346"/>
            <a:ext cx="2790" cy="332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5" idx="2"/>
            <a:endCxn id="51" idx="0"/>
          </p:cNvCxnSpPr>
          <p:nvPr/>
        </p:nvCxnSpPr>
        <p:spPr>
          <a:xfrm rot="5400000">
            <a:off x="5289852" y="1207428"/>
            <a:ext cx="471053" cy="11412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51" idx="2"/>
            <a:endCxn id="16" idx="0"/>
          </p:cNvCxnSpPr>
          <p:nvPr/>
        </p:nvCxnSpPr>
        <p:spPr>
          <a:xfrm flipH="1">
            <a:off x="4954754" y="2429076"/>
            <a:ext cx="1" cy="121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/>
          <p:cNvGrpSpPr/>
          <p:nvPr/>
        </p:nvGrpSpPr>
        <p:grpSpPr>
          <a:xfrm>
            <a:off x="3262754" y="2013578"/>
            <a:ext cx="3384000" cy="4390113"/>
            <a:chOff x="3313554" y="2195910"/>
            <a:chExt cx="3384000" cy="4390113"/>
          </a:xfrm>
        </p:grpSpPr>
        <p:sp>
          <p:nvSpPr>
            <p:cNvPr id="51" name="CasellaDiTesto 50"/>
            <p:cNvSpPr txBox="1"/>
            <p:nvPr/>
          </p:nvSpPr>
          <p:spPr>
            <a:xfrm>
              <a:off x="3989554" y="2195910"/>
              <a:ext cx="203200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latin typeface="Times New Roman" pitchFamily="18" charset="0"/>
                  <a:cs typeface="Times New Roman" pitchFamily="18" charset="0"/>
                </a:rPr>
                <a:t>MINACCIA INTERNA </a:t>
              </a:r>
            </a:p>
            <a:p>
              <a:pPr algn="ctr"/>
              <a:r>
                <a:rPr lang="it-IT" sz="1050" dirty="0">
                  <a:latin typeface="Times New Roman" pitchFamily="18" charset="0"/>
                  <a:cs typeface="Times New Roman" pitchFamily="18" charset="0"/>
                </a:rPr>
                <a:t>(INSIDER THREAT)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313554" y="2732813"/>
              <a:ext cx="3384000" cy="2462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AZIONE VIOLENTA </a:t>
              </a:r>
              <a:r>
                <a:rPr lang="it-IT" sz="1100" b="1" i="1" u="sng" dirty="0">
                  <a:latin typeface="Times New Roman" pitchFamily="18" charset="0"/>
                  <a:cs typeface="Times New Roman" pitchFamily="18" charset="0"/>
                </a:rPr>
                <a:t>WHITE ON BLUE</a:t>
              </a:r>
              <a:r>
                <a:rPr lang="it-IT" sz="1100" b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                   (ATTO VIOLENTO CONDOTTO DA </a:t>
              </a:r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LEP «PERSONALE DIPENDENTE LOCALE»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NEI CONFRONTI DEL PERSONALE NAZIONALE);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AZIONE VIOLENTA </a:t>
              </a:r>
              <a:r>
                <a:rPr lang="it-IT" sz="1100" b="1" i="1" u="sng" dirty="0">
                  <a:latin typeface="Times New Roman" pitchFamily="18" charset="0"/>
                  <a:cs typeface="Times New Roman" pitchFamily="18" charset="0"/>
                </a:rPr>
                <a:t>WHITE ON WHITE</a:t>
              </a:r>
              <a:r>
                <a:rPr lang="it-IT" sz="1100" b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(AMMASSAMENTI/SCONTRI FISICI E/O VERBALI TRA </a:t>
              </a:r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LEP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CON POSSIBILI DANNI COLLATERALI PER IL PERSONALE ITALIANO PRESENTE);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COMPORTAMENTO NON VIOLENTO CON EFFETTI DI COMPROMISSIONE DELLA SICUREZZA (FURTO DI DOCUMENTI, FOTO E VIDEO POTENZIALMENTE PERICOLOSI, ASCOLTO E OSSERVAZIONE SOSPETTA …).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313554" y="5308750"/>
              <a:ext cx="3384000" cy="12772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100" b="1" dirty="0">
                  <a:latin typeface="Times New Roman" pitchFamily="18" charset="0"/>
                  <a:cs typeface="Times New Roman" pitchFamily="18" charset="0"/>
                </a:rPr>
                <a:t>PER IL PERSONALE CON INTENZIONI OSTILI E/O CHE COMPIE AZIONE OSTILE/VIOLENTA:</a:t>
              </a: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BISOGNERÀ METTERSI AL RIPARO SE ARMATO;</a:t>
              </a: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CERCARE DI FERMARLO SE NON ARMATO;</a:t>
              </a: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DANDO PRONTAMENTE E IMMEDIATAMENTE L’ALLARME.</a:t>
              </a:r>
            </a:p>
          </p:txBody>
        </p:sp>
      </p:grpSp>
      <p:cxnSp>
        <p:nvCxnSpPr>
          <p:cNvPr id="58" name="Connettore 2 57"/>
          <p:cNvCxnSpPr>
            <a:stCxn id="16" idx="2"/>
            <a:endCxn id="21" idx="0"/>
          </p:cNvCxnSpPr>
          <p:nvPr/>
        </p:nvCxnSpPr>
        <p:spPr>
          <a:xfrm>
            <a:off x="4954754" y="5012694"/>
            <a:ext cx="0" cy="113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1" y="6551098"/>
            <a:ext cx="12191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latin typeface="Times New Roman" pitchFamily="18" charset="0"/>
                <a:cs typeface="Times New Roman" pitchFamily="18" charset="0"/>
              </a:rPr>
              <a:t>N.B: PER OGNI  EVENTO CONTATTO IL COMANDO SUPERIORE  IN MODO DA AVERE SEMPRE UNA </a:t>
            </a:r>
            <a:r>
              <a:rPr lang="it-IT" sz="1300" b="1" i="1" dirty="0">
                <a:latin typeface="Times New Roman" pitchFamily="18" charset="0"/>
                <a:cs typeface="Times New Roman" pitchFamily="18" charset="0"/>
              </a:rPr>
              <a:t>SITUATION AWARENESS IN REAL TIME.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7024355" y="2009736"/>
            <a:ext cx="4960890" cy="4194629"/>
            <a:chOff x="7024355" y="2198418"/>
            <a:chExt cx="4960890" cy="4194629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9167718" y="2198418"/>
              <a:ext cx="1754006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ALLARME INTRUSIONE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8030243" y="4462861"/>
              <a:ext cx="173477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(PRIMARIO)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(CANCELLO LATO EST)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7791772" y="5454328"/>
              <a:ext cx="2211712" cy="938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PUNTO RIORDINO CANTIERE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(USCITA CANCELLO DIREZIONE SUD 250m CANTIERE LATO SX) CHIAMO É ATTENDO ORDINI.  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10185245" y="4139696"/>
              <a:ext cx="1800000" cy="1107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(EMERGENZA)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ALBERO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(ALBERO ANGOLO SUD DEL PERIMETRO PEACOCK 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TRA HESCO E MURO)</a:t>
              </a:r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10185245" y="5438940"/>
              <a:ext cx="1800000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PUNTO RIORDINO PRESSO PARCHEGGO CONCESSIONARIA HYUNDAI 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396455" y="3573299"/>
              <a:ext cx="130211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PUNTI DI EVACUAZIONE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7131584" y="2786569"/>
              <a:ext cx="128558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LINK CON OLANDESI</a:t>
              </a: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7024355" y="3582425"/>
              <a:ext cx="1500040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VADO ALLO STRONG HOLD</a:t>
              </a:r>
            </a:p>
          </p:txBody>
        </p:sp>
        <p:sp>
          <p:nvSpPr>
            <p:cNvPr id="99" name="CasellaDiTesto 98"/>
            <p:cNvSpPr txBox="1"/>
            <p:nvPr/>
          </p:nvSpPr>
          <p:spPr>
            <a:xfrm>
              <a:off x="9404719" y="2792832"/>
              <a:ext cx="1285583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NO LINK</a:t>
              </a:r>
            </a:p>
            <a:p>
              <a:pPr algn="ctr"/>
              <a:r>
                <a:rPr lang="it-IT" sz="1100" dirty="0">
                  <a:latin typeface="Times New Roman" pitchFamily="18" charset="0"/>
                  <a:cs typeface="Times New Roman" pitchFamily="18" charset="0"/>
                </a:rPr>
                <a:t>CON OLANDESI</a:t>
              </a:r>
            </a:p>
          </p:txBody>
        </p:sp>
      </p:grpSp>
      <p:sp>
        <p:nvSpPr>
          <p:cNvPr id="39" name="Ovale 38">
            <a:extLst>
              <a:ext uri="{FF2B5EF4-FFF2-40B4-BE49-F238E27FC236}">
                <a16:creationId xmlns:a16="http://schemas.microsoft.com/office/drawing/2014/main" xmlns="" id="{F2F767EF-82C4-3743-8CCB-E9629A244A66}"/>
              </a:ext>
            </a:extLst>
          </p:cNvPr>
          <p:cNvSpPr/>
          <p:nvPr/>
        </p:nvSpPr>
        <p:spPr>
          <a:xfrm>
            <a:off x="8779564" y="3366238"/>
            <a:ext cx="2530313" cy="42958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xmlns="" id="{5F368FA1-91A1-3242-B788-A0A526F3A3A9}"/>
              </a:ext>
            </a:extLst>
          </p:cNvPr>
          <p:cNvSpPr/>
          <p:nvPr/>
        </p:nvSpPr>
        <p:spPr>
          <a:xfrm>
            <a:off x="8779564" y="1934475"/>
            <a:ext cx="2530313" cy="42958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7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125221" y="98390"/>
            <a:ext cx="19415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CONPLAN</a:t>
            </a:r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xmlns="" id="{BF2D8C91-B281-4757-9EC8-E438CAC10AEE}"/>
              </a:ext>
            </a:extLst>
          </p:cNvPr>
          <p:cNvSpPr txBox="1">
            <a:spLocks/>
          </p:cNvSpPr>
          <p:nvPr/>
        </p:nvSpPr>
        <p:spPr>
          <a:xfrm>
            <a:off x="1181786" y="3195955"/>
            <a:ext cx="9828429" cy="1707515"/>
          </a:xfrm>
          <a:prstGeom prst="rect">
            <a:avLst/>
          </a:prstGeom>
        </p:spPr>
        <p:txBody>
          <a:bodyPr/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CONPLAN / ESTRAZIONE - EVACUAZIONE</a:t>
            </a:r>
          </a:p>
          <a:p>
            <a:pPr marL="0" indent="0">
              <a:buNone/>
            </a:pPr>
            <a:endParaRPr lang="it-IT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42C95A-2AB9-4403-9FD7-1B980796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64" y="1458000"/>
            <a:ext cx="11343472" cy="5400000"/>
          </a:xfrm>
        </p:spPr>
        <p:txBody>
          <a:bodyPr anchor="ctr"/>
          <a:lstStyle/>
          <a:p>
            <a:pPr marL="0" indent="0">
              <a:buNone/>
            </a:pPr>
            <a:r>
              <a:rPr lang="it-IT" sz="1800" b="1" u="sng" dirty="0">
                <a:latin typeface="Times New Roman" pitchFamily="18" charset="0"/>
                <a:cs typeface="Times New Roman" pitchFamily="18" charset="0"/>
              </a:rPr>
              <a:t>IPOTESI  A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: EVACUAZIONE PROGRAMMATA ＞ 24h</a:t>
            </a:r>
          </a:p>
          <a:p>
            <a:pPr marL="0" indent="0">
              <a:buNone/>
            </a:pP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DISPONIBILITÀ DI TEMPO: 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POSSIBILE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SUPPORTO LOGISTICO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800" u="sng" dirty="0">
                <a:latin typeface="Times New Roman" pitchFamily="18" charset="0"/>
                <a:cs typeface="Times New Roman" pitchFamily="18" charset="0"/>
              </a:rPr>
              <a:t>VALUTAZIONE PIÙ APPROFONDITA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 DI COA E MODALITÀ DI ESTRAZIONE. 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PER RAGGIUNGIMENTO PUNTI DI ESTRAZIONE (PERSONALE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MIASIT).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 VIA MARE              (TRE PUNTI DI ESTRAZIONE)</a:t>
            </a:r>
          </a:p>
          <a:p>
            <a:pPr marL="0" indent="0">
              <a:buNone/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A2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VIA AEREA</a:t>
            </a:r>
          </a:p>
          <a:p>
            <a:pPr marL="0" indent="0">
              <a:buNone/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A3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 VIA TERRA </a:t>
            </a:r>
          </a:p>
          <a:p>
            <a:pPr marL="0" indent="0">
              <a:buNone/>
            </a:pPr>
            <a:endParaRPr lang="it-IT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800" b="1" u="sng" dirty="0">
                <a:latin typeface="Times New Roman" pitchFamily="18" charset="0"/>
                <a:cs typeface="Times New Roman" pitchFamily="18" charset="0"/>
              </a:rPr>
              <a:t>IPOTESI  B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: EVACUAZIONE D’EMERGENZA ＜ 24h</a:t>
            </a:r>
          </a:p>
          <a:p>
            <a:pPr marL="0" indent="0">
              <a:buNone/>
            </a:pP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DISPONIBILITÀ DI TEMPO: 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NO SUPPORTO LOGISTICO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800" u="sng" dirty="0">
                <a:latin typeface="Times New Roman" pitchFamily="18" charset="0"/>
                <a:cs typeface="Times New Roman" pitchFamily="18" charset="0"/>
              </a:rPr>
              <a:t>VALUTAZIONE SPEDITIVA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DI COA E MODALITÀ DI ESTRAZIONE. PER RAGGIUNGIMENTO PUNTI DI ESTRAZIONE (PERSONALE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MIASIT).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 VIA MARE             (TRE PUNTI DI ESTRAZIONE)</a:t>
            </a:r>
          </a:p>
          <a:p>
            <a:pPr marL="0" indent="0">
              <a:buNone/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 VIA AEREA</a:t>
            </a:r>
          </a:p>
          <a:p>
            <a:pPr marL="0" indent="0">
              <a:buNone/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 VIA TERRA</a:t>
            </a:r>
            <a:endParaRPr lang="it-IT" sz="1800" dirty="0">
              <a:latin typeface="Times New Roman" pitchFamily="18" charset="0"/>
              <a:ea typeface="FangSong" panose="02010609060101010101" pitchFamily="49" charset="-122"/>
              <a:cs typeface="Times New Roman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ttore 4 76">
            <a:extLst>
              <a:ext uri="{FF2B5EF4-FFF2-40B4-BE49-F238E27FC236}">
                <a16:creationId xmlns:a16="http://schemas.microsoft.com/office/drawing/2014/main" xmlns="" id="{B32942BB-B8BB-AE48-A0B5-909D2AAFEDF8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 rot="16200000" flipH="1">
            <a:off x="8141826" y="-568154"/>
            <a:ext cx="415535" cy="45071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4 138">
            <a:extLst>
              <a:ext uri="{FF2B5EF4-FFF2-40B4-BE49-F238E27FC236}">
                <a16:creationId xmlns:a16="http://schemas.microsoft.com/office/drawing/2014/main" xmlns="" id="{790C40C6-92D1-1747-B129-E478FDC487FC}"/>
              </a:ext>
            </a:extLst>
          </p:cNvPr>
          <p:cNvCxnSpPr>
            <a:cxnSpLocks/>
            <a:stCxn id="9" idx="2"/>
            <a:endCxn id="99" idx="0"/>
          </p:cNvCxnSpPr>
          <p:nvPr/>
        </p:nvCxnSpPr>
        <p:spPr>
          <a:xfrm rot="5400000">
            <a:off x="3773509" y="-429287"/>
            <a:ext cx="415535" cy="42294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2 228">
            <a:extLst>
              <a:ext uri="{FF2B5EF4-FFF2-40B4-BE49-F238E27FC236}">
                <a16:creationId xmlns:a16="http://schemas.microsoft.com/office/drawing/2014/main" xmlns="" id="{DFD463AA-FAAC-614D-AD8A-C8A3DE1E9430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0603185" y="2170205"/>
            <a:ext cx="1" cy="294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ttore 4 288">
            <a:extLst>
              <a:ext uri="{FF2B5EF4-FFF2-40B4-BE49-F238E27FC236}">
                <a16:creationId xmlns:a16="http://schemas.microsoft.com/office/drawing/2014/main" xmlns="" id="{74B04297-2196-2443-BA72-AA15266A063A}"/>
              </a:ext>
            </a:extLst>
          </p:cNvPr>
          <p:cNvCxnSpPr>
            <a:cxnSpLocks/>
            <a:stCxn id="276" idx="2"/>
            <a:endCxn id="292" idx="0"/>
          </p:cNvCxnSpPr>
          <p:nvPr/>
        </p:nvCxnSpPr>
        <p:spPr>
          <a:xfrm rot="5400000">
            <a:off x="5379530" y="3072110"/>
            <a:ext cx="661157" cy="15249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ttore 4 293">
            <a:extLst>
              <a:ext uri="{FF2B5EF4-FFF2-40B4-BE49-F238E27FC236}">
                <a16:creationId xmlns:a16="http://schemas.microsoft.com/office/drawing/2014/main" xmlns="" id="{1826B547-7E0A-1749-B334-EBF1DA42834F}"/>
              </a:ext>
            </a:extLst>
          </p:cNvPr>
          <p:cNvCxnSpPr>
            <a:cxnSpLocks/>
            <a:stCxn id="276" idx="2"/>
            <a:endCxn id="295" idx="0"/>
          </p:cNvCxnSpPr>
          <p:nvPr/>
        </p:nvCxnSpPr>
        <p:spPr>
          <a:xfrm rot="16200000" flipH="1">
            <a:off x="6892435" y="3084164"/>
            <a:ext cx="661157" cy="15008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nettore 2 312">
            <a:extLst>
              <a:ext uri="{FF2B5EF4-FFF2-40B4-BE49-F238E27FC236}">
                <a16:creationId xmlns:a16="http://schemas.microsoft.com/office/drawing/2014/main" xmlns="" id="{AA73AB84-62C5-3548-805A-C95989F48C88}"/>
              </a:ext>
            </a:extLst>
          </p:cNvPr>
          <p:cNvCxnSpPr>
            <a:cxnSpLocks/>
            <a:stCxn id="292" idx="2"/>
            <a:endCxn id="311" idx="0"/>
          </p:cNvCxnSpPr>
          <p:nvPr/>
        </p:nvCxnSpPr>
        <p:spPr>
          <a:xfrm>
            <a:off x="4947627" y="4442168"/>
            <a:ext cx="1" cy="748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ttore 2 322">
            <a:extLst>
              <a:ext uri="{FF2B5EF4-FFF2-40B4-BE49-F238E27FC236}">
                <a16:creationId xmlns:a16="http://schemas.microsoft.com/office/drawing/2014/main" xmlns="" id="{63671BFE-3489-454D-8F4F-3F7B7A10EFF9}"/>
              </a:ext>
            </a:extLst>
          </p:cNvPr>
          <p:cNvCxnSpPr>
            <a:cxnSpLocks/>
            <a:stCxn id="295" idx="2"/>
            <a:endCxn id="322" idx="0"/>
          </p:cNvCxnSpPr>
          <p:nvPr/>
        </p:nvCxnSpPr>
        <p:spPr>
          <a:xfrm>
            <a:off x="7973439" y="4811500"/>
            <a:ext cx="11050" cy="47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Connettore 2 330">
            <a:extLst>
              <a:ext uri="{FF2B5EF4-FFF2-40B4-BE49-F238E27FC236}">
                <a16:creationId xmlns:a16="http://schemas.microsoft.com/office/drawing/2014/main" xmlns="" id="{C684211D-6F0F-034E-B5A9-9FB082D9DEF1}"/>
              </a:ext>
            </a:extLst>
          </p:cNvPr>
          <p:cNvCxnSpPr>
            <a:cxnSpLocks/>
            <a:stCxn id="99" idx="2"/>
            <a:endCxn id="172" idx="0"/>
          </p:cNvCxnSpPr>
          <p:nvPr/>
        </p:nvCxnSpPr>
        <p:spPr>
          <a:xfrm>
            <a:off x="1866551" y="2170205"/>
            <a:ext cx="0" cy="333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ttore 2 337">
            <a:extLst>
              <a:ext uri="{FF2B5EF4-FFF2-40B4-BE49-F238E27FC236}">
                <a16:creationId xmlns:a16="http://schemas.microsoft.com/office/drawing/2014/main" xmlns="" id="{C794BCD0-4498-4D44-9FC2-A598DF62EC1C}"/>
              </a:ext>
            </a:extLst>
          </p:cNvPr>
          <p:cNvCxnSpPr>
            <a:stCxn id="172" idx="2"/>
            <a:endCxn id="336" idx="0"/>
          </p:cNvCxnSpPr>
          <p:nvPr/>
        </p:nvCxnSpPr>
        <p:spPr>
          <a:xfrm>
            <a:off x="1866551" y="2780838"/>
            <a:ext cx="0" cy="542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nettore 2 343">
            <a:extLst>
              <a:ext uri="{FF2B5EF4-FFF2-40B4-BE49-F238E27FC236}">
                <a16:creationId xmlns:a16="http://schemas.microsoft.com/office/drawing/2014/main" xmlns="" id="{73061790-497D-9746-A8DA-1C9265753260}"/>
              </a:ext>
            </a:extLst>
          </p:cNvPr>
          <p:cNvCxnSpPr>
            <a:cxnSpLocks/>
            <a:stCxn id="336" idx="2"/>
            <a:endCxn id="343" idx="0"/>
          </p:cNvCxnSpPr>
          <p:nvPr/>
        </p:nvCxnSpPr>
        <p:spPr>
          <a:xfrm>
            <a:off x="1866551" y="4154244"/>
            <a:ext cx="0" cy="404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xmlns="" id="{DFD463AA-FAAC-614D-AD8A-C8A3DE1E9430}"/>
              </a:ext>
            </a:extLst>
          </p:cNvPr>
          <p:cNvCxnSpPr>
            <a:cxnSpLocks/>
            <a:stCxn id="26" idx="2"/>
            <a:endCxn id="264" idx="0"/>
          </p:cNvCxnSpPr>
          <p:nvPr/>
        </p:nvCxnSpPr>
        <p:spPr>
          <a:xfrm>
            <a:off x="10603186" y="2742039"/>
            <a:ext cx="0" cy="392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DFD463AA-FAAC-614D-AD8A-C8A3DE1E9430}"/>
              </a:ext>
            </a:extLst>
          </p:cNvPr>
          <p:cNvCxnSpPr>
            <a:cxnSpLocks/>
            <a:stCxn id="264" idx="2"/>
            <a:endCxn id="283" idx="0"/>
          </p:cNvCxnSpPr>
          <p:nvPr/>
        </p:nvCxnSpPr>
        <p:spPr>
          <a:xfrm flipH="1">
            <a:off x="10603185" y="3596345"/>
            <a:ext cx="1" cy="476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xmlns="" id="{DFD463AA-FAAC-614D-AD8A-C8A3DE1E9430}"/>
              </a:ext>
            </a:extLst>
          </p:cNvPr>
          <p:cNvCxnSpPr>
            <a:cxnSpLocks/>
            <a:stCxn id="264" idx="1"/>
            <a:endCxn id="276" idx="3"/>
          </p:cNvCxnSpPr>
          <p:nvPr/>
        </p:nvCxnSpPr>
        <p:spPr>
          <a:xfrm flipH="1">
            <a:off x="7624440" y="3365513"/>
            <a:ext cx="20895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164244" y="1016006"/>
            <a:ext cx="11328096" cy="4821292"/>
            <a:chOff x="164244" y="1016006"/>
            <a:chExt cx="11328096" cy="4821292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EF5326E6-706F-0A4B-9FBD-9D365A1ABE14}"/>
                </a:ext>
              </a:extLst>
            </p:cNvPr>
            <p:cNvSpPr txBox="1"/>
            <p:nvPr/>
          </p:nvSpPr>
          <p:spPr>
            <a:xfrm>
              <a:off x="2608832" y="1016006"/>
              <a:ext cx="697433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Times New Roman" pitchFamily="18" charset="0"/>
                  <a:cs typeface="Times New Roman" pitchFamily="18" charset="0"/>
                </a:rPr>
                <a:t>PIANO ESTRAZIONE/EVACUAZIONE TRIPOLI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164244" y="1893206"/>
              <a:ext cx="3404614" cy="3680812"/>
              <a:chOff x="164244" y="2278310"/>
              <a:chExt cx="3224762" cy="3680812"/>
            </a:xfrm>
          </p:grpSpPr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xmlns="" id="{532DEEFF-98D9-4842-988F-E2BE1A9AE4B6}"/>
                  </a:ext>
                </a:extLst>
              </p:cNvPr>
              <p:cNvSpPr txBox="1"/>
              <p:nvPr/>
            </p:nvSpPr>
            <p:spPr>
              <a:xfrm>
                <a:off x="1191606" y="2278310"/>
                <a:ext cx="117003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&gt; 24 h</a:t>
                </a:r>
              </a:p>
            </p:txBody>
          </p:sp>
          <p:sp>
            <p:nvSpPr>
              <p:cNvPr id="172" name="CasellaDiTesto 171">
                <a:extLst>
                  <a:ext uri="{FF2B5EF4-FFF2-40B4-BE49-F238E27FC236}">
                    <a16:creationId xmlns:a16="http://schemas.microsoft.com/office/drawing/2014/main" xmlns="" id="{103FBEA8-0695-734E-BD64-AC5640C8E1D0}"/>
                  </a:ext>
                </a:extLst>
              </p:cNvPr>
              <p:cNvSpPr txBox="1"/>
              <p:nvPr/>
            </p:nvSpPr>
            <p:spPr>
              <a:xfrm>
                <a:off x="810435" y="2888943"/>
                <a:ext cx="193238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4 VEICOLI </a:t>
                </a:r>
              </a:p>
            </p:txBody>
          </p:sp>
          <p:sp>
            <p:nvSpPr>
              <p:cNvPr id="336" name="CasellaDiTesto 335">
                <a:extLst>
                  <a:ext uri="{FF2B5EF4-FFF2-40B4-BE49-F238E27FC236}">
                    <a16:creationId xmlns:a16="http://schemas.microsoft.com/office/drawing/2014/main" xmlns="" id="{EFCC437D-3643-554B-A3EE-A392814447B1}"/>
                  </a:ext>
                </a:extLst>
              </p:cNvPr>
              <p:cNvSpPr txBox="1"/>
              <p:nvPr/>
            </p:nvSpPr>
            <p:spPr>
              <a:xfrm>
                <a:off x="164244" y="3708351"/>
                <a:ext cx="3224762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MOVIMENTO SUL PUNTO DI ESTRAZIONE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A1 VIA MARE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A2 VIA AEREA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A3 VIA TERRA</a:t>
                </a:r>
              </a:p>
            </p:txBody>
          </p:sp>
          <p:sp>
            <p:nvSpPr>
              <p:cNvPr id="343" name="CasellaDiTesto 342">
                <a:extLst>
                  <a:ext uri="{FF2B5EF4-FFF2-40B4-BE49-F238E27FC236}">
                    <a16:creationId xmlns:a16="http://schemas.microsoft.com/office/drawing/2014/main" xmlns="" id="{C575DE1E-B1C0-814C-9A8D-FE166CAFB8DB}"/>
                  </a:ext>
                </a:extLst>
              </p:cNvPr>
              <p:cNvSpPr txBox="1"/>
              <p:nvPr/>
            </p:nvSpPr>
            <p:spPr>
              <a:xfrm>
                <a:off x="1161553" y="4943459"/>
                <a:ext cx="1230144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ORD. DI MOV. 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LAND CRUISER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KIA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VAN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LAND CRUISER</a:t>
                </a:r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4075273" y="1893206"/>
              <a:ext cx="7417067" cy="3944092"/>
              <a:chOff x="4294836" y="2285084"/>
              <a:chExt cx="7025254" cy="3944092"/>
            </a:xfrm>
          </p:grpSpPr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xmlns="" id="{0011A8AE-7B2D-6C4A-AF51-4FCA91D3D740}"/>
                  </a:ext>
                </a:extLst>
              </p:cNvPr>
              <p:cNvSpPr txBox="1"/>
              <p:nvPr/>
            </p:nvSpPr>
            <p:spPr>
              <a:xfrm>
                <a:off x="10042838" y="2285084"/>
                <a:ext cx="870132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&lt; 24 h</a:t>
                </a: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xmlns="" id="{776A9CAC-EC4B-6F46-A878-8EC8C1D6F228}"/>
                  </a:ext>
                </a:extLst>
              </p:cNvPr>
              <p:cNvSpPr txBox="1"/>
              <p:nvPr/>
            </p:nvSpPr>
            <p:spPr>
              <a:xfrm>
                <a:off x="9920869" y="2856918"/>
                <a:ext cx="111407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2 MEZZI </a:t>
                </a:r>
              </a:p>
            </p:txBody>
          </p:sp>
          <p:sp>
            <p:nvSpPr>
              <p:cNvPr id="264" name="CasellaDiTesto 263">
                <a:extLst>
                  <a:ext uri="{FF2B5EF4-FFF2-40B4-BE49-F238E27FC236}">
                    <a16:creationId xmlns:a16="http://schemas.microsoft.com/office/drawing/2014/main" xmlns="" id="{09BBA168-6B49-BB42-AC82-917AF243CCDB}"/>
                  </a:ext>
                </a:extLst>
              </p:cNvPr>
              <p:cNvSpPr txBox="1"/>
              <p:nvPr/>
            </p:nvSpPr>
            <p:spPr>
              <a:xfrm>
                <a:off x="9635718" y="3526558"/>
                <a:ext cx="168437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MOVIMENTO PUNTO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 DI ESTRAZIONE</a:t>
                </a:r>
              </a:p>
            </p:txBody>
          </p:sp>
          <p:sp>
            <p:nvSpPr>
              <p:cNvPr id="276" name="CasellaDiTesto 275">
                <a:extLst>
                  <a:ext uri="{FF2B5EF4-FFF2-40B4-BE49-F238E27FC236}">
                    <a16:creationId xmlns:a16="http://schemas.microsoft.com/office/drawing/2014/main" xmlns="" id="{7139D71E-8483-1B4C-B4E2-49BF1D2627B0}"/>
                  </a:ext>
                </a:extLst>
              </p:cNvPr>
              <p:cNvSpPr txBox="1"/>
              <p:nvPr/>
            </p:nvSpPr>
            <p:spPr>
              <a:xfrm>
                <a:off x="5474506" y="3618891"/>
                <a:ext cx="21820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VEICOLO NON MARCIANTE</a:t>
                </a:r>
              </a:p>
            </p:txBody>
          </p:sp>
          <p:sp>
            <p:nvSpPr>
              <p:cNvPr id="283" name="CasellaDiTesto 282">
                <a:extLst>
                  <a:ext uri="{FF2B5EF4-FFF2-40B4-BE49-F238E27FC236}">
                    <a16:creationId xmlns:a16="http://schemas.microsoft.com/office/drawing/2014/main" xmlns="" id="{B36E828F-541B-BA48-98A6-082B4E04E8F6}"/>
                  </a:ext>
                </a:extLst>
              </p:cNvPr>
              <p:cNvSpPr txBox="1"/>
              <p:nvPr/>
            </p:nvSpPr>
            <p:spPr>
              <a:xfrm>
                <a:off x="9874438" y="4464714"/>
                <a:ext cx="120693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B1 VIA MARE</a:t>
                </a:r>
              </a:p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B2 VIA AEREA</a:t>
                </a:r>
              </a:p>
              <a:p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B3 VIA TERRA</a:t>
                </a:r>
              </a:p>
            </p:txBody>
          </p:sp>
          <p:sp>
            <p:nvSpPr>
              <p:cNvPr id="292" name="CasellaDiTesto 291">
                <a:extLst>
                  <a:ext uri="{FF2B5EF4-FFF2-40B4-BE49-F238E27FC236}">
                    <a16:creationId xmlns:a16="http://schemas.microsoft.com/office/drawing/2014/main" xmlns="" id="{2F451ADF-E3DF-6C43-91BB-B97D7B715D74}"/>
                  </a:ext>
                </a:extLst>
              </p:cNvPr>
              <p:cNvSpPr txBox="1"/>
              <p:nvPr/>
            </p:nvSpPr>
            <p:spPr>
              <a:xfrm>
                <a:off x="4294836" y="4557047"/>
                <a:ext cx="1652542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LAND CRUISER 5 PAX</a:t>
                </a:r>
              </a:p>
            </p:txBody>
          </p:sp>
          <p:sp>
            <p:nvSpPr>
              <p:cNvPr id="295" name="CasellaDiTesto 294">
                <a:extLst>
                  <a:ext uri="{FF2B5EF4-FFF2-40B4-BE49-F238E27FC236}">
                    <a16:creationId xmlns:a16="http://schemas.microsoft.com/office/drawing/2014/main" xmlns="" id="{B1C81642-C1D9-D541-81D0-F3428998096A}"/>
                  </a:ext>
                </a:extLst>
              </p:cNvPr>
              <p:cNvSpPr txBox="1"/>
              <p:nvPr/>
            </p:nvSpPr>
            <p:spPr>
              <a:xfrm>
                <a:off x="6925991" y="4557047"/>
                <a:ext cx="212217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VAN</a:t>
                </a:r>
              </a:p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4 PAX ( 8 IN CASO DI SECONDA AVARIA)</a:t>
                </a:r>
              </a:p>
            </p:txBody>
          </p:sp>
          <p:sp>
            <p:nvSpPr>
              <p:cNvPr id="311" name="CasellaDiTesto 310">
                <a:extLst>
                  <a:ext uri="{FF2B5EF4-FFF2-40B4-BE49-F238E27FC236}">
                    <a16:creationId xmlns:a16="http://schemas.microsoft.com/office/drawing/2014/main" xmlns="" id="{7EF69235-FD51-7348-B839-B116B0FA698E}"/>
                  </a:ext>
                </a:extLst>
              </p:cNvPr>
              <p:cNvSpPr txBox="1"/>
              <p:nvPr/>
            </p:nvSpPr>
            <p:spPr>
              <a:xfrm>
                <a:off x="4498057" y="5582845"/>
                <a:ext cx="1246101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TUTTI SALGONO SUL VAN</a:t>
                </a:r>
              </a:p>
            </p:txBody>
          </p:sp>
          <p:sp>
            <p:nvSpPr>
              <p:cNvPr id="322" name="CasellaDiTesto 321">
                <a:extLst>
                  <a:ext uri="{FF2B5EF4-FFF2-40B4-BE49-F238E27FC236}">
                    <a16:creationId xmlns:a16="http://schemas.microsoft.com/office/drawing/2014/main" xmlns="" id="{188FC54A-3126-F044-B5B5-9D1A187E3DEE}"/>
                  </a:ext>
                </a:extLst>
              </p:cNvPr>
              <p:cNvSpPr txBox="1"/>
              <p:nvPr/>
            </p:nvSpPr>
            <p:spPr>
              <a:xfrm>
                <a:off x="6616952" y="5675178"/>
                <a:ext cx="276118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dirty="0">
                    <a:latin typeface="Times New Roman" pitchFamily="18" charset="0"/>
                    <a:cs typeface="Times New Roman" pitchFamily="18" charset="0"/>
                  </a:rPr>
                  <a:t>3 / 8  PAX ATTENDONO ZONA VEICOLO.</a:t>
                </a:r>
              </a:p>
            </p:txBody>
          </p:sp>
        </p:grpSp>
      </p:grpSp>
      <p:sp>
        <p:nvSpPr>
          <p:cNvPr id="39" name="CasellaDiTesto 38"/>
          <p:cNvSpPr txBox="1"/>
          <p:nvPr/>
        </p:nvSpPr>
        <p:spPr>
          <a:xfrm>
            <a:off x="1" y="6565612"/>
            <a:ext cx="12191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>
                <a:latin typeface="Times New Roman" pitchFamily="18" charset="0"/>
                <a:cs typeface="Times New Roman" pitchFamily="18" charset="0"/>
              </a:rPr>
              <a:t>N.B: PER OGNI  EVENTO CONTATTO IL COMANDO SUPERIORE  IN MODO DA AVERE SEMPRE UNA </a:t>
            </a:r>
            <a:r>
              <a:rPr lang="it-IT" sz="1300" b="1" i="1" dirty="0">
                <a:latin typeface="Times New Roman" pitchFamily="18" charset="0"/>
                <a:cs typeface="Times New Roman" pitchFamily="18" charset="0"/>
              </a:rPr>
              <a:t>SITUATION AWARENESS IN REAL TIME.</a:t>
            </a:r>
          </a:p>
        </p:txBody>
      </p:sp>
    </p:spTree>
    <p:extLst>
      <p:ext uri="{BB962C8B-B14F-4D97-AF65-F5344CB8AC3E}">
        <p14:creationId xmlns:p14="http://schemas.microsoft.com/office/powerpoint/2010/main" val="20044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sellaDiTesto 77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1EC7AA0F-0149-F942-A379-5CE3D49EC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01445"/>
              </p:ext>
            </p:extLst>
          </p:nvPr>
        </p:nvGraphicFramePr>
        <p:xfrm>
          <a:off x="1675839" y="946126"/>
          <a:ext cx="9384032" cy="18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91">
                  <a:extLst>
                    <a:ext uri="{9D8B030D-6E8A-4147-A177-3AD203B41FA5}">
                      <a16:colId xmlns:a16="http://schemas.microsoft.com/office/drawing/2014/main" xmlns="" val="1873443447"/>
                    </a:ext>
                  </a:extLst>
                </a:gridCol>
                <a:gridCol w="3841825">
                  <a:extLst>
                    <a:ext uri="{9D8B030D-6E8A-4147-A177-3AD203B41FA5}">
                      <a16:colId xmlns:a16="http://schemas.microsoft.com/office/drawing/2014/main" xmlns="" val="2268348025"/>
                    </a:ext>
                  </a:extLst>
                </a:gridCol>
                <a:gridCol w="2346008">
                  <a:extLst>
                    <a:ext uri="{9D8B030D-6E8A-4147-A177-3AD203B41FA5}">
                      <a16:colId xmlns:a16="http://schemas.microsoft.com/office/drawing/2014/main" xmlns="" val="2438244002"/>
                    </a:ext>
                  </a:extLst>
                </a:gridCol>
                <a:gridCol w="2346008">
                  <a:extLst>
                    <a:ext uri="{9D8B030D-6E8A-4147-A177-3AD203B41FA5}">
                      <a16:colId xmlns:a16="http://schemas.microsoft.com/office/drawing/2014/main" xmlns="" val="1058118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POSTI A SEDERE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35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TOYOTA LAND CRUISER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3-122187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38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TOYOTA LAND CRUISER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3 - 128045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67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KIA SPORTAGE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5 - 2180766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687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HIUNDAY MINI VAN 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5 - 2137408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3200117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83D7234-FA74-4948-94E8-2C2FDBF0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99" y="3913286"/>
            <a:ext cx="4094801" cy="2623004"/>
          </a:xfrm>
          <a:prstGeom prst="rect">
            <a:avLst/>
          </a:prstGeom>
        </p:spPr>
      </p:pic>
      <p:pic>
        <p:nvPicPr>
          <p:cNvPr id="37" name="Immagine 36" descr="Hyundai Grand Starex 2019 price,specifications, overview &amp; Review ...">
            <a:extLst>
              <a:ext uri="{FF2B5EF4-FFF2-40B4-BE49-F238E27FC236}">
                <a16:creationId xmlns:a16="http://schemas.microsoft.com/office/drawing/2014/main" xmlns="" id="{543B539A-C1E3-4298-A239-ECE84C67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2781532"/>
            <a:ext cx="4581855" cy="25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6" t="3550" r="13507" b="9203"/>
          <a:stretch/>
        </p:blipFill>
        <p:spPr>
          <a:xfrm>
            <a:off x="1" y="3618986"/>
            <a:ext cx="3623310" cy="20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42C95A-2AB9-4403-9FD7-1B980796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64" y="1458000"/>
            <a:ext cx="11343472" cy="54000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IPOTESI  A/B</a:t>
            </a:r>
          </a:p>
          <a:p>
            <a:pPr marL="0" indent="0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A1/B1: VIA MARE (3 possibili punti di imbarco: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scelta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modalità e vettori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estrazione, possibilità imbarco veicoli con traghetto, materiali con Nave MM e gommone)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217670" y="3881955"/>
            <a:ext cx="25920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3B0AF9D-75F7-4070-9E4E-D0EA3AC0D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00" t="45071" r="46965" b="14459"/>
          <a:stretch/>
        </p:blipFill>
        <p:spPr>
          <a:xfrm>
            <a:off x="8298411" y="3978777"/>
            <a:ext cx="3600000" cy="2520000"/>
          </a:xfrm>
          <a:prstGeom prst="rect">
            <a:avLst/>
          </a:prstGeom>
          <a:noFill/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7867432-6398-4389-890D-DC81F194A7B7}"/>
              </a:ext>
            </a:extLst>
          </p:cNvPr>
          <p:cNvSpPr txBox="1"/>
          <p:nvPr/>
        </p:nvSpPr>
        <p:spPr>
          <a:xfrm>
            <a:off x="8923106" y="4235344"/>
            <a:ext cx="165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TRAGHETTO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94803" y="2897379"/>
            <a:ext cx="12046747" cy="3655602"/>
            <a:chOff x="94803" y="2897379"/>
            <a:chExt cx="12046747" cy="3655602"/>
          </a:xfrm>
        </p:grpSpPr>
        <p:grpSp>
          <p:nvGrpSpPr>
            <p:cNvPr id="21" name="Gruppo 20"/>
            <p:cNvGrpSpPr/>
            <p:nvPr/>
          </p:nvGrpSpPr>
          <p:grpSpPr>
            <a:xfrm>
              <a:off x="8186393" y="3182015"/>
              <a:ext cx="3955157" cy="880782"/>
              <a:chOff x="1282697" y="3041650"/>
              <a:chExt cx="2674312" cy="795814"/>
            </a:xfrm>
            <a:noFill/>
          </p:grpSpPr>
          <p:sp>
            <p:nvSpPr>
              <p:cNvPr id="23" name="Rettangolo 22"/>
              <p:cNvSpPr/>
              <p:nvPr/>
            </p:nvSpPr>
            <p:spPr>
              <a:xfrm>
                <a:off x="1282698" y="3041650"/>
                <a:ext cx="1217085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COORDINATE ingresso:</a:t>
                </a:r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2499501" y="3041650"/>
                <a:ext cx="1457507" cy="180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33S US 29523  42018 </a:t>
                </a:r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1282697" y="3219449"/>
                <a:ext cx="1217085" cy="61801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DISTANZA Stradale:</a:t>
                </a:r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2499501" y="3219449"/>
                <a:ext cx="1457508" cy="61801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t-IT" sz="1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Peacock</a:t>
                </a:r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 20 Km itinerario 1</a:t>
                </a:r>
              </a:p>
              <a:p>
                <a:r>
                  <a:rPr lang="it-IT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18 Km itinerario 1R</a:t>
                </a:r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8186399" y="2897379"/>
              <a:ext cx="1956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u="sng" dirty="0">
                  <a:latin typeface="Times New Roman" pitchFamily="18" charset="0"/>
                  <a:cs typeface="Times New Roman" pitchFamily="18" charset="0"/>
                </a:rPr>
                <a:t>Porto </a:t>
              </a:r>
              <a:r>
                <a:rPr lang="it-IT" sz="1200" b="1" u="sng" dirty="0" err="1">
                  <a:latin typeface="Times New Roman" pitchFamily="18" charset="0"/>
                  <a:cs typeface="Times New Roman" pitchFamily="18" charset="0"/>
                </a:rPr>
                <a:t>comerciale</a:t>
              </a:r>
              <a:r>
                <a:rPr lang="it-IT" sz="1200" b="1" u="sng" dirty="0">
                  <a:latin typeface="Times New Roman" pitchFamily="18" charset="0"/>
                  <a:cs typeface="Times New Roman" pitchFamily="18" charset="0"/>
                </a:rPr>
                <a:t> di Tripoli</a:t>
              </a:r>
            </a:p>
          </p:txBody>
        </p:sp>
        <p:grpSp>
          <p:nvGrpSpPr>
            <p:cNvPr id="42" name="Gruppo 41"/>
            <p:cNvGrpSpPr/>
            <p:nvPr/>
          </p:nvGrpSpPr>
          <p:grpSpPr>
            <a:xfrm>
              <a:off x="4137348" y="2904560"/>
              <a:ext cx="3955161" cy="3648421"/>
              <a:chOff x="8106263" y="2945395"/>
              <a:chExt cx="3955161" cy="3648421"/>
            </a:xfrm>
            <a:noFill/>
          </p:grpSpPr>
          <p:grpSp>
            <p:nvGrpSpPr>
              <p:cNvPr id="10" name="Gruppo 9"/>
              <p:cNvGrpSpPr/>
              <p:nvPr/>
            </p:nvGrpSpPr>
            <p:grpSpPr>
              <a:xfrm>
                <a:off x="8277594" y="4073816"/>
                <a:ext cx="3600000" cy="2520000"/>
                <a:chOff x="8006442" y="4367949"/>
                <a:chExt cx="3600000" cy="2520000"/>
              </a:xfrm>
              <a:grpFill/>
            </p:grpSpPr>
            <p:pic>
              <p:nvPicPr>
                <p:cNvPr id="11" name="Immagine 10">
                  <a:extLst>
                    <a:ext uri="{FF2B5EF4-FFF2-40B4-BE49-F238E27FC236}">
                      <a16:creationId xmlns:a16="http://schemas.microsoft.com/office/drawing/2014/main" xmlns="" id="{C398A882-7FEC-4AA5-974F-B49F2F3DEA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4429" t="52369" r="46535" b="12369"/>
                <a:stretch/>
              </p:blipFill>
              <p:spPr>
                <a:xfrm>
                  <a:off x="8006442" y="4367949"/>
                  <a:ext cx="3600000" cy="2520000"/>
                </a:xfrm>
                <a:prstGeom prst="rect">
                  <a:avLst/>
                </a:prstGeom>
                <a:grpFill/>
              </p:spPr>
            </p:pic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xmlns="" id="{295F4385-918B-4CDD-850B-48D05F28506D}"/>
                    </a:ext>
                  </a:extLst>
                </p:cNvPr>
                <p:cNvSpPr txBox="1"/>
                <p:nvPr/>
              </p:nvSpPr>
              <p:spPr>
                <a:xfrm>
                  <a:off x="8990488" y="6333857"/>
                  <a:ext cx="2045635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highlight>
                        <a:srgbClr val="FFFF00"/>
                      </a:highligh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GOMMONE MM</a:t>
                  </a:r>
                </a:p>
              </p:txBody>
            </p:sp>
          </p:grpSp>
          <p:grpSp>
            <p:nvGrpSpPr>
              <p:cNvPr id="27" name="Gruppo 26"/>
              <p:cNvGrpSpPr/>
              <p:nvPr/>
            </p:nvGrpSpPr>
            <p:grpSpPr>
              <a:xfrm>
                <a:off x="8106263" y="2945395"/>
                <a:ext cx="3955161" cy="1165418"/>
                <a:chOff x="1282694" y="2757031"/>
                <a:chExt cx="3955161" cy="1165418"/>
              </a:xfrm>
              <a:grpFill/>
            </p:grpSpPr>
            <p:grpSp>
              <p:nvGrpSpPr>
                <p:cNvPr id="28" name="Gruppo 27"/>
                <p:cNvGrpSpPr/>
                <p:nvPr/>
              </p:nvGrpSpPr>
              <p:grpSpPr>
                <a:xfrm>
                  <a:off x="1282694" y="3034047"/>
                  <a:ext cx="3955161" cy="888402"/>
                  <a:chOff x="1282697" y="3034765"/>
                  <a:chExt cx="2674315" cy="802699"/>
                </a:xfrm>
                <a:grpFill/>
              </p:grpSpPr>
              <p:sp>
                <p:nvSpPr>
                  <p:cNvPr id="30" name="Rettangolo 29"/>
                  <p:cNvSpPr/>
                  <p:nvPr/>
                </p:nvSpPr>
                <p:spPr>
                  <a:xfrm>
                    <a:off x="1282698" y="3034765"/>
                    <a:ext cx="1217085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COORDINATE </a:t>
                    </a:r>
                  </a:p>
                </p:txBody>
              </p:sp>
              <p:sp>
                <p:nvSpPr>
                  <p:cNvPr id="31" name="Rettangolo 30"/>
                  <p:cNvSpPr/>
                  <p:nvPr/>
                </p:nvSpPr>
                <p:spPr>
                  <a:xfrm>
                    <a:off x="2499505" y="3034765"/>
                    <a:ext cx="1457507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33S US 31030  41184 </a:t>
                    </a:r>
                  </a:p>
                </p:txBody>
              </p:sp>
              <p:sp>
                <p:nvSpPr>
                  <p:cNvPr id="32" name="Rettangolo 31"/>
                  <p:cNvSpPr/>
                  <p:nvPr/>
                </p:nvSpPr>
                <p:spPr>
                  <a:xfrm>
                    <a:off x="1282697" y="3219449"/>
                    <a:ext cx="1217085" cy="618015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DISTANZA Stradale:</a:t>
                    </a:r>
                  </a:p>
                </p:txBody>
              </p:sp>
              <p:sp>
                <p:nvSpPr>
                  <p:cNvPr id="33" name="Rettangolo 32"/>
                  <p:cNvSpPr/>
                  <p:nvPr/>
                </p:nvSpPr>
                <p:spPr>
                  <a:xfrm>
                    <a:off x="2499503" y="3219449"/>
                    <a:ext cx="1457508" cy="618015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it-IT" sz="1200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Peacock</a:t>
                    </a:r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 18 Km itinerario 1</a:t>
                    </a:r>
                  </a:p>
                  <a:p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       16 Km itinerario 1R</a:t>
                    </a:r>
                  </a:p>
                </p:txBody>
              </p:sp>
            </p:grpSp>
            <p:sp>
              <p:nvSpPr>
                <p:cNvPr id="29" name="CasellaDiTesto 28"/>
                <p:cNvSpPr txBox="1"/>
                <p:nvPr/>
              </p:nvSpPr>
              <p:spPr>
                <a:xfrm>
                  <a:off x="1282700" y="2757031"/>
                  <a:ext cx="2204899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u="sng" dirty="0" err="1">
                      <a:latin typeface="Times New Roman" pitchFamily="18" charset="0"/>
                      <a:cs typeface="Times New Roman" pitchFamily="18" charset="0"/>
                    </a:rPr>
                    <a:t>Lungumare</a:t>
                  </a:r>
                  <a:r>
                    <a:rPr lang="it-IT" sz="1200" b="1" u="sng" dirty="0">
                      <a:latin typeface="Times New Roman" pitchFamily="18" charset="0"/>
                      <a:cs typeface="Times New Roman" pitchFamily="18" charset="0"/>
                    </a:rPr>
                    <a:t> fronte Ambasciata</a:t>
                  </a:r>
                </a:p>
              </p:txBody>
            </p:sp>
          </p:grpSp>
        </p:grpSp>
        <p:sp>
          <p:nvSpPr>
            <p:cNvPr id="5" name="Rettangolo 4"/>
            <p:cNvSpPr>
              <a:spLocks noChangeAspect="1"/>
            </p:cNvSpPr>
            <p:nvPr/>
          </p:nvSpPr>
          <p:spPr>
            <a:xfrm>
              <a:off x="4546123" y="5144859"/>
              <a:ext cx="1044000" cy="25200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3" name="Gruppo 42"/>
            <p:cNvGrpSpPr/>
            <p:nvPr/>
          </p:nvGrpSpPr>
          <p:grpSpPr>
            <a:xfrm>
              <a:off x="94803" y="2911095"/>
              <a:ext cx="3962782" cy="3628212"/>
              <a:chOff x="4109648" y="2942338"/>
              <a:chExt cx="3962782" cy="3628212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xmlns="" id="{25049DD9-DFFF-45D3-B3D1-CFBF595674E4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/>
              <a:srcRect l="24964" t="45083" r="46000" b="17724"/>
              <a:stretch/>
            </p:blipFill>
            <p:spPr>
              <a:xfrm>
                <a:off x="4247987" y="4025087"/>
                <a:ext cx="3600000" cy="2520000"/>
              </a:xfrm>
              <a:prstGeom prst="rect">
                <a:avLst/>
              </a:prstGeom>
            </p:spPr>
          </p:pic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xmlns="" id="{1C7AB1F1-CBD1-4DAC-9B1F-19C6D04E456B}"/>
                  </a:ext>
                </a:extLst>
              </p:cNvPr>
              <p:cNvSpPr txBox="1"/>
              <p:nvPr/>
            </p:nvSpPr>
            <p:spPr>
              <a:xfrm>
                <a:off x="6128112" y="6201218"/>
                <a:ext cx="1345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NAVE MM</a:t>
                </a:r>
              </a:p>
            </p:txBody>
          </p:sp>
          <p:grpSp>
            <p:nvGrpSpPr>
              <p:cNvPr id="34" name="Gruppo 33"/>
              <p:cNvGrpSpPr/>
              <p:nvPr/>
            </p:nvGrpSpPr>
            <p:grpSpPr>
              <a:xfrm>
                <a:off x="4109648" y="2942338"/>
                <a:ext cx="3962782" cy="1165418"/>
                <a:chOff x="1282694" y="2757031"/>
                <a:chExt cx="3962782" cy="1165418"/>
              </a:xfrm>
              <a:noFill/>
            </p:grpSpPr>
            <p:grpSp>
              <p:nvGrpSpPr>
                <p:cNvPr id="35" name="Gruppo 34"/>
                <p:cNvGrpSpPr/>
                <p:nvPr/>
              </p:nvGrpSpPr>
              <p:grpSpPr>
                <a:xfrm>
                  <a:off x="1282694" y="3034047"/>
                  <a:ext cx="3962782" cy="888402"/>
                  <a:chOff x="1282697" y="3034765"/>
                  <a:chExt cx="2679468" cy="802699"/>
                </a:xfrm>
                <a:grpFill/>
              </p:grpSpPr>
              <p:sp>
                <p:nvSpPr>
                  <p:cNvPr id="37" name="Rettangolo 36"/>
                  <p:cNvSpPr/>
                  <p:nvPr/>
                </p:nvSpPr>
                <p:spPr>
                  <a:xfrm>
                    <a:off x="1282698" y="3034765"/>
                    <a:ext cx="1217085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COORDINATE ingresso: </a:t>
                    </a:r>
                  </a:p>
                </p:txBody>
              </p:sp>
              <p:sp>
                <p:nvSpPr>
                  <p:cNvPr id="38" name="Rettangolo 37"/>
                  <p:cNvSpPr/>
                  <p:nvPr/>
                </p:nvSpPr>
                <p:spPr>
                  <a:xfrm>
                    <a:off x="2504658" y="3034765"/>
                    <a:ext cx="1457507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33S US 33584  41985 </a:t>
                    </a:r>
                  </a:p>
                </p:txBody>
              </p:sp>
              <p:sp>
                <p:nvSpPr>
                  <p:cNvPr id="39" name="Rettangolo 38"/>
                  <p:cNvSpPr/>
                  <p:nvPr/>
                </p:nvSpPr>
                <p:spPr>
                  <a:xfrm>
                    <a:off x="1282697" y="3219449"/>
                    <a:ext cx="1217085" cy="618015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DISTANZA Stradale:</a:t>
                    </a:r>
                  </a:p>
                </p:txBody>
              </p:sp>
              <p:sp>
                <p:nvSpPr>
                  <p:cNvPr id="40" name="Rettangolo 39"/>
                  <p:cNvSpPr/>
                  <p:nvPr/>
                </p:nvSpPr>
                <p:spPr>
                  <a:xfrm>
                    <a:off x="2504656" y="3219449"/>
                    <a:ext cx="1457508" cy="618015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r>
                      <a:rPr lang="it-IT" sz="1200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Peacock</a:t>
                    </a:r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 17 Km itinerario 1</a:t>
                    </a:r>
                  </a:p>
                  <a:p>
                    <a:r>
                      <a:rPr lang="it-IT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       15 Km itinerario 1R</a:t>
                    </a:r>
                  </a:p>
                </p:txBody>
              </p:sp>
            </p:grpSp>
            <p:sp>
              <p:nvSpPr>
                <p:cNvPr id="36" name="CasellaDiTesto 35"/>
                <p:cNvSpPr txBox="1"/>
                <p:nvPr/>
              </p:nvSpPr>
              <p:spPr>
                <a:xfrm>
                  <a:off x="1282700" y="2757031"/>
                  <a:ext cx="2342308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u="sng" dirty="0">
                      <a:latin typeface="Times New Roman" pitchFamily="18" charset="0"/>
                      <a:cs typeface="Times New Roman" pitchFamily="18" charset="0"/>
                    </a:rPr>
                    <a:t>Base navale militare di Abu </a:t>
                  </a:r>
                  <a:r>
                    <a:rPr lang="it-IT" sz="1200" b="1" u="sng" dirty="0" err="1">
                      <a:latin typeface="Times New Roman" pitchFamily="18" charset="0"/>
                      <a:cs typeface="Times New Roman" pitchFamily="18" charset="0"/>
                    </a:rPr>
                    <a:t>Sitta</a:t>
                  </a:r>
                  <a:endParaRPr lang="it-IT" sz="1200" b="1" u="sng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41730">
              <a:off x="2686367" y="4845635"/>
              <a:ext cx="711598" cy="678412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09" y="5365823"/>
            <a:ext cx="711598" cy="67841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615F2C68-C31D-4E38-B0CB-C7D941CB4086}"/>
              </a:ext>
            </a:extLst>
          </p:cNvPr>
          <p:cNvSpPr txBox="1"/>
          <p:nvPr/>
        </p:nvSpPr>
        <p:spPr>
          <a:xfrm>
            <a:off x="833438" y="141477"/>
            <a:ext cx="10525125" cy="43704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PIANI </a:t>
            </a:r>
            <a:r>
              <a:rPr lang="it-IT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ESTRAZIONE/EVACUAZIONE TRIPOLI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" name="Segnaposto contenuto 4">
            <a:extLst>
              <a:ext uri="{FF2B5EF4-FFF2-40B4-BE49-F238E27FC236}">
                <a16:creationId xmlns:a16="http://schemas.microsoft.com/office/drawing/2014/main" xmlns="" id="{B6E4FCF2-022B-F14A-86CD-B94987001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07" y="197708"/>
            <a:ext cx="1103541" cy="11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06DF0">
            <a:alpha val="29020"/>
          </a:srgbClr>
        </a:solidFill>
        <a:ln>
          <a:noFill/>
        </a:ln>
      </a:spPr>
      <a:bodyPr rtlCol="0" anchor="ctr"/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8362</TotalTime>
  <Words>1290</Words>
  <Application>Microsoft Office PowerPoint</Application>
  <PresentationFormat>Personalizzato</PresentationFormat>
  <Paragraphs>254</Paragraphs>
  <Slides>25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6_Tema di Office</vt:lpstr>
      <vt:lpstr>7_Tema di Office</vt:lpstr>
      <vt:lpstr>8_Tema di Office</vt:lpstr>
      <vt:lpstr>9_Tema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1115</cp:revision>
  <cp:lastPrinted>2022-08-28T14:49:40Z</cp:lastPrinted>
  <dcterms:created xsi:type="dcterms:W3CDTF">2020-08-07T13:20:56Z</dcterms:created>
  <dcterms:modified xsi:type="dcterms:W3CDTF">2022-09-30T15:18:15Z</dcterms:modified>
</cp:coreProperties>
</file>