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</p:sldMasterIdLst>
  <p:notesMasterIdLst>
    <p:notesMasterId r:id="rId26"/>
  </p:notesMasterIdLst>
  <p:handoutMasterIdLst>
    <p:handoutMasterId r:id="rId27"/>
  </p:handoutMasterIdLst>
  <p:sldIdLst>
    <p:sldId id="257" r:id="rId3"/>
    <p:sldId id="9172" r:id="rId4"/>
    <p:sldId id="266" r:id="rId5"/>
    <p:sldId id="267" r:id="rId6"/>
    <p:sldId id="9154" r:id="rId7"/>
    <p:sldId id="9168" r:id="rId8"/>
    <p:sldId id="9147" r:id="rId9"/>
    <p:sldId id="9167" r:id="rId10"/>
    <p:sldId id="9183" r:id="rId11"/>
    <p:sldId id="9184" r:id="rId12"/>
    <p:sldId id="9185" r:id="rId13"/>
    <p:sldId id="9186" r:id="rId14"/>
    <p:sldId id="9149" r:id="rId15"/>
    <p:sldId id="9176" r:id="rId16"/>
    <p:sldId id="9153" r:id="rId17"/>
    <p:sldId id="259" r:id="rId18"/>
    <p:sldId id="9163" r:id="rId19"/>
    <p:sldId id="9178" r:id="rId20"/>
    <p:sldId id="9181" r:id="rId21"/>
    <p:sldId id="9182" r:id="rId22"/>
    <p:sldId id="9187" r:id="rId23"/>
    <p:sldId id="9188" r:id="rId24"/>
    <p:sldId id="9177" r:id="rId25"/>
  </p:sldIdLst>
  <p:sldSz cx="12192000" cy="6858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zione predefinita" id="{F33A0245-0931-4188-9BB0-A02C8D0ED451}">
          <p14:sldIdLst>
            <p14:sldId id="257"/>
            <p14:sldId id="9172"/>
            <p14:sldId id="266"/>
            <p14:sldId id="267"/>
            <p14:sldId id="9154"/>
            <p14:sldId id="9168"/>
            <p14:sldId id="9147"/>
            <p14:sldId id="9167"/>
            <p14:sldId id="9183"/>
            <p14:sldId id="9184"/>
          </p14:sldIdLst>
        </p14:section>
        <p14:section name="Sezione senza titolo" id="{6FAF245B-2227-48E0-8C7F-D5B380AABEDE}">
          <p14:sldIdLst>
            <p14:sldId id="9185"/>
            <p14:sldId id="9186"/>
            <p14:sldId id="9149"/>
            <p14:sldId id="9176"/>
            <p14:sldId id="9153"/>
            <p14:sldId id="259"/>
            <p14:sldId id="9163"/>
            <p14:sldId id="9178"/>
            <p14:sldId id="9181"/>
            <p14:sldId id="9182"/>
            <p14:sldId id="9187"/>
            <p14:sldId id="9188"/>
            <p14:sldId id="91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2" autoAdjust="0"/>
  </p:normalViewPr>
  <p:slideViewPr>
    <p:cSldViewPr>
      <p:cViewPr varScale="1">
        <p:scale>
          <a:sx n="107" d="100"/>
          <a:sy n="107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3DAC458-1167-40F8-85B7-A098B02023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6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/>
              <a:t>.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7EC2C9-D194-4612-8C39-B1FBD07E4C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837" y="0"/>
            <a:ext cx="2945659" cy="4986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it-IT"/>
              <a:t>Allegato 1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207C1A-ABFE-42BD-B786-BCDB73D4CE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012"/>
            <a:ext cx="2945659" cy="4986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D7ACB12-00AD-49E4-B72B-A99F796966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837" y="9428012"/>
            <a:ext cx="2945659" cy="4986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E7912-59FF-403F-9975-CD709764C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3010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8" name="Shape 98"/>
          <p:cNvSpPr>
            <a:spLocks noGrp="1"/>
          </p:cNvSpPr>
          <p:nvPr>
            <p:ph type="body" sz="quarter" idx="1"/>
          </p:nvPr>
        </p:nvSpPr>
        <p:spPr>
          <a:xfrm>
            <a:off x="906357" y="4715154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862812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7541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1354138"/>
            <a:ext cx="6477000" cy="3643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4651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1354138"/>
            <a:ext cx="6477000" cy="3643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37801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1354138"/>
            <a:ext cx="6477000" cy="3643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3716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2336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5732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1354138"/>
            <a:ext cx="6477000" cy="3643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2308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1354138"/>
            <a:ext cx="6477000" cy="3643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1468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1354138"/>
            <a:ext cx="6477000" cy="3643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1863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1354138"/>
            <a:ext cx="6477000" cy="3643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4048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1354138"/>
            <a:ext cx="6477000" cy="3643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5817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1354138"/>
            <a:ext cx="6477000" cy="36433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5822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Allegato B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A4AC-E7A3-4767-BC63-691584B4E4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915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9156703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07900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olo Testo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Titolo Testo</a:t>
            </a:r>
          </a:p>
        </p:txBody>
      </p:sp>
      <p:sp>
        <p:nvSpPr>
          <p:cNvPr id="7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1981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700"/>
              </a:spcBef>
              <a:buClrTx/>
              <a:buSzPct val="100000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783771" indent="-326571">
              <a:spcBef>
                <a:spcPts val="700"/>
              </a:spcBef>
              <a:buClrTx/>
              <a:buSzPct val="100000"/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219200" indent="-304800">
              <a:spcBef>
                <a:spcPts val="700"/>
              </a:spcBef>
              <a:buClrTx/>
              <a:buSzPct val="100000"/>
              <a:buFontTx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1737360" indent="-365760">
              <a:spcBef>
                <a:spcPts val="700"/>
              </a:spcBef>
              <a:buClrTx/>
              <a:buSzPct val="100000"/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235200" indent="-406400">
              <a:spcBef>
                <a:spcPts val="700"/>
              </a:spcBef>
              <a:buClrTx/>
              <a:buSzPct val="100000"/>
              <a:buFontTx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3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9908892" y="6245225"/>
            <a:ext cx="301909" cy="288824"/>
          </a:xfrm>
          <a:prstGeom prst="rect">
            <a:avLst/>
          </a:prstGeom>
        </p:spPr>
        <p:txBody>
          <a:bodyPr lIns="45719" tIns="45719" rIns="45719" bIns="45719" anchor="t"/>
          <a:lstStyle>
            <a:lvl1pPr>
              <a:defRPr sz="1400" spc="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olo Testo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Titolo Testo</a:t>
            </a:r>
          </a:p>
        </p:txBody>
      </p:sp>
      <p:sp>
        <p:nvSpPr>
          <p:cNvPr id="81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981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700"/>
              </a:spcBef>
              <a:buClrTx/>
              <a:buSzPct val="100000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783771" indent="-326571">
              <a:spcBef>
                <a:spcPts val="700"/>
              </a:spcBef>
              <a:buClrTx/>
              <a:buSzPct val="100000"/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219200" indent="-304800">
              <a:spcBef>
                <a:spcPts val="700"/>
              </a:spcBef>
              <a:buClrTx/>
              <a:buSzPct val="100000"/>
              <a:buFontTx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1737360" indent="-365760">
              <a:spcBef>
                <a:spcPts val="700"/>
              </a:spcBef>
              <a:buClrTx/>
              <a:buSzPct val="100000"/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235200" indent="-406400">
              <a:spcBef>
                <a:spcPts val="700"/>
              </a:spcBef>
              <a:buClrTx/>
              <a:buSzPct val="100000"/>
              <a:buFontTx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2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9908892" y="6245225"/>
            <a:ext cx="301909" cy="288824"/>
          </a:xfrm>
          <a:prstGeom prst="rect">
            <a:avLst/>
          </a:prstGeom>
        </p:spPr>
        <p:txBody>
          <a:bodyPr lIns="45719" tIns="45719" rIns="45719" bIns="45719" anchor="t"/>
          <a:lstStyle>
            <a:lvl1pPr>
              <a:defRPr sz="1400" spc="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olo Testo"/>
          <p:cNvSpPr txBox="1">
            <a:spLocks noGrp="1"/>
          </p:cNvSpPr>
          <p:nvPr>
            <p:ph type="title"/>
          </p:nvPr>
        </p:nvSpPr>
        <p:spPr>
          <a:xfrm>
            <a:off x="2209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Titolo Testo</a:t>
            </a:r>
          </a:p>
        </p:txBody>
      </p:sp>
      <p:sp>
        <p:nvSpPr>
          <p:cNvPr id="9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700"/>
              </a:spcBef>
              <a:buClrTx/>
              <a:buSzTx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indent="457200" algn="ctr">
              <a:spcBef>
                <a:spcPts val="700"/>
              </a:spcBef>
              <a:buClrTx/>
              <a:buFontTx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indent="914400" algn="ctr">
              <a:spcBef>
                <a:spcPts val="700"/>
              </a:spcBef>
              <a:buClrTx/>
              <a:buFontTx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indent="1371600" algn="ctr">
              <a:spcBef>
                <a:spcPts val="700"/>
              </a:spcBef>
              <a:buClrTx/>
              <a:buFontTx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indent="1828800" algn="ctr">
              <a:spcBef>
                <a:spcPts val="700"/>
              </a:spcBef>
              <a:buClrTx/>
              <a:buFontTx/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1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9908892" y="6245225"/>
            <a:ext cx="301909" cy="288824"/>
          </a:xfrm>
          <a:prstGeom prst="rect">
            <a:avLst/>
          </a:prstGeom>
        </p:spPr>
        <p:txBody>
          <a:bodyPr lIns="45719" tIns="45719" rIns="45719" bIns="45719" anchor="t"/>
          <a:lstStyle>
            <a:lvl1pPr>
              <a:defRPr sz="1400" spc="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Allegato B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A4AC-E7A3-4767-BC63-691584B4E4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77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EECC9-B2DE-A8CF-5F20-37E04C3B1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CDF26-AB7C-9A4D-7387-A942810A6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57289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olo Testo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Titolo Testo</a:t>
            </a:r>
          </a:p>
        </p:txBody>
      </p:sp>
      <p:sp>
        <p:nvSpPr>
          <p:cNvPr id="7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1981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700"/>
              </a:spcBef>
              <a:buClrTx/>
              <a:buSzPct val="100000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783771" indent="-326571">
              <a:spcBef>
                <a:spcPts val="700"/>
              </a:spcBef>
              <a:buClrTx/>
              <a:buSzPct val="100000"/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219200" indent="-304800">
              <a:spcBef>
                <a:spcPts val="700"/>
              </a:spcBef>
              <a:buClrTx/>
              <a:buSzPct val="100000"/>
              <a:buFontTx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1737360" indent="-365760">
              <a:spcBef>
                <a:spcPts val="700"/>
              </a:spcBef>
              <a:buClrTx/>
              <a:buSzPct val="100000"/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235200" indent="-406400">
              <a:spcBef>
                <a:spcPts val="700"/>
              </a:spcBef>
              <a:buClrTx/>
              <a:buSzPct val="100000"/>
              <a:buFontTx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3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9908892" y="6245225"/>
            <a:ext cx="301909" cy="288824"/>
          </a:xfrm>
          <a:prstGeom prst="rect">
            <a:avLst/>
          </a:prstGeom>
        </p:spPr>
        <p:txBody>
          <a:bodyPr lIns="45719" tIns="45719" rIns="45719" bIns="45719" anchor="t"/>
          <a:lstStyle>
            <a:lvl1pPr>
              <a:defRPr sz="1400" spc="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43784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olo Testo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Titolo Testo</a:t>
            </a:r>
          </a:p>
        </p:txBody>
      </p:sp>
      <p:sp>
        <p:nvSpPr>
          <p:cNvPr id="81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981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700"/>
              </a:spcBef>
              <a:buClrTx/>
              <a:buSzPct val="100000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783771" indent="-326571">
              <a:spcBef>
                <a:spcPts val="700"/>
              </a:spcBef>
              <a:buClrTx/>
              <a:buSzPct val="100000"/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219200" indent="-304800">
              <a:spcBef>
                <a:spcPts val="700"/>
              </a:spcBef>
              <a:buClrTx/>
              <a:buSzPct val="100000"/>
              <a:buFontTx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1737360" indent="-365760">
              <a:spcBef>
                <a:spcPts val="700"/>
              </a:spcBef>
              <a:buClrTx/>
              <a:buSzPct val="100000"/>
              <a:buFontTx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235200" indent="-406400">
              <a:spcBef>
                <a:spcPts val="700"/>
              </a:spcBef>
              <a:buClrTx/>
              <a:buSzPct val="100000"/>
              <a:buFontTx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2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9908892" y="6245225"/>
            <a:ext cx="301909" cy="288824"/>
          </a:xfrm>
          <a:prstGeom prst="rect">
            <a:avLst/>
          </a:prstGeom>
        </p:spPr>
        <p:txBody>
          <a:bodyPr lIns="45719" tIns="45719" rIns="45719" bIns="45719" anchor="t"/>
          <a:lstStyle>
            <a:lvl1pPr>
              <a:defRPr sz="1400" spc="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06983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olo Testo"/>
          <p:cNvSpPr txBox="1">
            <a:spLocks noGrp="1"/>
          </p:cNvSpPr>
          <p:nvPr>
            <p:ph type="title"/>
          </p:nvPr>
        </p:nvSpPr>
        <p:spPr>
          <a:xfrm>
            <a:off x="2209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Titolo Testo</a:t>
            </a:r>
          </a:p>
        </p:txBody>
      </p:sp>
      <p:sp>
        <p:nvSpPr>
          <p:cNvPr id="9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700"/>
              </a:spcBef>
              <a:buClrTx/>
              <a:buSzTx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indent="457200" algn="ctr">
              <a:spcBef>
                <a:spcPts val="700"/>
              </a:spcBef>
              <a:buClrTx/>
              <a:buFontTx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indent="914400" algn="ctr">
              <a:spcBef>
                <a:spcPts val="700"/>
              </a:spcBef>
              <a:buClrTx/>
              <a:buFontTx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indent="1371600" algn="ctr">
              <a:spcBef>
                <a:spcPts val="700"/>
              </a:spcBef>
              <a:buClrTx/>
              <a:buFontTx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indent="1828800" algn="ctr">
              <a:spcBef>
                <a:spcPts val="700"/>
              </a:spcBef>
              <a:buClrTx/>
              <a:buFontTx/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1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9908892" y="6245225"/>
            <a:ext cx="301909" cy="288824"/>
          </a:xfrm>
          <a:prstGeom prst="rect">
            <a:avLst/>
          </a:prstGeom>
        </p:spPr>
        <p:txBody>
          <a:bodyPr lIns="45719" tIns="45719" rIns="45719" bIns="45719" anchor="t"/>
          <a:lstStyle>
            <a:lvl1pPr>
              <a:defRPr sz="1400" spc="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979909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6662880"/>
            <a:ext cx="12191521" cy="213841"/>
          </a:xfrm>
          <a:prstGeom prst="rect">
            <a:avLst/>
          </a:prstGeom>
          <a:solidFill>
            <a:srgbClr val="002169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CustomShape 2"/>
          <p:cNvSpPr/>
          <p:nvPr/>
        </p:nvSpPr>
        <p:spPr>
          <a:xfrm>
            <a:off x="0" y="6591240"/>
            <a:ext cx="12191521" cy="71281"/>
          </a:xfrm>
          <a:prstGeom prst="rect">
            <a:avLst/>
          </a:prstGeom>
          <a:solidFill>
            <a:srgbClr val="E4D079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Line 3"/>
          <p:cNvSpPr/>
          <p:nvPr/>
        </p:nvSpPr>
        <p:spPr>
          <a:xfrm>
            <a:off x="95039" y="880047"/>
            <a:ext cx="11906402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Line 4"/>
          <p:cNvSpPr/>
          <p:nvPr/>
        </p:nvSpPr>
        <p:spPr>
          <a:xfrm>
            <a:off x="10956789" y="90358"/>
            <a:ext cx="1" cy="743779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Line 5"/>
          <p:cNvSpPr/>
          <p:nvPr/>
        </p:nvSpPr>
        <p:spPr>
          <a:xfrm>
            <a:off x="1782826" y="87479"/>
            <a:ext cx="1" cy="746659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" name="Immagine 12" descr="Immagin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93" y="27760"/>
            <a:ext cx="780731" cy="780732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magine 16" descr="Immagin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99507" y="87478"/>
            <a:ext cx="756446" cy="76106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" name="Gruppo 17"/>
          <p:cNvGrpSpPr/>
          <p:nvPr/>
        </p:nvGrpSpPr>
        <p:grpSpPr>
          <a:xfrm>
            <a:off x="647224" y="-39503"/>
            <a:ext cx="1178509" cy="922136"/>
            <a:chOff x="0" y="0"/>
            <a:chExt cx="1178507" cy="922135"/>
          </a:xfrm>
        </p:grpSpPr>
        <p:sp>
          <p:nvSpPr>
            <p:cNvPr id="9" name="Rettangolo 18"/>
            <p:cNvSpPr/>
            <p:nvPr/>
          </p:nvSpPr>
          <p:spPr>
            <a:xfrm>
              <a:off x="717684" y="318767"/>
              <a:ext cx="179533" cy="168581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grpSp>
          <p:nvGrpSpPr>
            <p:cNvPr id="12" name="Immagine 19"/>
            <p:cNvGrpSpPr/>
            <p:nvPr/>
          </p:nvGrpSpPr>
          <p:grpSpPr>
            <a:xfrm>
              <a:off x="0" y="0"/>
              <a:ext cx="1178508" cy="922136"/>
              <a:chOff x="0" y="0"/>
              <a:chExt cx="1178507" cy="922135"/>
            </a:xfrm>
          </p:grpSpPr>
          <p:sp>
            <p:nvSpPr>
              <p:cNvPr id="10" name="Rettangolo"/>
              <p:cNvSpPr/>
              <p:nvPr/>
            </p:nvSpPr>
            <p:spPr>
              <a:xfrm>
                <a:off x="0" y="0"/>
                <a:ext cx="1178508" cy="922136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pic>
            <p:nvPicPr>
              <p:cNvPr id="11" name="image3.png" descr="image3.png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0" y="0"/>
                <a:ext cx="1178508" cy="92213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4" name="CasellaDiTesto 20"/>
          <p:cNvSpPr txBox="1"/>
          <p:nvPr/>
        </p:nvSpPr>
        <p:spPr>
          <a:xfrm>
            <a:off x="1719915" y="10813"/>
            <a:ext cx="858716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MIASIT</a:t>
            </a:r>
          </a:p>
        </p:txBody>
      </p:sp>
      <p:sp>
        <p:nvSpPr>
          <p:cNvPr id="15" name="Titolo Testo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Titolo Testo</a:t>
            </a:r>
          </a:p>
        </p:txBody>
      </p:sp>
      <p:sp>
        <p:nvSpPr>
          <p:cNvPr id="16" name="Corpo livello uno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7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lvl1pPr algn="r">
              <a:defRPr sz="1000" spc="-1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67" r:id="rId6"/>
  </p:sldLayoutIdLst>
  <p:transition spd="med"/>
  <p:hf sldNum="0" hdr="0" ftr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431999" marR="0" indent="-323999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6662880"/>
            <a:ext cx="12191521" cy="213841"/>
          </a:xfrm>
          <a:prstGeom prst="rect">
            <a:avLst/>
          </a:prstGeom>
          <a:solidFill>
            <a:srgbClr val="002169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CustomShape 2"/>
          <p:cNvSpPr/>
          <p:nvPr/>
        </p:nvSpPr>
        <p:spPr>
          <a:xfrm>
            <a:off x="0" y="6591240"/>
            <a:ext cx="12191521" cy="71281"/>
          </a:xfrm>
          <a:prstGeom prst="rect">
            <a:avLst/>
          </a:prstGeom>
          <a:solidFill>
            <a:srgbClr val="E4D079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Line 3"/>
          <p:cNvSpPr/>
          <p:nvPr/>
        </p:nvSpPr>
        <p:spPr>
          <a:xfrm>
            <a:off x="95039" y="880047"/>
            <a:ext cx="11906402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Line 4"/>
          <p:cNvSpPr/>
          <p:nvPr/>
        </p:nvSpPr>
        <p:spPr>
          <a:xfrm>
            <a:off x="10956789" y="90358"/>
            <a:ext cx="1" cy="743779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Line 5"/>
          <p:cNvSpPr/>
          <p:nvPr/>
        </p:nvSpPr>
        <p:spPr>
          <a:xfrm>
            <a:off x="1782826" y="87479"/>
            <a:ext cx="1" cy="746659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" name="Immagine 12" descr="Immagin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93" y="27760"/>
            <a:ext cx="780731" cy="780732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magine 16" descr="Immagin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99507" y="87478"/>
            <a:ext cx="756446" cy="76106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" name="Gruppo 17"/>
          <p:cNvGrpSpPr/>
          <p:nvPr/>
        </p:nvGrpSpPr>
        <p:grpSpPr>
          <a:xfrm>
            <a:off x="647224" y="-39503"/>
            <a:ext cx="1178509" cy="922136"/>
            <a:chOff x="0" y="0"/>
            <a:chExt cx="1178507" cy="922135"/>
          </a:xfrm>
        </p:grpSpPr>
        <p:sp>
          <p:nvSpPr>
            <p:cNvPr id="9" name="Rettangolo 18"/>
            <p:cNvSpPr/>
            <p:nvPr/>
          </p:nvSpPr>
          <p:spPr>
            <a:xfrm>
              <a:off x="717684" y="318767"/>
              <a:ext cx="179533" cy="168581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grpSp>
          <p:nvGrpSpPr>
            <p:cNvPr id="12" name="Immagine 19"/>
            <p:cNvGrpSpPr/>
            <p:nvPr/>
          </p:nvGrpSpPr>
          <p:grpSpPr>
            <a:xfrm>
              <a:off x="0" y="0"/>
              <a:ext cx="1178508" cy="922136"/>
              <a:chOff x="0" y="0"/>
              <a:chExt cx="1178507" cy="922135"/>
            </a:xfrm>
          </p:grpSpPr>
          <p:sp>
            <p:nvSpPr>
              <p:cNvPr id="10" name="Rettangolo"/>
              <p:cNvSpPr/>
              <p:nvPr/>
            </p:nvSpPr>
            <p:spPr>
              <a:xfrm>
                <a:off x="0" y="0"/>
                <a:ext cx="1178508" cy="922136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pic>
            <p:nvPicPr>
              <p:cNvPr id="11" name="image3.png" descr="image3.png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0" y="0"/>
                <a:ext cx="1178508" cy="92213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4" name="CasellaDiTesto 20"/>
          <p:cNvSpPr txBox="1"/>
          <p:nvPr/>
        </p:nvSpPr>
        <p:spPr>
          <a:xfrm>
            <a:off x="1719915" y="10813"/>
            <a:ext cx="858716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MIASIT</a:t>
            </a:r>
          </a:p>
        </p:txBody>
      </p:sp>
      <p:sp>
        <p:nvSpPr>
          <p:cNvPr id="15" name="Titolo Testo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Titolo Testo</a:t>
            </a:r>
          </a:p>
        </p:txBody>
      </p:sp>
      <p:sp>
        <p:nvSpPr>
          <p:cNvPr id="16" name="Corpo livello uno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7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lvl1pPr algn="r">
              <a:defRPr sz="1000" spc="-1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3215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6" r:id="rId6"/>
  </p:sldLayoutIdLst>
  <p:transition spd="med"/>
  <p:hf sldNum="0" hdr="0" ftr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431999" marR="0" indent="-323999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1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104" name="Text Box 5"/>
          <p:cNvSpPr txBox="1"/>
          <p:nvPr/>
        </p:nvSpPr>
        <p:spPr>
          <a:xfrm>
            <a:off x="339335" y="792871"/>
            <a:ext cx="11513327" cy="304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Book Antiqua"/>
            </a:endParaRPr>
          </a:p>
          <a:p>
            <a:pPr algn="ctr"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Book Antiqua"/>
              </a:rPr>
              <a:t>Force Protection Working Group </a:t>
            </a:r>
          </a:p>
          <a:p>
            <a:pPr algn="ctr"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endParaRPr lang="it-IT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Book Antiqua"/>
            </a:endParaRPr>
          </a:p>
          <a:p>
            <a:pPr algn="ctr"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endParaRPr lang="it-IT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Book Antiqua"/>
            </a:endParaRPr>
          </a:p>
          <a:p>
            <a:pPr algn="ctr"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endParaRPr lang="it-IT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Book Antiqua"/>
            </a:endParaRPr>
          </a:p>
          <a:p>
            <a:pPr algn="ctr"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endParaRPr lang="it-IT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Book Antiqua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3010C84-9B56-4E8A-B557-78F236406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1451" y="2924944"/>
            <a:ext cx="2469094" cy="2469094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5B3A271-A1FE-4CAC-97D3-A730E2587280}"/>
              </a:ext>
            </a:extLst>
          </p:cNvPr>
          <p:cNvSpPr txBox="1"/>
          <p:nvPr/>
        </p:nvSpPr>
        <p:spPr>
          <a:xfrm>
            <a:off x="4686299" y="5591175"/>
            <a:ext cx="32099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TRIPOLI, 29 Gennaio 2024</a:t>
            </a:r>
            <a:endParaRPr kumimoji="0" lang="it-IT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10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8967773-1555-4F29-8918-0820BE0D811C}"/>
              </a:ext>
            </a:extLst>
          </p:cNvPr>
          <p:cNvSpPr txBox="1"/>
          <p:nvPr/>
        </p:nvSpPr>
        <p:spPr>
          <a:xfrm>
            <a:off x="191344" y="1412776"/>
            <a:ext cx="11881320" cy="29854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Argomenti: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-Durante la messa in atto del Piano di Evacuazione è a cura del J1 o suo </a:t>
            </a:r>
            <a:r>
              <a:rPr lang="it-IT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portare al seguito l’elenco di tutto il personale effettivo presso Tripoli ( Forza presente e assenti);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134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9331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847974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348480" y="2815387"/>
            <a:ext cx="8146956" cy="1106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Force </a:t>
            </a:r>
            <a:r>
              <a:rPr lang="it-IT" sz="3200" b="1" spc="-1" dirty="0" err="1">
                <a:solidFill>
                  <a:srgbClr val="000000"/>
                </a:solidFill>
                <a:latin typeface="Tahoma"/>
                <a:ea typeface="Tahoma"/>
              </a:rPr>
              <a:t>Protection</a:t>
            </a: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 Working Group</a:t>
            </a:r>
          </a:p>
          <a:p>
            <a:pPr algn="ctr">
              <a:defRPr/>
            </a:pPr>
            <a:r>
              <a:rPr lang="it-IT" sz="3200" b="1" i="1" spc="-1" dirty="0">
                <a:latin typeface="Tahoma"/>
                <a:ea typeface="Tahoma"/>
              </a:rPr>
              <a:t>RSPP-IMC</a:t>
            </a:r>
            <a:endParaRPr lang="it-IT" sz="4800" b="1" i="1" spc="-1" dirty="0">
              <a:solidFill>
                <a:srgbClr val="000000"/>
              </a:solidFill>
              <a:latin typeface="Tahoma"/>
              <a:ea typeface="Tahoma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Segnaposto numero diapositiva 2">
            <a:extLst>
              <a:ext uri="{FF2B5EF4-FFF2-40B4-BE49-F238E27FC236}">
                <a16:creationId xmlns:a16="http://schemas.microsoft.com/office/drawing/2014/main" id="{59219078-AB79-44BE-8302-82A9C79BE18D}"/>
              </a:ext>
            </a:extLst>
          </p:cNvPr>
          <p:cNvSpPr txBox="1">
            <a:spLocks/>
          </p:cNvSpPr>
          <p:nvPr/>
        </p:nvSpPr>
        <p:spPr>
          <a:xfrm>
            <a:off x="11837344" y="6669360"/>
            <a:ext cx="235320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11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26DB713-38E7-44E5-8389-BD94C5CDD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Allegato B</a:t>
            </a:r>
          </a:p>
        </p:txBody>
      </p:sp>
    </p:spTree>
    <p:extLst>
      <p:ext uri="{BB962C8B-B14F-4D97-AF65-F5344CB8AC3E}">
        <p14:creationId xmlns:p14="http://schemas.microsoft.com/office/powerpoint/2010/main" val="408955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12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25FD59-89A1-44CF-9554-8049731AF96C}"/>
              </a:ext>
            </a:extLst>
          </p:cNvPr>
          <p:cNvSpPr txBox="1"/>
          <p:nvPr/>
        </p:nvSpPr>
        <p:spPr>
          <a:xfrm>
            <a:off x="45719" y="1052736"/>
            <a:ext cx="12100560" cy="36933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Argomenti:</a:t>
            </a:r>
          </a:p>
          <a:p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Contributo in merito alle problematiche legate alla </a:t>
            </a:r>
            <a:r>
              <a:rPr lang="it-IT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Safety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 correlate alla 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Security;</a:t>
            </a:r>
          </a:p>
          <a:p>
            <a:endParaRPr lang="it-IT" sz="3200" i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Lavori di ripristino scala a chiocciola(SCALA DI EMERGENZA) e compartimentazione della stessa; 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7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847974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348480" y="2815387"/>
            <a:ext cx="8146956" cy="1106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Force </a:t>
            </a:r>
            <a:r>
              <a:rPr lang="it-IT" sz="3200" b="1" spc="-1" dirty="0" err="1">
                <a:solidFill>
                  <a:srgbClr val="000000"/>
                </a:solidFill>
                <a:latin typeface="Tahoma"/>
                <a:ea typeface="Tahoma"/>
              </a:rPr>
              <a:t>Protection</a:t>
            </a: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 Working Group</a:t>
            </a:r>
          </a:p>
          <a:p>
            <a:pPr algn="ctr">
              <a:defRPr/>
            </a:pPr>
            <a:r>
              <a:rPr lang="it-IT" sz="3200" b="1" spc="-1" dirty="0">
                <a:latin typeface="Tahoma"/>
                <a:ea typeface="Tahoma"/>
              </a:rPr>
              <a:t>MTT SOF</a:t>
            </a:r>
            <a:endParaRPr lang="it-IT" sz="4800" b="1" spc="-1" dirty="0">
              <a:solidFill>
                <a:srgbClr val="000000"/>
              </a:solidFill>
              <a:latin typeface="Tahoma"/>
              <a:ea typeface="Tahoma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Segnaposto numero diapositiva 2">
            <a:extLst>
              <a:ext uri="{FF2B5EF4-FFF2-40B4-BE49-F238E27FC236}">
                <a16:creationId xmlns:a16="http://schemas.microsoft.com/office/drawing/2014/main" id="{CC1E3FCE-2F3B-436B-9E24-24E02FC50999}"/>
              </a:ext>
            </a:extLst>
          </p:cNvPr>
          <p:cNvSpPr txBox="1">
            <a:spLocks/>
          </p:cNvSpPr>
          <p:nvPr/>
        </p:nvSpPr>
        <p:spPr>
          <a:xfrm>
            <a:off x="11837344" y="6669360"/>
            <a:ext cx="235320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13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8B319C2-660B-4C2B-AECF-207E099E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Allegato B</a:t>
            </a:r>
          </a:p>
        </p:txBody>
      </p:sp>
    </p:spTree>
    <p:extLst>
      <p:ext uri="{BB962C8B-B14F-4D97-AF65-F5344CB8AC3E}">
        <p14:creationId xmlns:p14="http://schemas.microsoft.com/office/powerpoint/2010/main" val="2154829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14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25FD59-89A1-44CF-9554-8049731AF96C}"/>
              </a:ext>
            </a:extLst>
          </p:cNvPr>
          <p:cNvSpPr txBox="1"/>
          <p:nvPr/>
        </p:nvSpPr>
        <p:spPr>
          <a:xfrm>
            <a:off x="45719" y="1052736"/>
            <a:ext cx="12100560" cy="27084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Argomenti:</a:t>
            </a:r>
          </a:p>
          <a:p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Contributo in merito alle tematiche di 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Security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-Sistemi di tracciamento unità in movimento( SPOT GEN4) ( 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Working In progress)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;</a:t>
            </a:r>
          </a:p>
        </p:txBody>
      </p:sp>
    </p:spTree>
    <p:extLst>
      <p:ext uri="{BB962C8B-B14F-4D97-AF65-F5344CB8AC3E}">
        <p14:creationId xmlns:p14="http://schemas.microsoft.com/office/powerpoint/2010/main" val="236932005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847974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348480" y="2815387"/>
            <a:ext cx="8146956" cy="15984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Force </a:t>
            </a:r>
            <a:r>
              <a:rPr lang="it-IT" sz="3200" b="1" spc="-1" dirty="0" err="1">
                <a:solidFill>
                  <a:srgbClr val="000000"/>
                </a:solidFill>
                <a:latin typeface="Tahoma"/>
                <a:ea typeface="Tahoma"/>
              </a:rPr>
              <a:t>Protection</a:t>
            </a: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 Working Group</a:t>
            </a:r>
          </a:p>
          <a:p>
            <a:pPr algn="ctr">
              <a:defRPr/>
            </a:pPr>
            <a:r>
              <a:rPr lang="it-IT" sz="3200" b="1" i="1" spc="-1" dirty="0" err="1">
                <a:solidFill>
                  <a:srgbClr val="000000"/>
                </a:solidFill>
                <a:latin typeface="Tahoma"/>
                <a:ea typeface="Tahoma"/>
              </a:rPr>
              <a:t>Provost</a:t>
            </a:r>
            <a:r>
              <a:rPr lang="it-IT" sz="3200" b="1" i="1" spc="-1" dirty="0">
                <a:solidFill>
                  <a:srgbClr val="000000"/>
                </a:solidFill>
                <a:latin typeface="Tahoma"/>
                <a:ea typeface="Tahoma"/>
              </a:rPr>
              <a:t> </a:t>
            </a:r>
            <a:r>
              <a:rPr lang="it-IT" sz="3200" b="1" i="1" spc="-1" dirty="0">
                <a:latin typeface="Tahoma"/>
                <a:ea typeface="Tahoma"/>
              </a:rPr>
              <a:t>Marshall</a:t>
            </a:r>
          </a:p>
          <a:p>
            <a:pPr algn="ctr">
              <a:defRPr/>
            </a:pPr>
            <a:endParaRPr lang="it-IT" sz="3200" b="1" i="1" spc="-1" dirty="0">
              <a:latin typeface="Tahoma"/>
              <a:ea typeface="Tahoma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Segnaposto numero diapositiva 2">
            <a:extLst>
              <a:ext uri="{FF2B5EF4-FFF2-40B4-BE49-F238E27FC236}">
                <a16:creationId xmlns:a16="http://schemas.microsoft.com/office/drawing/2014/main" id="{CA8E6D33-3A38-4B5B-9458-911EEEA3E8A6}"/>
              </a:ext>
            </a:extLst>
          </p:cNvPr>
          <p:cNvSpPr txBox="1">
            <a:spLocks/>
          </p:cNvSpPr>
          <p:nvPr/>
        </p:nvSpPr>
        <p:spPr>
          <a:xfrm>
            <a:off x="11907748" y="6597352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15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B901059-2C72-4DB9-855C-392E220C8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Allegato B</a:t>
            </a:r>
          </a:p>
        </p:txBody>
      </p:sp>
    </p:spTree>
    <p:extLst>
      <p:ext uri="{BB962C8B-B14F-4D97-AF65-F5344CB8AC3E}">
        <p14:creationId xmlns:p14="http://schemas.microsoft.com/office/powerpoint/2010/main" val="2525801561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16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8967773-1555-4F29-8918-0820BE0D811C}"/>
              </a:ext>
            </a:extLst>
          </p:cNvPr>
          <p:cNvSpPr txBox="1"/>
          <p:nvPr/>
        </p:nvSpPr>
        <p:spPr>
          <a:xfrm>
            <a:off x="191344" y="1412776"/>
            <a:ext cx="11881320" cy="29854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Argomenti: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-Personale addetto alla videosorveglianza;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-Local Workers;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21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847974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348480" y="2815387"/>
            <a:ext cx="8146956" cy="1106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Force </a:t>
            </a:r>
            <a:r>
              <a:rPr lang="it-IT" sz="3200" b="1" spc="-1" dirty="0" err="1">
                <a:solidFill>
                  <a:srgbClr val="000000"/>
                </a:solidFill>
                <a:latin typeface="Tahoma"/>
                <a:ea typeface="Tahoma"/>
              </a:rPr>
              <a:t>Protection</a:t>
            </a: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 Working Group</a:t>
            </a:r>
          </a:p>
          <a:p>
            <a:pPr algn="ctr">
              <a:defRPr/>
            </a:pPr>
            <a:r>
              <a:rPr lang="it-IT" sz="3200" b="1" i="1" spc="-1" dirty="0">
                <a:latin typeface="Tahoma"/>
                <a:ea typeface="Tahoma"/>
              </a:rPr>
              <a:t>MEDAD</a:t>
            </a:r>
            <a:endParaRPr lang="it-IT" sz="4800" b="1" i="1" spc="-1" dirty="0">
              <a:solidFill>
                <a:srgbClr val="000000"/>
              </a:solidFill>
              <a:latin typeface="Tahoma"/>
              <a:ea typeface="Tahoma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Segnaposto numero diapositiva 2">
            <a:extLst>
              <a:ext uri="{FF2B5EF4-FFF2-40B4-BE49-F238E27FC236}">
                <a16:creationId xmlns:a16="http://schemas.microsoft.com/office/drawing/2014/main" id="{CC1E3FCE-2F3B-436B-9E24-24E02FC50999}"/>
              </a:ext>
            </a:extLst>
          </p:cNvPr>
          <p:cNvSpPr txBox="1">
            <a:spLocks/>
          </p:cNvSpPr>
          <p:nvPr/>
        </p:nvSpPr>
        <p:spPr>
          <a:xfrm>
            <a:off x="11837344" y="6669360"/>
            <a:ext cx="235320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17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8B319C2-660B-4C2B-AECF-207E099E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4704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18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25FD59-89A1-44CF-9554-8049731AF96C}"/>
              </a:ext>
            </a:extLst>
          </p:cNvPr>
          <p:cNvSpPr txBox="1"/>
          <p:nvPr/>
        </p:nvSpPr>
        <p:spPr>
          <a:xfrm>
            <a:off x="45719" y="1052736"/>
            <a:ext cx="12100560" cy="29238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Argomenti: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-Eventuale implementazione misure per la salute fisica; 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 Survey alla clinica SARAYA INTERNATIONAL HOSPITAL;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491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847974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348480" y="2815387"/>
            <a:ext cx="8146956" cy="1106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Force </a:t>
            </a:r>
            <a:r>
              <a:rPr lang="it-IT" sz="3200" b="1" spc="-1" dirty="0" err="1">
                <a:solidFill>
                  <a:srgbClr val="000000"/>
                </a:solidFill>
                <a:latin typeface="Tahoma"/>
                <a:ea typeface="Tahoma"/>
              </a:rPr>
              <a:t>Protection</a:t>
            </a: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 Working Group</a:t>
            </a:r>
          </a:p>
          <a:p>
            <a:pPr algn="ctr">
              <a:defRPr/>
            </a:pPr>
            <a:r>
              <a:rPr lang="it-IT" sz="3200" b="1" i="1" spc="-1" dirty="0" err="1">
                <a:latin typeface="Tahoma"/>
                <a:ea typeface="Tahoma"/>
              </a:rPr>
              <a:t>Current</a:t>
            </a:r>
            <a:r>
              <a:rPr lang="it-IT" sz="3200" b="1" i="1" spc="-1" dirty="0">
                <a:latin typeface="Tahoma"/>
                <a:ea typeface="Tahoma"/>
              </a:rPr>
              <a:t> Situation</a:t>
            </a:r>
            <a:endParaRPr lang="it-IT" sz="4800" b="1" i="1" spc="-1" dirty="0">
              <a:solidFill>
                <a:srgbClr val="000000"/>
              </a:solidFill>
              <a:latin typeface="Tahoma"/>
              <a:ea typeface="Tahoma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Segnaposto numero diapositiva 2">
            <a:extLst>
              <a:ext uri="{FF2B5EF4-FFF2-40B4-BE49-F238E27FC236}">
                <a16:creationId xmlns:a16="http://schemas.microsoft.com/office/drawing/2014/main" id="{CC1E3FCE-2F3B-436B-9E24-24E02FC50999}"/>
              </a:ext>
            </a:extLst>
          </p:cNvPr>
          <p:cNvSpPr txBox="1">
            <a:spLocks/>
          </p:cNvSpPr>
          <p:nvPr/>
        </p:nvSpPr>
        <p:spPr>
          <a:xfrm>
            <a:off x="11837344" y="6669360"/>
            <a:ext cx="235320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19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8B319C2-660B-4C2B-AECF-207E099E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579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8C6814-3A2C-AB69-848B-7028D699BB9D}"/>
              </a:ext>
            </a:extLst>
          </p:cNvPr>
          <p:cNvSpPr txBox="1"/>
          <p:nvPr/>
        </p:nvSpPr>
        <p:spPr>
          <a:xfrm>
            <a:off x="335360" y="1052736"/>
            <a:ext cx="11521280" cy="5261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Riferimenti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Normativi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AJP 3.14 (A) “Allied Joint Doctrine for Force Protection”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PID/O- 3.14 “La protezione delle forze”, ed. 2012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Nota Dottrinale “Il contrasto alla minaccia interna (Insider Threat – Green on Blue), SME, ed. 2013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 31010 2019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 Management – Risk Assessment Techniques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PSE 3.14.05.02 La Protezione delle Basi Militari in Operazioni, COMFORDOT, ed. 2017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sz="2400" b="1" kern="1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PID/O- 3.14 SMD III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35FA3BB0-1774-4E55-A72E-9B9D4505EE2D}"/>
              </a:ext>
            </a:extLst>
          </p:cNvPr>
          <p:cNvSpPr txBox="1">
            <a:spLocks/>
          </p:cNvSpPr>
          <p:nvPr/>
        </p:nvSpPr>
        <p:spPr>
          <a:xfrm>
            <a:off x="838200" y="244246"/>
            <a:ext cx="10515600" cy="47386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STUDIO DI GESTIONE DEL RISCHIO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DejaVu Sans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" name="Segnaposto numero diapositiva 2">
            <a:extLst>
              <a:ext uri="{FF2B5EF4-FFF2-40B4-BE49-F238E27FC236}">
                <a16:creationId xmlns:a16="http://schemas.microsoft.com/office/drawing/2014/main" id="{44729A15-4B7F-4A76-9EC5-9C4B09B52078}"/>
              </a:ext>
            </a:extLst>
          </p:cNvPr>
          <p:cNvSpPr txBox="1">
            <a:spLocks/>
          </p:cNvSpPr>
          <p:nvPr/>
        </p:nvSpPr>
        <p:spPr>
          <a:xfrm>
            <a:off x="11837344" y="6669360"/>
            <a:ext cx="235320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2</a:t>
            </a:fld>
            <a:endParaRPr lang="it-IT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57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20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25FD59-89A1-44CF-9554-8049731AF96C}"/>
              </a:ext>
            </a:extLst>
          </p:cNvPr>
          <p:cNvSpPr txBox="1"/>
          <p:nvPr/>
        </p:nvSpPr>
        <p:spPr>
          <a:xfrm>
            <a:off x="45719" y="1052736"/>
            <a:ext cx="12100560" cy="27084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Argomenti:</a:t>
            </a:r>
          </a:p>
          <a:p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Accenno alla situazione informativa ed eventi di particolare rilievo che meritano di essere menzionati;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96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847974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348480" y="2815387"/>
            <a:ext cx="8146956" cy="1106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Force </a:t>
            </a:r>
            <a:r>
              <a:rPr lang="it-IT" sz="3200" b="1" spc="-1" dirty="0" err="1">
                <a:solidFill>
                  <a:srgbClr val="000000"/>
                </a:solidFill>
                <a:latin typeface="Tahoma"/>
                <a:ea typeface="Tahoma"/>
              </a:rPr>
              <a:t>Protection</a:t>
            </a: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 Working Group</a:t>
            </a:r>
          </a:p>
          <a:p>
            <a:pPr algn="ctr">
              <a:defRPr/>
            </a:pPr>
            <a:r>
              <a:rPr lang="it-IT" sz="3200" b="1" i="1" spc="-1" dirty="0">
                <a:latin typeface="Tahoma"/>
                <a:ea typeface="Tahoma"/>
              </a:rPr>
              <a:t>Report di Autovalutazione</a:t>
            </a:r>
            <a:endParaRPr lang="it-IT" sz="4800" b="1" i="1" spc="-1" dirty="0">
              <a:solidFill>
                <a:srgbClr val="000000"/>
              </a:solidFill>
              <a:latin typeface="Tahoma"/>
              <a:ea typeface="Tahoma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Segnaposto numero diapositiva 2">
            <a:extLst>
              <a:ext uri="{FF2B5EF4-FFF2-40B4-BE49-F238E27FC236}">
                <a16:creationId xmlns:a16="http://schemas.microsoft.com/office/drawing/2014/main" id="{CC1E3FCE-2F3B-436B-9E24-24E02FC50999}"/>
              </a:ext>
            </a:extLst>
          </p:cNvPr>
          <p:cNvSpPr txBox="1">
            <a:spLocks/>
          </p:cNvSpPr>
          <p:nvPr/>
        </p:nvSpPr>
        <p:spPr>
          <a:xfrm>
            <a:off x="11837344" y="6669360"/>
            <a:ext cx="235320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21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8B319C2-660B-4C2B-AECF-207E099E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405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22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25FD59-89A1-44CF-9554-8049731AF96C}"/>
              </a:ext>
            </a:extLst>
          </p:cNvPr>
          <p:cNvSpPr txBox="1"/>
          <p:nvPr/>
        </p:nvSpPr>
        <p:spPr>
          <a:xfrm>
            <a:off x="45719" y="1052736"/>
            <a:ext cx="12100560" cy="17235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Argomenti:</a:t>
            </a:r>
          </a:p>
          <a:p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CA0E716-3E4D-41DD-88F2-B9EDF00AE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7374"/>
            <a:ext cx="12192000" cy="526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04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23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25FD59-89A1-44CF-9554-8049731AF96C}"/>
              </a:ext>
            </a:extLst>
          </p:cNvPr>
          <p:cNvSpPr txBox="1"/>
          <p:nvPr/>
        </p:nvSpPr>
        <p:spPr>
          <a:xfrm>
            <a:off x="-62593" y="1124744"/>
            <a:ext cx="12100560" cy="87408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Conclusioni</a:t>
            </a:r>
          </a:p>
          <a:p>
            <a:pPr algn="ctr"/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 fase di approvazione  SOP 340: « Gestione dell’emergenze e predisposizione per il Piano di Evacuazione»;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Distribuzione SOP 340 presso i capi articolazione;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Briefing informativo per tutto il C.E. (</a:t>
            </a:r>
            <a:r>
              <a:rPr lang="it-IT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Tentative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Timeline 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021000ZFEB24)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Prove di Evacuazione legate alla compromissione della 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Security (</a:t>
            </a:r>
            <a:r>
              <a:rPr lang="it-IT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Tentative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Timeline: 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021500ZFEB24)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854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104" name="Text Box 5"/>
          <p:cNvSpPr txBox="1"/>
          <p:nvPr/>
        </p:nvSpPr>
        <p:spPr>
          <a:xfrm>
            <a:off x="84196" y="1196752"/>
            <a:ext cx="11665296" cy="42162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32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FPWG:</a:t>
            </a:r>
          </a:p>
          <a:p>
            <a:pPr marL="457200" indent="-4572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individua/valuta il rischio, ove presente, dell’infrastruttura «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Hotel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Sultan» applicando eventuali misure di mitigazione;</a:t>
            </a:r>
          </a:p>
          <a:p>
            <a:pPr marL="457200" indent="-4572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  <a:sym typeface="Book Antiqua"/>
              </a:rPr>
              <a:t>raccolta di idee e spunti di riflessione relative alle problematiche connesse alla </a:t>
            </a:r>
            <a:r>
              <a:rPr lang="it-IT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  <a:sym typeface="Book Antiqua"/>
              </a:rPr>
              <a:t>Force </a:t>
            </a:r>
            <a:r>
              <a:rPr lang="it-IT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  <a:sym typeface="Book Antiqua"/>
              </a:rPr>
              <a:t>Protection</a:t>
            </a:r>
            <a:r>
              <a:rPr lang="it-IT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  <a:sym typeface="Book Antiqua"/>
              </a:rPr>
              <a:t> </a:t>
            </a:r>
            <a:r>
              <a:rPr lang="it-IT" sz="3200" dirty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  <a:sym typeface="Book Antiqua"/>
              </a:rPr>
              <a:t>al fine di garantire un’adeguata cornice di sicurezza a tutto il personale impegnato nello svolgimento della missione MIASIT.</a:t>
            </a:r>
          </a:p>
        </p:txBody>
      </p:sp>
      <p:sp>
        <p:nvSpPr>
          <p:cNvPr id="2" name="Rettangolo 1"/>
          <p:cNvSpPr/>
          <p:nvPr/>
        </p:nvSpPr>
        <p:spPr>
          <a:xfrm>
            <a:off x="1955539" y="43892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SCOPO</a:t>
            </a:r>
            <a:endParaRPr lang="it-IT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numero diapositiva 2">
            <a:extLst>
              <a:ext uri="{FF2B5EF4-FFF2-40B4-BE49-F238E27FC236}">
                <a16:creationId xmlns:a16="http://schemas.microsoft.com/office/drawing/2014/main" id="{60566F69-A02C-4B89-9B3B-E74BE5B7EA56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3</a:t>
            </a:fld>
            <a:endParaRPr lang="it-IT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9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104" name="Text Box 5"/>
          <p:cNvSpPr txBox="1"/>
          <p:nvPr/>
        </p:nvSpPr>
        <p:spPr>
          <a:xfrm>
            <a:off x="5045248" y="841753"/>
            <a:ext cx="5823198" cy="665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Current</a:t>
            </a:r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 Situation;</a:t>
            </a:r>
            <a:endParaRPr lang="it-IT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Book Antiqu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Provost</a:t>
            </a:r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 Marshall;</a:t>
            </a:r>
            <a:endParaRPr lang="it-IT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Book Antiqu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J1;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J4</a:t>
            </a:r>
            <a:r>
              <a:rPr lang="it-IT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J6;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RSPP - IMC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MTT SOF;              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MEDAD</a:t>
            </a:r>
            <a:r>
              <a:rPr lang="it-IT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endParaRPr lang="it-IT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Book Antiqua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924050" y="254262"/>
            <a:ext cx="831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AGENDA - LAYOUT FPWG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91344" y="908720"/>
            <a:ext cx="4689970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Seguiranno</a:t>
            </a:r>
            <a:r>
              <a:rPr kumimoji="0" lang="it-IT" sz="3200" b="1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interventi del:</a:t>
            </a:r>
            <a:endParaRPr kumimoji="0" lang="it-IT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9874" y="2708920"/>
            <a:ext cx="3168352" cy="3126013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Segnaposto numero diapositiva 2">
            <a:extLst>
              <a:ext uri="{FF2B5EF4-FFF2-40B4-BE49-F238E27FC236}">
                <a16:creationId xmlns:a16="http://schemas.microsoft.com/office/drawing/2014/main" id="{0BEEDC68-23AA-4ADF-A9D3-289AE40D4802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4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26A019D-EB09-4EC0-8D44-3C7401AD457E}"/>
              </a:ext>
            </a:extLst>
          </p:cNvPr>
          <p:cNvSpPr txBox="1"/>
          <p:nvPr/>
        </p:nvSpPr>
        <p:spPr>
          <a:xfrm>
            <a:off x="6865875" y="2988604"/>
            <a:ext cx="6100762" cy="7425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 sz="4400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Capo </a:t>
            </a:r>
            <a:r>
              <a:rPr lang="it-IT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sez.Coord</a:t>
            </a:r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.</a:t>
            </a:r>
          </a:p>
        </p:txBody>
      </p:sp>
      <p:sp>
        <p:nvSpPr>
          <p:cNvPr id="3" name="Parentesi graffa chiusa 2">
            <a:extLst>
              <a:ext uri="{FF2B5EF4-FFF2-40B4-BE49-F238E27FC236}">
                <a16:creationId xmlns:a16="http://schemas.microsoft.com/office/drawing/2014/main" id="{83C8A55C-B2F1-4E8A-887C-095F086A599C}"/>
              </a:ext>
            </a:extLst>
          </p:cNvPr>
          <p:cNvSpPr/>
          <p:nvPr/>
        </p:nvSpPr>
        <p:spPr>
          <a:xfrm>
            <a:off x="6384032" y="2492896"/>
            <a:ext cx="288032" cy="2016224"/>
          </a:xfrm>
          <a:prstGeom prst="rightBrac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39883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9331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847974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348480" y="2815387"/>
            <a:ext cx="8146956" cy="1106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Force </a:t>
            </a:r>
            <a:r>
              <a:rPr lang="it-IT" sz="3200" b="1" spc="-1" dirty="0" err="1">
                <a:solidFill>
                  <a:srgbClr val="000000"/>
                </a:solidFill>
                <a:latin typeface="Tahoma"/>
                <a:ea typeface="Tahoma"/>
              </a:rPr>
              <a:t>Protection</a:t>
            </a: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 Working Group</a:t>
            </a:r>
          </a:p>
          <a:p>
            <a:pPr algn="ctr">
              <a:defRPr/>
            </a:pPr>
            <a:r>
              <a:rPr lang="it-IT" sz="3200" b="1" i="1" spc="-1" dirty="0">
                <a:solidFill>
                  <a:srgbClr val="000000"/>
                </a:solidFill>
                <a:latin typeface="Tahoma"/>
                <a:ea typeface="Tahoma"/>
              </a:rPr>
              <a:t>J6</a:t>
            </a:r>
            <a:endParaRPr lang="it-IT" sz="4800" b="1" i="1" spc="-1" dirty="0">
              <a:solidFill>
                <a:srgbClr val="000000"/>
              </a:solidFill>
              <a:latin typeface="Tahoma"/>
              <a:ea typeface="Tahoma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Segnaposto numero diapositiva 2">
            <a:extLst>
              <a:ext uri="{FF2B5EF4-FFF2-40B4-BE49-F238E27FC236}">
                <a16:creationId xmlns:a16="http://schemas.microsoft.com/office/drawing/2014/main" id="{59219078-AB79-44BE-8302-82A9C79BE18D}"/>
              </a:ext>
            </a:extLst>
          </p:cNvPr>
          <p:cNvSpPr txBox="1">
            <a:spLocks/>
          </p:cNvSpPr>
          <p:nvPr/>
        </p:nvSpPr>
        <p:spPr>
          <a:xfrm>
            <a:off x="11837344" y="6669360"/>
            <a:ext cx="235320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5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26DB713-38E7-44E5-8389-BD94C5CDD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Allegato B</a:t>
            </a:r>
          </a:p>
        </p:txBody>
      </p:sp>
    </p:spTree>
    <p:extLst>
      <p:ext uri="{BB962C8B-B14F-4D97-AF65-F5344CB8AC3E}">
        <p14:creationId xmlns:p14="http://schemas.microsoft.com/office/powerpoint/2010/main" val="219807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6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76757E3-32A8-4C20-BDDC-EB0BBFCAF910}"/>
              </a:ext>
            </a:extLst>
          </p:cNvPr>
          <p:cNvSpPr txBox="1"/>
          <p:nvPr/>
        </p:nvSpPr>
        <p:spPr>
          <a:xfrm>
            <a:off x="515379" y="1125483"/>
            <a:ext cx="11161240" cy="55092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Argomenti: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-Implementazione di un telefono satellitare da richiedere ed usare eventualmente nella fase di spostamento Tripoli-Misurata/Misurata-Tripoli (già presente ma privo di scheda-&gt; TBC);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-Implementazione sistemi di TLC, di tipo radio, per la comunicazione con personale del Contingente di Sicurezza in Ambasciata(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Working in progress)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8031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847974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348480" y="2815387"/>
            <a:ext cx="8146956" cy="1106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Force </a:t>
            </a:r>
            <a:r>
              <a:rPr lang="it-IT" sz="3200" b="1" spc="-1" dirty="0" err="1">
                <a:solidFill>
                  <a:srgbClr val="000000"/>
                </a:solidFill>
                <a:latin typeface="Tahoma"/>
                <a:ea typeface="Tahoma"/>
              </a:rPr>
              <a:t>Protection</a:t>
            </a: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 Working Group</a:t>
            </a:r>
          </a:p>
          <a:p>
            <a:pPr algn="ctr">
              <a:defRPr/>
            </a:pPr>
            <a:r>
              <a:rPr lang="it-IT" sz="3200" b="1" i="1" spc="-1" dirty="0">
                <a:solidFill>
                  <a:srgbClr val="000000"/>
                </a:solidFill>
                <a:latin typeface="Tahoma"/>
                <a:ea typeface="Tahoma"/>
              </a:rPr>
              <a:t>J4</a:t>
            </a:r>
            <a:endParaRPr lang="it-IT" sz="4800" b="1" i="1" spc="-1" dirty="0">
              <a:solidFill>
                <a:srgbClr val="000000"/>
              </a:solidFill>
              <a:latin typeface="Tahoma"/>
              <a:ea typeface="Tahoma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Segnaposto numero diapositiva 2">
            <a:extLst>
              <a:ext uri="{FF2B5EF4-FFF2-40B4-BE49-F238E27FC236}">
                <a16:creationId xmlns:a16="http://schemas.microsoft.com/office/drawing/2014/main" id="{884DA15E-8F2F-4971-A7CF-8B6DE13D1D4B}"/>
              </a:ext>
            </a:extLst>
          </p:cNvPr>
          <p:cNvSpPr txBox="1">
            <a:spLocks/>
          </p:cNvSpPr>
          <p:nvPr/>
        </p:nvSpPr>
        <p:spPr>
          <a:xfrm>
            <a:off x="11837344" y="6597352"/>
            <a:ext cx="235320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7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EE0A58-BD75-45AA-B7E0-D62E327A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Allegato B</a:t>
            </a:r>
          </a:p>
        </p:txBody>
      </p:sp>
    </p:spTree>
    <p:extLst>
      <p:ext uri="{BB962C8B-B14F-4D97-AF65-F5344CB8AC3E}">
        <p14:creationId xmlns:p14="http://schemas.microsoft.com/office/powerpoint/2010/main" val="4041157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asellaDiTesto 1"/>
          <p:cNvSpPr txBox="1"/>
          <p:nvPr/>
        </p:nvSpPr>
        <p:spPr>
          <a:xfrm>
            <a:off x="45719" y="84985"/>
            <a:ext cx="1210056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dirty="0"/>
          </a:p>
        </p:txBody>
      </p:sp>
      <p:sp>
        <p:nvSpPr>
          <p:cNvPr id="2" name="Rettangolo 1"/>
          <p:cNvSpPr/>
          <p:nvPr/>
        </p:nvSpPr>
        <p:spPr>
          <a:xfrm>
            <a:off x="2207568" y="28607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 sz="3600" b="1"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Book Antiqua"/>
              </a:rPr>
              <a:t>MISSIONE BILATERALE DI ASSISTENZA E SUPPORTO IN LIBIA</a:t>
            </a:r>
            <a:endParaRPr lang="it-IT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793E7588-D520-41FF-A6EA-20407E193597}"/>
              </a:ext>
            </a:extLst>
          </p:cNvPr>
          <p:cNvSpPr txBox="1">
            <a:spLocks/>
          </p:cNvSpPr>
          <p:nvPr/>
        </p:nvSpPr>
        <p:spPr>
          <a:xfrm>
            <a:off x="11907748" y="6669360"/>
            <a:ext cx="164916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8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D6573CA-5084-4DB6-AFC2-D92925400783}"/>
              </a:ext>
            </a:extLst>
          </p:cNvPr>
          <p:cNvSpPr txBox="1"/>
          <p:nvPr/>
        </p:nvSpPr>
        <p:spPr>
          <a:xfrm>
            <a:off x="191345" y="1412776"/>
            <a:ext cx="11954934" cy="36933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it-IT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Book Antiqua"/>
              </a:rPr>
              <a:t>Argomenti:</a:t>
            </a:r>
          </a:p>
          <a:p>
            <a:pPr algn="ctr"/>
            <a:endParaRPr lang="it-IT" dirty="0">
              <a:latin typeface="Tahoma" panose="020B0604030504040204" pitchFamily="34" charset="0"/>
            </a:endParaRPr>
          </a:p>
          <a:p>
            <a:r>
              <a:rPr lang="it-IT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Valutare possibile movimento sull’itinerario Sultan-Ambasciata dei soli 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driver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durante la prova di evacuazione;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-Realizzazione della piantina dei parcheggi( 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Working in progress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endParaRPr lang="it-IT" sz="32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Timelog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da condividere eventualmente con 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Force </a:t>
            </a:r>
            <a:r>
              <a:rPr lang="it-IT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Protection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Officer</a:t>
            </a:r>
            <a:r>
              <a:rPr lang="it-IT" sz="32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61836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847974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348480" y="2815387"/>
            <a:ext cx="8146956" cy="1106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Force </a:t>
            </a:r>
            <a:r>
              <a:rPr lang="it-IT" sz="3200" b="1" spc="-1" dirty="0" err="1">
                <a:solidFill>
                  <a:srgbClr val="000000"/>
                </a:solidFill>
                <a:latin typeface="Tahoma"/>
                <a:ea typeface="Tahoma"/>
              </a:rPr>
              <a:t>Protection</a:t>
            </a:r>
            <a:r>
              <a:rPr lang="it-IT" sz="3200" b="1" spc="-1" dirty="0">
                <a:solidFill>
                  <a:srgbClr val="000000"/>
                </a:solidFill>
                <a:latin typeface="Tahoma"/>
                <a:ea typeface="Tahoma"/>
              </a:rPr>
              <a:t> Working Group</a:t>
            </a:r>
          </a:p>
          <a:p>
            <a:pPr algn="ctr">
              <a:defRPr/>
            </a:pPr>
            <a:r>
              <a:rPr lang="it-IT" sz="3200" b="1" i="1" spc="-1" dirty="0">
                <a:solidFill>
                  <a:srgbClr val="000000"/>
                </a:solidFill>
                <a:latin typeface="Tahoma"/>
                <a:ea typeface="Tahoma"/>
              </a:rPr>
              <a:t>J1</a:t>
            </a:r>
            <a:endParaRPr lang="it-IT" sz="4800" b="1" i="1" spc="-1" dirty="0">
              <a:solidFill>
                <a:srgbClr val="000000"/>
              </a:solidFill>
              <a:latin typeface="Tahoma"/>
              <a:ea typeface="Tahoma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Segnaposto numero diapositiva 2">
            <a:extLst>
              <a:ext uri="{FF2B5EF4-FFF2-40B4-BE49-F238E27FC236}">
                <a16:creationId xmlns:a16="http://schemas.microsoft.com/office/drawing/2014/main" id="{884DA15E-8F2F-4971-A7CF-8B6DE13D1D4B}"/>
              </a:ext>
            </a:extLst>
          </p:cNvPr>
          <p:cNvSpPr txBox="1">
            <a:spLocks/>
          </p:cNvSpPr>
          <p:nvPr/>
        </p:nvSpPr>
        <p:spPr>
          <a:xfrm>
            <a:off x="11837344" y="6597352"/>
            <a:ext cx="235320" cy="248400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it-IT" b="1" smtClean="0">
                <a:solidFill>
                  <a:srgbClr val="FFC000"/>
                </a:solidFill>
              </a:rPr>
              <a:pPr/>
              <a:t>9</a:t>
            </a:fld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EE0A58-BD75-45AA-B7E0-D62E327A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82778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657</Words>
  <Application>Microsoft Office PowerPoint</Application>
  <PresentationFormat>Widescreen</PresentationFormat>
  <Paragraphs>138</Paragraphs>
  <Slides>23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23</vt:i4>
      </vt:variant>
    </vt:vector>
  </HeadingPairs>
  <TitlesOfParts>
    <vt:vector size="32" baseType="lpstr">
      <vt:lpstr>Arial</vt:lpstr>
      <vt:lpstr>Arial Narrow</vt:lpstr>
      <vt:lpstr>Calibri</vt:lpstr>
      <vt:lpstr>Helvetica</vt:lpstr>
      <vt:lpstr>Tahoma</vt:lpstr>
      <vt:lpstr>Times New Roman</vt:lpstr>
      <vt:lpstr>Wingdings</vt:lpstr>
      <vt:lpstr>Office Theme</vt:lpstr>
      <vt:lpstr>1_Office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MIASIT_MP</dc:creator>
  <cp:lastModifiedBy>user</cp:lastModifiedBy>
  <cp:revision>171</cp:revision>
  <cp:lastPrinted>2023-05-22T10:57:41Z</cp:lastPrinted>
  <dcterms:modified xsi:type="dcterms:W3CDTF">2024-01-28T15:40:59Z</dcterms:modified>
</cp:coreProperties>
</file>