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468" r:id="rId4"/>
    <p:sldId id="1493" r:id="rId5"/>
    <p:sldId id="1508" r:id="rId6"/>
    <p:sldId id="1482" r:id="rId7"/>
    <p:sldId id="1483" r:id="rId8"/>
    <p:sldId id="1484" r:id="rId9"/>
    <p:sldId id="1485" r:id="rId10"/>
    <p:sldId id="1489" r:id="rId11"/>
    <p:sldId id="1495" r:id="rId12"/>
    <p:sldId id="1506" r:id="rId13"/>
    <p:sldId id="1507" r:id="rId14"/>
    <p:sldId id="1505" r:id="rId15"/>
    <p:sldId id="1496" r:id="rId16"/>
    <p:sldId id="1492" r:id="rId17"/>
    <p:sldId id="1477" r:id="rId18"/>
    <p:sldId id="1469" r:id="rId19"/>
    <p:sldId id="1461" r:id="rId20"/>
    <p:sldId id="1494" r:id="rId21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>
        <p:scale>
          <a:sx n="78" d="100"/>
          <a:sy n="78" d="100"/>
        </p:scale>
        <p:origin x="701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21E7C78-DB28-4539-8D79-309AF0E6E06D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5FC3ECD-517F-4D53-ABD9-BB34A84AC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1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Dopo aver effettuato le possibili ricognizioni ai centri sanitari</a:t>
            </a:r>
            <a:r>
              <a:rPr lang="it-IT" baseline="0" dirty="0"/>
              <a:t> lungo il tragitto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F1334-A33E-4248-B8F3-D6CFD75BD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C5BD6C-ED8F-4A37-92E9-15F4F5EA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BC371-03AF-4751-8680-F175BD61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99F666-EE2A-42D9-953A-5B0B0BBD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8BA348-532C-4C1A-8BBF-1293D119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5607B-11CD-4305-8166-52D06D08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9F2926-487B-4D1F-9BE7-DCA5E71E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02F5F-BDEB-445B-A723-BA550384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CCF2F-B9AB-48A7-8A3C-0593CC7E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BABA2-F69A-4EFF-8DE4-74715CE0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0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53ACEA-95A6-4030-BFB8-6944B507A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9ABDD5-CA88-47A2-A1AA-AC544E70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96F40-E572-4FA3-91D2-969727A0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E585F3-C21A-4780-B502-F12126E1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F18A63-1391-4585-8B62-8029C46B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5482E-82E2-4927-B42F-0BBCBEBF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FD437-C0B8-4ED8-AFD6-6A45CA58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01824-5CB1-4593-A34E-5118859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9DEC4-AF4E-4FE5-BC64-5D24A371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94738-43CE-445A-AE15-04DB4393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5B234-8C83-4207-9597-1A8CE016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74B94-4833-45CB-8CD9-0DF456A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1E414D-630C-4133-AFD0-5EA8C1B3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BC96DF-6892-4686-BC35-1A5EF129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82AB84-B7F6-46BD-8F7F-20F1E3AC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71659-7027-4869-AA25-A8DE64C2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AE8F5-79DB-498B-9D61-7807D0CF0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CABCF-32E4-42A0-A24E-755BE3EA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247103-04D4-4D27-A671-2CE42157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47DB6D-786B-442A-B7AE-ACD4C71F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76D8A-4D15-4E0D-B4FD-8AC5AF0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2846D-0B67-4884-95FE-60CE22F1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1689C-4AFE-4CE5-AB75-99681F22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BC26B5-BC1F-401F-959F-A5B55A65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C6A204-D471-4B7F-8607-8E40A938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110B87-EDF6-46BC-AD2A-B3CE5AB34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0ECABD-0198-4D36-9F4C-606F9C9D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67C600-DB21-406F-9C6A-520F06DC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ED45C8-DD14-4F76-8D01-F078F517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9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729E4-D674-469F-A0D6-22EB432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BF8E59-F8B4-4018-B8B7-D6E95D07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B088C1-FA94-410E-8974-42321E1B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80F4B7-9AA0-4ED8-9DFE-856AF521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6D659E-EA8F-4196-9759-904E8F3C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B980C-2081-47A8-AC88-19531F79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06E0BB-C1FB-40D7-93D9-3AFADC76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9DC91-DE31-43C4-AC96-90FD2B4B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F3C60-166E-4D2E-A442-FC75F938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BF9F74-A08E-47C1-A8B8-CEAD6541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43479-8AB7-41EC-B5DA-8562DA45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169B6D-C2CB-4010-B31F-00F4A471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8C1E9-912E-4118-9737-2D0D4E9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8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091B6-C8C7-49F8-BEA1-A51BE98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840EA-A23D-4670-96DF-4019AF5EE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004A9-71C1-46C7-B7BE-ECDDC44F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6DED8-8DBF-454D-B6CA-D092C230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C4BEEA-AD1C-48C9-894A-EB83399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21D31B-DAD8-409A-8B89-D52A9A68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5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C83323-AB7E-4722-9579-F35D9146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C5C7F2-C97C-41BD-B5DD-BD76980E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0D7C1-9A1F-427F-9EE4-125637FB1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EFBF7-B887-4453-A226-A44C33B1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98C2C-971E-483C-A87F-5D7E9AE34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4EE77A-A8E7-4F8D-B71B-025DE14E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13" y="2713438"/>
            <a:ext cx="4446770" cy="283934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EB906-37B0-481C-B35E-69E8B56EED61}"/>
              </a:ext>
            </a:extLst>
          </p:cNvPr>
          <p:cNvSpPr txBox="1"/>
          <p:nvPr/>
        </p:nvSpPr>
        <p:spPr>
          <a:xfrm>
            <a:off x="2760955" y="79899"/>
            <a:ext cx="63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 WADDAN </a:t>
            </a:r>
            <a:r>
              <a:rPr lang="it-IT" b="1" dirty="0"/>
              <a:t>(TRIPOLI) -   </a:t>
            </a:r>
            <a:r>
              <a:rPr lang="it-IT" sz="3200" b="1" dirty="0"/>
              <a:t>MISURATA</a:t>
            </a:r>
            <a:r>
              <a:rPr lang="it-IT" b="1" dirty="0"/>
              <a:t> </a:t>
            </a:r>
            <a:endParaRPr lang="it-IT" sz="3200" b="1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4F597AB-06B4-4676-9278-AAB8CDA059C8}"/>
              </a:ext>
            </a:extLst>
          </p:cNvPr>
          <p:cNvCxnSpPr/>
          <p:nvPr/>
        </p:nvCxnSpPr>
        <p:spPr>
          <a:xfrm flipV="1">
            <a:off x="11838270" y="2836609"/>
            <a:ext cx="0" cy="493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EFAF3E-D3F8-46DB-A1BD-E31071C75A96}"/>
              </a:ext>
            </a:extLst>
          </p:cNvPr>
          <p:cNvSpPr txBox="1"/>
          <p:nvPr/>
        </p:nvSpPr>
        <p:spPr>
          <a:xfrm flipH="1" flipV="1">
            <a:off x="11201398" y="2958077"/>
            <a:ext cx="5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591CA9-EB61-442F-8E58-DF45D6F9528E}"/>
              </a:ext>
            </a:extLst>
          </p:cNvPr>
          <p:cNvSpPr txBox="1"/>
          <p:nvPr/>
        </p:nvSpPr>
        <p:spPr>
          <a:xfrm>
            <a:off x="7301882" y="895727"/>
            <a:ext cx="4181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PART. 33S US 30809 40837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ARR.  33S WR 05472 75076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DISTANZA : 209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TEMPO DI PERCORRENZA: 3 h CON TRAFFICO MEDIO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044C692-0341-4FCC-9D91-AC5160EA3A8D}"/>
              </a:ext>
            </a:extLst>
          </p:cNvPr>
          <p:cNvCxnSpPr>
            <a:cxnSpLocks/>
          </p:cNvCxnSpPr>
          <p:nvPr/>
        </p:nvCxnSpPr>
        <p:spPr>
          <a:xfrm>
            <a:off x="11483262" y="4767647"/>
            <a:ext cx="46792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368874-A484-43A8-AD06-47F4BD91509A}"/>
              </a:ext>
            </a:extLst>
          </p:cNvPr>
          <p:cNvSpPr txBox="1"/>
          <p:nvPr/>
        </p:nvSpPr>
        <p:spPr>
          <a:xfrm>
            <a:off x="11456055" y="4506037"/>
            <a:ext cx="123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50 KM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10E3FB-0CD2-4D4E-A7E7-56B7B72F8ADF}"/>
              </a:ext>
            </a:extLst>
          </p:cNvPr>
          <p:cNvSpPr txBox="1"/>
          <p:nvPr/>
        </p:nvSpPr>
        <p:spPr>
          <a:xfrm>
            <a:off x="708657" y="1559276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WHO: MIASIT  STAFF + CPT  (7+4)11 PAX</a:t>
            </a:r>
          </a:p>
          <a:p>
            <a:r>
              <a:rPr lang="it-IT" dirty="0"/>
              <a:t>WHAT: CONVOGLIO X TRASFERIMENTO </a:t>
            </a:r>
            <a:r>
              <a:rPr lang="it-IT" dirty="0" err="1"/>
              <a:t>Com</a:t>
            </a:r>
            <a:r>
              <a:rPr lang="it-IT" dirty="0"/>
              <a:t> MIASIT A MISURATA </a:t>
            </a:r>
          </a:p>
          <a:p>
            <a:r>
              <a:rPr lang="it-IT" dirty="0"/>
              <a:t>WHERE: TRIPOLI - MISURATA</a:t>
            </a:r>
          </a:p>
          <a:p>
            <a:r>
              <a:rPr lang="it-IT" dirty="0"/>
              <a:t>WHEN: 281400LT – 17.30LT</a:t>
            </a:r>
          </a:p>
          <a:p>
            <a:r>
              <a:rPr lang="it-IT" dirty="0"/>
              <a:t>WHY</a:t>
            </a:r>
            <a:r>
              <a:rPr lang="it-IT" b="1" dirty="0"/>
              <a:t>: </a:t>
            </a:r>
            <a:r>
              <a:rPr lang="it-IT" altLang="it-IT" sz="1800" dirty="0"/>
              <a:t>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durante il trasferimento a MISURATA e  la durata della visita alla </a:t>
            </a:r>
          </a:p>
          <a:p>
            <a:r>
              <a:rPr lang="it-IT" altLang="it-IT" sz="1800" dirty="0"/>
              <a:t>TF IPPOCRATE.</a:t>
            </a:r>
          </a:p>
          <a:p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DADC470-0109-4F74-AD55-BBEC8BAB3B34}"/>
              </a:ext>
            </a:extLst>
          </p:cNvPr>
          <p:cNvCxnSpPr/>
          <p:nvPr/>
        </p:nvCxnSpPr>
        <p:spPr>
          <a:xfrm>
            <a:off x="556591" y="5049078"/>
            <a:ext cx="5874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F2F6766-3F5C-4044-8A3F-E805F3AFBACB}"/>
              </a:ext>
            </a:extLst>
          </p:cNvPr>
          <p:cNvCxnSpPr>
            <a:cxnSpLocks/>
          </p:cNvCxnSpPr>
          <p:nvPr/>
        </p:nvCxnSpPr>
        <p:spPr>
          <a:xfrm>
            <a:off x="6428339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567B40F-F996-4AD8-B37D-6A04722886DD}"/>
              </a:ext>
            </a:extLst>
          </p:cNvPr>
          <p:cNvCxnSpPr>
            <a:cxnSpLocks/>
          </p:cNvCxnSpPr>
          <p:nvPr/>
        </p:nvCxnSpPr>
        <p:spPr>
          <a:xfrm>
            <a:off x="1736233" y="4905406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9633CB4-0B55-4A5E-82BD-7F04FA5E6892}"/>
              </a:ext>
            </a:extLst>
          </p:cNvPr>
          <p:cNvCxnSpPr>
            <a:cxnSpLocks/>
          </p:cNvCxnSpPr>
          <p:nvPr/>
        </p:nvCxnSpPr>
        <p:spPr>
          <a:xfrm>
            <a:off x="556591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3C6E04-94D8-4F99-96DD-88985668D424}"/>
              </a:ext>
            </a:extLst>
          </p:cNvPr>
          <p:cNvSpPr txBox="1"/>
          <p:nvPr/>
        </p:nvSpPr>
        <p:spPr>
          <a:xfrm>
            <a:off x="309151" y="5830447"/>
            <a:ext cx="1501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BAGAGLI PERSONALI </a:t>
            </a:r>
          </a:p>
          <a:p>
            <a:r>
              <a:rPr lang="it-IT" sz="1000" dirty="0"/>
              <a:t>      CARICATI SUI MEZZI.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PERSONALE IN SEGRETERIA (101)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AUTISTI IN AMBASCIATA</a:t>
            </a:r>
          </a:p>
          <a:p>
            <a:endParaRPr lang="it-IT" sz="10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CEC8CD6-1D77-4BBE-ABC7-9033C8B9675B}"/>
              </a:ext>
            </a:extLst>
          </p:cNvPr>
          <p:cNvCxnSpPr>
            <a:cxnSpLocks/>
          </p:cNvCxnSpPr>
          <p:nvPr/>
        </p:nvCxnSpPr>
        <p:spPr>
          <a:xfrm flipH="1" flipV="1">
            <a:off x="556591" y="5337128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053405-EEC8-451E-9261-D94F7553211E}"/>
              </a:ext>
            </a:extLst>
          </p:cNvPr>
          <p:cNvSpPr txBox="1"/>
          <p:nvPr/>
        </p:nvSpPr>
        <p:spPr>
          <a:xfrm>
            <a:off x="309151" y="4664722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14.00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FC1492-1F91-4BBB-BF87-65DD70BBFB4B}"/>
              </a:ext>
            </a:extLst>
          </p:cNvPr>
          <p:cNvSpPr txBox="1"/>
          <p:nvPr/>
        </p:nvSpPr>
        <p:spPr>
          <a:xfrm>
            <a:off x="1838376" y="5816662"/>
            <a:ext cx="15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PARTENZA </a:t>
            </a:r>
          </a:p>
          <a:p>
            <a:r>
              <a:rPr lang="it-IT" sz="1000" dirty="0"/>
              <a:t>AL WADDAN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41D5FB5-EBAA-4B3A-AD44-685CE8592750}"/>
              </a:ext>
            </a:extLst>
          </p:cNvPr>
          <p:cNvSpPr txBox="1"/>
          <p:nvPr/>
        </p:nvSpPr>
        <p:spPr>
          <a:xfrm>
            <a:off x="1471739" y="4675273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14.30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11C3B89-8D75-4CEC-875D-490AFE952E11}"/>
              </a:ext>
            </a:extLst>
          </p:cNvPr>
          <p:cNvCxnSpPr>
            <a:cxnSpLocks/>
          </p:cNvCxnSpPr>
          <p:nvPr/>
        </p:nvCxnSpPr>
        <p:spPr>
          <a:xfrm>
            <a:off x="3807692" y="4908362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C6A48C9-B70A-4ECB-91FE-59CAEF2EC71F}"/>
              </a:ext>
            </a:extLst>
          </p:cNvPr>
          <p:cNvCxnSpPr>
            <a:cxnSpLocks/>
          </p:cNvCxnSpPr>
          <p:nvPr/>
        </p:nvCxnSpPr>
        <p:spPr>
          <a:xfrm flipH="1" flipV="1">
            <a:off x="1838376" y="5316190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B61B1ED-112C-44C7-AC8F-0DF4D86BC58E}"/>
              </a:ext>
            </a:extLst>
          </p:cNvPr>
          <p:cNvCxnSpPr>
            <a:cxnSpLocks/>
          </p:cNvCxnSpPr>
          <p:nvPr/>
        </p:nvCxnSpPr>
        <p:spPr>
          <a:xfrm flipH="1" flipV="1">
            <a:off x="3872780" y="5323343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E2233364-474C-4B3E-A8FE-2460BDAC81C4}"/>
              </a:ext>
            </a:extLst>
          </p:cNvPr>
          <p:cNvCxnSpPr>
            <a:cxnSpLocks/>
          </p:cNvCxnSpPr>
          <p:nvPr/>
        </p:nvCxnSpPr>
        <p:spPr>
          <a:xfrm flipV="1">
            <a:off x="6429951" y="5255511"/>
            <a:ext cx="0" cy="574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C1A1BF8-2E8E-4147-86D2-782B5BC3A39C}"/>
              </a:ext>
            </a:extLst>
          </p:cNvPr>
          <p:cNvSpPr txBox="1"/>
          <p:nvPr/>
        </p:nvSpPr>
        <p:spPr>
          <a:xfrm>
            <a:off x="3719041" y="5850579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KHURMS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21B0DF4-65E0-44D0-8F0A-2257147011F3}"/>
              </a:ext>
            </a:extLst>
          </p:cNvPr>
          <p:cNvSpPr txBox="1"/>
          <p:nvPr/>
        </p:nvSpPr>
        <p:spPr>
          <a:xfrm>
            <a:off x="3590748" y="4695238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16.00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E841453-569D-49D4-A4AE-8DCFFB2F1FCA}"/>
              </a:ext>
            </a:extLst>
          </p:cNvPr>
          <p:cNvSpPr txBox="1"/>
          <p:nvPr/>
        </p:nvSpPr>
        <p:spPr>
          <a:xfrm>
            <a:off x="6182511" y="4673046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17.30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72C4E91-E9E3-4351-8DCA-3E441B0856A6}"/>
              </a:ext>
            </a:extLst>
          </p:cNvPr>
          <p:cNvSpPr txBox="1"/>
          <p:nvPr/>
        </p:nvSpPr>
        <p:spPr>
          <a:xfrm>
            <a:off x="6002520" y="5770496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MISURATA</a:t>
            </a:r>
          </a:p>
        </p:txBody>
      </p:sp>
    </p:spTree>
    <p:extLst>
      <p:ext uri="{BB962C8B-B14F-4D97-AF65-F5344CB8AC3E}">
        <p14:creationId xmlns:p14="http://schemas.microsoft.com/office/powerpoint/2010/main" val="30983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79418" y="2127139"/>
          <a:ext cx="9281198" cy="31600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7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FORATURA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PNEUMATICI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FERMATA IN UN AREA IDONEA E SICURA , PER SOSTITUIRE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 LA RUOTA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 rowSpan="2"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INCIDENTE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 CON DANNI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LIEVI MA SENZA FERITI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E’ MARCIANTE SI CONTINUA IL MOVIMENTO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NON E’ MARCIANTE,</a:t>
                      </a:r>
                      <a:r>
                        <a:rPr lang="it-IT" sz="1867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CHIAMA WALED</a:t>
                      </a:r>
                    </a:p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IL PERSONALE TRASLA NELL’AUTO MARCIANTE E SI CONTINUA IL MOVIMENTO 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INCIDENTE CON DANNI</a:t>
                      </a:r>
                      <a:r>
                        <a:rPr lang="it-IT" baseline="0" dirty="0"/>
                        <a:t> RILEVANTI E CON FERITI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 L’AUTO MARCIANTE,</a:t>
                      </a:r>
                      <a:r>
                        <a:rPr lang="it-IT" baseline="0" dirty="0"/>
                        <a:t> A SECONDA DELLA DISTANZA IN CUI CI’ TROVIAMO PROSEGUIAMO FINO A MISURATA O RITORNIAMO INDIETRO VERSO TRIPOLI 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10A14C9-74C1-47D2-B426-849651AC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60" y="923104"/>
            <a:ext cx="6525624" cy="36706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4DF0F5-4C76-4B52-BED7-253B89533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87" b="7091"/>
          <a:stretch/>
        </p:blipFill>
        <p:spPr>
          <a:xfrm>
            <a:off x="2394858" y="4090225"/>
            <a:ext cx="6525624" cy="276932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E877C3B-CBC2-41C5-8196-55E0C734878D}"/>
              </a:ext>
            </a:extLst>
          </p:cNvPr>
          <p:cNvSpPr/>
          <p:nvPr/>
        </p:nvSpPr>
        <p:spPr>
          <a:xfrm>
            <a:off x="2394858" y="776422"/>
            <a:ext cx="605517" cy="3439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8552492-B152-4B6E-806B-C0448F6E995C}"/>
              </a:ext>
            </a:extLst>
          </p:cNvPr>
          <p:cNvSpPr/>
          <p:nvPr/>
        </p:nvSpPr>
        <p:spPr>
          <a:xfrm>
            <a:off x="8214633" y="776422"/>
            <a:ext cx="605517" cy="3439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99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B7F7DF-EBEF-4018-B0C0-0D704A36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6" y="1117702"/>
            <a:ext cx="9978687" cy="5857867"/>
          </a:xfrm>
        </p:spPr>
        <p:txBody>
          <a:bodyPr/>
          <a:lstStyle/>
          <a:p>
            <a:pPr algn="l"/>
            <a:endParaRPr lang="it-IT" sz="18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b="1" i="0" u="none" strike="noStrike" baseline="0" dirty="0">
                <a:solidFill>
                  <a:srgbClr val="00000A"/>
                </a:solidFill>
                <a:latin typeface="Times New Roman" panose="02020603050405020304" pitchFamily="18" charset="0"/>
              </a:rPr>
              <a:t>TRASFERIMENTO MATERIALE SENSIBILE SU ALTRO AUTOMEZZO</a:t>
            </a:r>
            <a:endParaRPr lang="it-IT" sz="18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pPr marL="274638" indent="-274638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 Il veicolo di recupero (R) si dispone in senso inverso affiancando il veicolo compromesso (C) all’altezza delle portiere posteriori;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Collaborano alle attività 5 militari:</a:t>
            </a: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68263" algn="l">
              <a:buFont typeface="+mj-lt"/>
              <a:buAutoNum type="alphaLcParenR"/>
            </a:pPr>
            <a:r>
              <a:rPr lang="it-IT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Due militari dall’interno rispettivamente dei veicoli R e C, eseguono il trasferimento dei materiali:</a:t>
            </a:r>
          </a:p>
          <a:p>
            <a:pPr marL="719138" indent="-184150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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militare in C preleva i materiali, ribaltando il sedile posteriore e, dopo averli inseriti in sacche in modo da occultare alla vista il contenuto, effettua il passaggio verso R;</a:t>
            </a:r>
          </a:p>
          <a:p>
            <a:pPr marL="534988" indent="0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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militare in R riceve i materiali da riporre nel vano posteriore della vettura ribaltando anch’egli i corrispettivi sedili;</a:t>
            </a:r>
          </a:p>
          <a:p>
            <a:pPr marL="534988" indent="-260350" algn="l">
              <a:buNone/>
            </a:pPr>
            <a:r>
              <a:rPr lang="it-IT" sz="18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 militare si pone tra i due veicoli in modo da assicurare il tempestivo e sicuro passaggio dei materiali tra R e C;</a:t>
            </a:r>
          </a:p>
          <a:p>
            <a:pPr marL="534988" indent="-260350" algn="l">
              <a:buNone/>
            </a:pPr>
            <a:r>
              <a:rPr lang="it-IT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due militari si posizionano ciascuno di fronte le portiere posteriori aperte attraverso le quali viene eseguito il trasferimento dei materiali dando le spalle alle portiere e rivolgendo lo sguardo (visuale periferica) verso eventuali minacce o curiosi, occultando con la presenza fisica le operazioni e garantendo la sicurezza delle attività.</a:t>
            </a:r>
          </a:p>
          <a:p>
            <a:pPr marL="274638" indent="-274638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Eseguite le operazioni, il veicolo R si pone in zona di sicurezza abbandonando la posizione assunta al punto 1 in attesa di distaccarsi dal dispositivo per l’eventuale rientro in base su indicazione del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Provost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D9F022C-E401-4BC0-B055-137C956D5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0125" y="967942"/>
            <a:ext cx="2546285" cy="517596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ALLEGATO ‘B’ ALLA SOP 309 del 20 marzo 2019</a:t>
            </a:r>
            <a:br>
              <a:rPr lang="it-IT" sz="1400" b="1" i="0" u="none" strike="noStrike" baseline="0" dirty="0">
                <a:latin typeface="Times New Roman" panose="02020603050405020304" pitchFamily="18" charset="0"/>
              </a:rPr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1728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ECBA02A-8D28-46E5-9350-E98E2FD8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79" y="2119701"/>
            <a:ext cx="5332599" cy="42476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21682F-9EE5-4E77-9210-43CADE45D565}"/>
              </a:ext>
            </a:extLst>
          </p:cNvPr>
          <p:cNvSpPr txBox="1"/>
          <p:nvPr/>
        </p:nvSpPr>
        <p:spPr>
          <a:xfrm>
            <a:off x="2856567" y="1237847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800" b="1" i="0" u="none" strike="noStrike" baseline="0" dirty="0">
                <a:solidFill>
                  <a:srgbClr val="00000A"/>
                </a:solidFill>
                <a:latin typeface="Times New Roman" panose="02020603050405020304" pitchFamily="18" charset="0"/>
              </a:rPr>
              <a:t>TRASFERIMENTO MATERIALE SENSIBILE SU ALTRO AUTOMEZZO</a:t>
            </a:r>
            <a:endParaRPr lang="it-IT" sz="16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9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05012-6969-41F7-B4BC-BC5DBEFAB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868" y="1226740"/>
            <a:ext cx="2546285" cy="517596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ALLEGATO ‘C’ ALLA SOP 309 del 20 marzo 2019</a:t>
            </a:r>
            <a:br>
              <a:rPr lang="it-IT" sz="1400" b="1" i="0" u="none" strike="noStrike" baseline="0" dirty="0">
                <a:latin typeface="Times New Roman" panose="02020603050405020304" pitchFamily="18" charset="0"/>
              </a:rPr>
            </a:br>
            <a:endParaRPr lang="it-IT" sz="1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5FD06-42EA-4716-B603-3516BF3B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65" y="2044780"/>
            <a:ext cx="10093069" cy="4382145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i="0" u="none" strike="noStrike" baseline="0" dirty="0">
                <a:latin typeface="Times New Roman" panose="02020603050405020304" pitchFamily="18" charset="0"/>
              </a:rPr>
              <a:t>DOCUMENTI DI CUI DEVONO ESSERE IN POSSESSO I MILITARI CONDUTTORI </a:t>
            </a:r>
            <a:r>
              <a:rPr lang="it-IT" sz="2400" b="1" i="0" u="none" strike="noStrike" baseline="0" dirty="0">
                <a:latin typeface="Times New Roman,Bold"/>
              </a:rPr>
              <a:t>DA CONSEGNARE A RICHIESTA DELLE AUTORITA’</a:t>
            </a:r>
          </a:p>
          <a:p>
            <a:pPr marL="185738" indent="-185738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1. Documento di guida, in funzione della patente di guida, tradotto in lingua araba e opportunamente vidimato;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2. Copia fotostatica del passaporto di servizio (pagine utili) contenente il visto;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3. Copia fotostatica, fornita dalla ditta di autonoleggio, che delega alla guida del veicolo in utilizzo;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4. Copia fotostatica della carta di circolazione del veicolo.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I primi tre documenti dovranno essere permanentemente custoditi dai militari conduttori e dovranno essere sempre portati al seguito all’atto della conduzione del mezzo.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La carta di circolazione (nota come Libretto di circolazione) dovrà essere custodita all’interno del vano portaoggetti del mezzo in apposita busta.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85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F4AD11-ECC3-4AE1-A06F-21D24933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1162839"/>
            <a:ext cx="4334214" cy="56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3404"/>
              </p:ext>
            </p:extLst>
          </p:nvPr>
        </p:nvGraphicFramePr>
        <p:xfrm>
          <a:off x="1565564" y="2050687"/>
          <a:ext cx="9308906" cy="249955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8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GUASTO MOTORE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CHIAMIAMO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WALED RESPONSABILE DEL NOLEGGIO AUTO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LA BLINDATURA DELLE AUTO RIDUCE LA RICEZIONE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DEI SISTEMI DÌ’ COMUNICAZIONE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PER COMUNICAZIONI SATELLITARI URGENTI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BISOGNA FERMARSI PER CONSENTIRE LA RICEZIONE SATELLITI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CPT REAGIRA’ CON MANOVRA DÌ EVASIONE ED  A SECONDA DELL’INCIDENTE IL DIPOSITIVO AVANZERA’ IN DIR MISURATA O RIPIGHIERA’ SU TRIPOLI.</a:t>
                      </a:r>
                      <a:endParaRPr lang="it-IT" sz="1867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65564" y="5895833"/>
            <a:ext cx="957100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Note: in corso di attivazione</a:t>
            </a:r>
          </a:p>
        </p:txBody>
      </p:sp>
    </p:spTree>
    <p:extLst>
      <p:ext uri="{BB962C8B-B14F-4D97-AF65-F5344CB8AC3E}">
        <p14:creationId xmlns:p14="http://schemas.microsoft.com/office/powerpoint/2010/main" val="248117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06472" y="2255371"/>
            <a:ext cx="8675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NOTTURNA</a:t>
            </a:r>
          </a:p>
          <a:p>
            <a:pPr indent="266700">
              <a:buFont typeface="+mj-lt"/>
              <a:buAutoNum type="arabicPeriod"/>
            </a:pPr>
            <a:r>
              <a:rPr lang="it-IT" dirty="0"/>
              <a:t>Comandante e Tutor andranno  al TOC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il personale alloggiato in palazzina 6 o 7 andranno al bunker 3 - 4 o PMU A-B , chiameranno il TOC per confermare la presenza del personale in area protetta.</a:t>
            </a:r>
          </a:p>
          <a:p>
            <a:endParaRPr lang="it-IT" dirty="0"/>
          </a:p>
          <a:p>
            <a:r>
              <a:rPr lang="it-IT" b="1" dirty="0"/>
              <a:t>DIURNA</a:t>
            </a:r>
          </a:p>
          <a:p>
            <a:pPr indent="266700">
              <a:buFont typeface="+mj-lt"/>
              <a:buAutoNum type="arabicPeriod"/>
            </a:pPr>
            <a:r>
              <a:rPr lang="it-IT" dirty="0"/>
              <a:t>Comandante e Tutor andranno  al TOC</a:t>
            </a:r>
          </a:p>
          <a:p>
            <a:pPr marL="273050" indent="-273050">
              <a:buFont typeface="+mj-lt"/>
              <a:buAutoNum type="arabicPeriod"/>
            </a:pPr>
            <a:r>
              <a:rPr lang="it-IT" dirty="0"/>
              <a:t>Lo staff rimanente andrà al bunker o PMU più vicino, chiameranno il TOC per confermare la propria presenza nell’unità protetta.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19869" y="1609040"/>
            <a:ext cx="86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dirty="0"/>
              <a:t>IN CASO DI </a:t>
            </a:r>
            <a:r>
              <a:rPr lang="it-IT" b="1" u="sng" dirty="0"/>
              <a:t>ROCKET ATTACK  E</a:t>
            </a:r>
            <a:r>
              <a:rPr lang="it-IT" dirty="0"/>
              <a:t> </a:t>
            </a:r>
            <a:r>
              <a:rPr lang="it-IT" b="1" u="sng" dirty="0"/>
              <a:t>AIR ALLARM</a:t>
            </a:r>
            <a:r>
              <a:rPr lang="it-IT" b="1" dirty="0"/>
              <a:t>, </a:t>
            </a:r>
            <a:r>
              <a:rPr lang="it-IT" dirty="0"/>
              <a:t>L’AVVISO VERRÀ DATO IN FILO DIFFUSIONE E QUALORA NON FUNZIONASSE,  PER MEZZO DI MEGAFONO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002940"/>
            <a:ext cx="9772650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EMERGENZE ED ALLARMI NELLA BASE A MISURATA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19869" y="5483475"/>
            <a:ext cx="867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Arial" pitchFamily="34" charset="0"/>
              <a:buChar char="•"/>
            </a:pPr>
            <a:r>
              <a:rPr lang="it-IT" dirty="0"/>
              <a:t>  IN CASO </a:t>
            </a:r>
            <a:r>
              <a:rPr lang="it-IT" b="1" u="sng" dirty="0"/>
              <a:t>INTRUDER</a:t>
            </a:r>
            <a:r>
              <a:rPr lang="it-IT" dirty="0"/>
              <a:t> SI RIMANE CHIUSI NELLE PROPRIE CAMERE O UFFICI.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75F5173-FEA8-470C-A46B-3D74B4425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6" t="1972" r="14286" b="3229"/>
          <a:stretch/>
        </p:blipFill>
        <p:spPr>
          <a:xfrm rot="5400000">
            <a:off x="3237344" y="-1843973"/>
            <a:ext cx="5548182" cy="114655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8EFBEA4-2D95-4BB2-AF3B-1480300932B0}"/>
              </a:ext>
            </a:extLst>
          </p:cNvPr>
          <p:cNvSpPr/>
          <p:nvPr/>
        </p:nvSpPr>
        <p:spPr>
          <a:xfrm>
            <a:off x="5369354" y="4509821"/>
            <a:ext cx="881483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 3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437551-2D10-46DE-8255-5A66493F2836}"/>
              </a:ext>
            </a:extLst>
          </p:cNvPr>
          <p:cNvSpPr/>
          <p:nvPr/>
        </p:nvSpPr>
        <p:spPr>
          <a:xfrm>
            <a:off x="5369355" y="4691481"/>
            <a:ext cx="881482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4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9" name="Croce 8">
            <a:extLst>
              <a:ext uri="{FF2B5EF4-FFF2-40B4-BE49-F238E27FC236}">
                <a16:creationId xmlns:a16="http://schemas.microsoft.com/office/drawing/2014/main" id="{3362DEAF-0647-4BBE-9E4C-C07A0271F449}"/>
              </a:ext>
            </a:extLst>
          </p:cNvPr>
          <p:cNvSpPr/>
          <p:nvPr/>
        </p:nvSpPr>
        <p:spPr>
          <a:xfrm>
            <a:off x="5757058" y="3990442"/>
            <a:ext cx="146306" cy="146304"/>
          </a:xfrm>
          <a:prstGeom prst="plus">
            <a:avLst>
              <a:gd name="adj" fmla="val 375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D6BAB20-7C60-43B8-A2A7-385192A82079}"/>
              </a:ext>
            </a:extLst>
          </p:cNvPr>
          <p:cNvSpPr/>
          <p:nvPr/>
        </p:nvSpPr>
        <p:spPr>
          <a:xfrm>
            <a:off x="5369354" y="4977946"/>
            <a:ext cx="881482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5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84C2549-844F-4A99-8F3A-B4AB1958A2F0}"/>
              </a:ext>
            </a:extLst>
          </p:cNvPr>
          <p:cNvSpPr/>
          <p:nvPr/>
        </p:nvSpPr>
        <p:spPr>
          <a:xfrm>
            <a:off x="7582202" y="5435146"/>
            <a:ext cx="1567894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6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759AA0-DD76-4395-A84F-932EF27A0CDE}"/>
              </a:ext>
            </a:extLst>
          </p:cNvPr>
          <p:cNvSpPr/>
          <p:nvPr/>
        </p:nvSpPr>
        <p:spPr>
          <a:xfrm>
            <a:off x="1827578" y="3575866"/>
            <a:ext cx="648000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D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1BFCDFC-95E1-4FBC-8091-7A442B6AE1BD}"/>
              </a:ext>
            </a:extLst>
          </p:cNvPr>
          <p:cNvSpPr/>
          <p:nvPr/>
        </p:nvSpPr>
        <p:spPr>
          <a:xfrm>
            <a:off x="2522522" y="3575866"/>
            <a:ext cx="648000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C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7B3D85C-E94A-4C53-ADC7-ECEC0E0E2652}"/>
              </a:ext>
            </a:extLst>
          </p:cNvPr>
          <p:cNvSpPr/>
          <p:nvPr/>
        </p:nvSpPr>
        <p:spPr>
          <a:xfrm>
            <a:off x="3079684" y="1356951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BUNKER 2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4C6EDEE-3AE2-4909-8A21-48A474E66223}"/>
              </a:ext>
            </a:extLst>
          </p:cNvPr>
          <p:cNvSpPr/>
          <p:nvPr/>
        </p:nvSpPr>
        <p:spPr>
          <a:xfrm>
            <a:off x="2289038" y="1356951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BUNKER 1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0C82E1C-771C-466D-B248-2442B8C92058}"/>
              </a:ext>
            </a:extLst>
          </p:cNvPr>
          <p:cNvSpPr/>
          <p:nvPr/>
        </p:nvSpPr>
        <p:spPr>
          <a:xfrm rot="16200000" flipV="1">
            <a:off x="5389407" y="1627672"/>
            <a:ext cx="687749" cy="146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B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7679739" y="3959220"/>
            <a:ext cx="1567894" cy="707886"/>
          </a:xfrm>
          <a:prstGeom prst="wedgeRectCallout">
            <a:avLst>
              <a:gd name="adj1" fmla="val 62257"/>
              <a:gd name="adj2" fmla="val 142946"/>
            </a:avLst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FOXTROT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4880B5F-F9C2-41A8-A2A8-814F461CAA83}"/>
              </a:ext>
            </a:extLst>
          </p:cNvPr>
          <p:cNvSpPr/>
          <p:nvPr/>
        </p:nvSpPr>
        <p:spPr>
          <a:xfrm rot="16200000" flipV="1">
            <a:off x="6019467" y="4764453"/>
            <a:ext cx="655569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A</a:t>
            </a:r>
          </a:p>
        </p:txBody>
      </p:sp>
    </p:spTree>
    <p:extLst>
      <p:ext uri="{BB962C8B-B14F-4D97-AF65-F5344CB8AC3E}">
        <p14:creationId xmlns:p14="http://schemas.microsoft.com/office/powerpoint/2010/main" val="32450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465" y="936469"/>
            <a:ext cx="5691673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WEATHER</a:t>
            </a:r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8341" y="1714488"/>
            <a:ext cx="335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 </a:t>
            </a:r>
            <a:r>
              <a:rPr lang="it-IT" sz="2800" dirty="0">
                <a:solidFill>
                  <a:srgbClr val="FF0000"/>
                </a:solidFill>
              </a:rPr>
              <a:t>TRIPOLI 28 SET. 2021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964839" y="1714483"/>
            <a:ext cx="367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MISURATA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28 SET.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738256-7D68-4B96-A3C4-3732DB0DAA11}"/>
              </a:ext>
            </a:extLst>
          </p:cNvPr>
          <p:cNvSpPr txBox="1"/>
          <p:nvPr/>
        </p:nvSpPr>
        <p:spPr>
          <a:xfrm>
            <a:off x="1297397" y="2482567"/>
            <a:ext cx="3481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TEMPERATURE</a:t>
            </a:r>
          </a:p>
          <a:p>
            <a:r>
              <a:rPr lang="it-IT" dirty="0"/>
              <a:t>20° - 28°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I</a:t>
            </a:r>
            <a:r>
              <a:rPr lang="it-IT" sz="1800" b="1" i="0" dirty="0">
                <a:effectLst/>
                <a:latin typeface="Arial" panose="020B0604020202020204" pitchFamily="34" charset="0"/>
              </a:rPr>
              <a:t>L SOLE</a:t>
            </a:r>
            <a:br>
              <a:rPr lang="it-IT" dirty="0"/>
            </a:br>
            <a:r>
              <a:rPr lang="it-IT" b="0" i="0" dirty="0">
                <a:effectLst/>
                <a:latin typeface="Arial" panose="020B0604020202020204" pitchFamily="34" charset="0"/>
              </a:rPr>
              <a:t>sorge: </a:t>
            </a:r>
            <a:r>
              <a:rPr lang="it-IT" b="1" i="0" dirty="0">
                <a:effectLst/>
                <a:latin typeface="Arial" panose="020B0604020202020204" pitchFamily="34" charset="0"/>
              </a:rPr>
              <a:t>06:58</a:t>
            </a:r>
            <a:r>
              <a:rPr lang="it-IT" b="0" i="0" dirty="0">
                <a:effectLst/>
                <a:latin typeface="Arial" panose="020B0604020202020204" pitchFamily="34" charset="0"/>
              </a:rPr>
              <a:t>, tramonta: </a:t>
            </a:r>
            <a:r>
              <a:rPr lang="it-IT" b="1" i="0" dirty="0">
                <a:effectLst/>
                <a:latin typeface="Arial" panose="020B0604020202020204" pitchFamily="34" charset="0"/>
              </a:rPr>
              <a:t>18:59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0" dirty="0">
                <a:effectLst/>
                <a:latin typeface="Arial" panose="020B0604020202020204" pitchFamily="34" charset="0"/>
              </a:rPr>
              <a:t>LA LUNA</a:t>
            </a:r>
            <a:br>
              <a:rPr lang="it-IT" sz="1600" dirty="0"/>
            </a:br>
            <a:r>
              <a:rPr lang="it-IT" sz="1600" b="0" i="0" dirty="0">
                <a:effectLst/>
                <a:latin typeface="Arial" panose="020B0604020202020204" pitchFamily="34" charset="0"/>
              </a:rPr>
              <a:t>sorge: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22:56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 (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azimuth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60.3°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)</a:t>
            </a:r>
            <a:br>
              <a:rPr lang="it-IT" sz="1600" dirty="0"/>
            </a:br>
            <a:r>
              <a:rPr lang="it-IT" sz="1600" b="0" i="0" dirty="0">
                <a:effectLst/>
                <a:latin typeface="Arial" panose="020B0604020202020204" pitchFamily="34" charset="0"/>
              </a:rPr>
              <a:t>tramonta: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12:50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 (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azimuth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298.7</a:t>
            </a:r>
            <a:r>
              <a:rPr lang="it-IT" sz="1200" b="1" i="0" dirty="0">
                <a:effectLst/>
                <a:latin typeface="Arial" panose="020B0604020202020204" pitchFamily="34" charset="0"/>
              </a:rPr>
              <a:t>°)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CC0937-78F6-45A6-9552-2CD8EC3010D8}"/>
              </a:ext>
            </a:extLst>
          </p:cNvPr>
          <p:cNvSpPr txBox="1"/>
          <p:nvPr/>
        </p:nvSpPr>
        <p:spPr>
          <a:xfrm>
            <a:off x="7857281" y="2658195"/>
            <a:ext cx="2566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TEMPERATURE</a:t>
            </a:r>
          </a:p>
          <a:p>
            <a:r>
              <a:rPr lang="it-IT" dirty="0"/>
              <a:t>20° - 30°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09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F0CB6-0AAF-464D-B6A0-C999AE00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PIANI DI CARICAMENTO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2" y="4575732"/>
            <a:ext cx="2438400" cy="15148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" y="2754496"/>
            <a:ext cx="2438400" cy="15148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B5674-2BBB-45BE-95B8-868A5E9EE3BD}"/>
              </a:ext>
            </a:extLst>
          </p:cNvPr>
          <p:cNvSpPr txBox="1"/>
          <p:nvPr/>
        </p:nvSpPr>
        <p:spPr>
          <a:xfrm>
            <a:off x="4421256" y="474080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3° MEZZO 25-188316</a:t>
            </a:r>
          </a:p>
          <a:p>
            <a:r>
              <a:rPr lang="it-IT" dirty="0"/>
              <a:t>T.C. ZAZZARI RICCARDO </a:t>
            </a:r>
          </a:p>
          <a:p>
            <a:r>
              <a:rPr lang="it-IT" dirty="0"/>
              <a:t>SCP 1°cl sc Enrico BERGANTINO</a:t>
            </a:r>
          </a:p>
          <a:p>
            <a:r>
              <a:rPr lang="it-IT" dirty="0" err="1"/>
              <a:t>Cmc</a:t>
            </a:r>
            <a:r>
              <a:rPr lang="it-IT" dirty="0"/>
              <a:t> Luca MARTORELLI </a:t>
            </a:r>
          </a:p>
          <a:p>
            <a:r>
              <a:rPr lang="it-IT" dirty="0"/>
              <a:t>INTERPRETE AIMEN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93405B-7F9C-4954-A2EA-76A18BF8D222}"/>
              </a:ext>
            </a:extLst>
          </p:cNvPr>
          <p:cNvSpPr txBox="1"/>
          <p:nvPr/>
        </p:nvSpPr>
        <p:spPr>
          <a:xfrm>
            <a:off x="4421255" y="2401254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2°MEZZO 5-2255823</a:t>
            </a:r>
          </a:p>
          <a:p>
            <a:r>
              <a:rPr lang="it-IT" dirty="0"/>
              <a:t>C.A. Placido TORRESI</a:t>
            </a:r>
          </a:p>
          <a:p>
            <a:r>
              <a:rPr lang="it-IT" dirty="0"/>
              <a:t>T.V. Davide LUNETTO </a:t>
            </a:r>
          </a:p>
          <a:p>
            <a:r>
              <a:rPr lang="it-IT" dirty="0"/>
              <a:t>2°C Vito CAVASINO</a:t>
            </a:r>
          </a:p>
          <a:p>
            <a:r>
              <a:rPr lang="it-IT" dirty="0"/>
              <a:t>1°Cm  Gioacchino MAZZARA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6A9FB-526C-4316-B804-083C82D6B841}"/>
              </a:ext>
            </a:extLst>
          </p:cNvPr>
          <p:cNvSpPr txBox="1"/>
          <p:nvPr/>
        </p:nvSpPr>
        <p:spPr>
          <a:xfrm>
            <a:off x="8715636" y="2671545"/>
            <a:ext cx="3195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COMM. PLAN.</a:t>
            </a:r>
          </a:p>
          <a:p>
            <a:r>
              <a:rPr lang="it-IT" dirty="0"/>
              <a:t>PRI.  TEL ITALIANO / LIBICO</a:t>
            </a:r>
          </a:p>
          <a:p>
            <a:r>
              <a:rPr lang="it-IT" dirty="0"/>
              <a:t>SEC. TEL SAT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3FB12-82BF-4D11-9E12-92305BF5F0D1}"/>
              </a:ext>
            </a:extLst>
          </p:cNvPr>
          <p:cNvSpPr txBox="1"/>
          <p:nvPr/>
        </p:nvSpPr>
        <p:spPr>
          <a:xfrm>
            <a:off x="8631240" y="967731"/>
            <a:ext cx="264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DRESS CODE CPT </a:t>
            </a:r>
          </a:p>
          <a:p>
            <a:r>
              <a:rPr lang="it-IT" dirty="0"/>
              <a:t>CASUAL- SCORTA </a:t>
            </a:r>
          </a:p>
          <a:p>
            <a:r>
              <a:rPr lang="it-IT" dirty="0"/>
              <a:t>CASUAL- VIP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ED8EA8-B18E-4DB2-9918-C7C4981B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6" y="1219282"/>
            <a:ext cx="2022411" cy="15148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34D4F6-9994-4606-9B4A-3684A5B5E20C}"/>
              </a:ext>
            </a:extLst>
          </p:cNvPr>
          <p:cNvSpPr txBox="1"/>
          <p:nvPr/>
        </p:nvSpPr>
        <p:spPr>
          <a:xfrm>
            <a:off x="4421255" y="1468299"/>
            <a:ext cx="310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1°MEZZO 5-2137408</a:t>
            </a:r>
          </a:p>
          <a:p>
            <a:r>
              <a:rPr lang="it-IT" dirty="0"/>
              <a:t>LGT Giuseppe  PANICO</a:t>
            </a:r>
          </a:p>
          <a:p>
            <a:r>
              <a:rPr lang="it-IT" dirty="0"/>
              <a:t>SCP 1°cl sc D’ACCICO DANILO</a:t>
            </a:r>
          </a:p>
        </p:txBody>
      </p:sp>
    </p:spTree>
    <p:extLst>
      <p:ext uri="{BB962C8B-B14F-4D97-AF65-F5344CB8AC3E}">
        <p14:creationId xmlns:p14="http://schemas.microsoft.com/office/powerpoint/2010/main" val="305691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465" y="936470"/>
            <a:ext cx="5691673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DRESS CODE</a:t>
            </a:r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27E82E-6C30-4E06-BB65-282B0EE3B5E0}"/>
              </a:ext>
            </a:extLst>
          </p:cNvPr>
          <p:cNvSpPr txBox="1"/>
          <p:nvPr/>
        </p:nvSpPr>
        <p:spPr>
          <a:xfrm>
            <a:off x="1805987" y="2694071"/>
            <a:ext cx="86152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/>
              <a:t>PARTENZA DA TRIPOLI IN ABITI BORGHESI, UNA VOLTA GIUNTI ALLA BASE DI MISURATA INDOSSEREMO L’ UNIFORME DI CBT.</a:t>
            </a:r>
          </a:p>
        </p:txBody>
      </p:sp>
    </p:spTree>
    <p:extLst>
      <p:ext uri="{BB962C8B-B14F-4D97-AF65-F5344CB8AC3E}">
        <p14:creationId xmlns:p14="http://schemas.microsoft.com/office/powerpoint/2010/main" val="14029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CDCE948-5083-42AA-86D5-D9B1BB31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" y="1097784"/>
            <a:ext cx="12093330" cy="5488635"/>
          </a:xfrm>
          <a:prstGeom prst="rect">
            <a:avLst/>
          </a:prstGeom>
        </p:spPr>
      </p:pic>
      <p:sp>
        <p:nvSpPr>
          <p:cNvPr id="6" name="Fumetto: rettangolo 5">
            <a:extLst>
              <a:ext uri="{FF2B5EF4-FFF2-40B4-BE49-F238E27FC236}">
                <a16:creationId xmlns:a16="http://schemas.microsoft.com/office/drawing/2014/main" id="{7D78E6B7-E566-4065-A994-A9F504398162}"/>
              </a:ext>
            </a:extLst>
          </p:cNvPr>
          <p:cNvSpPr/>
          <p:nvPr/>
        </p:nvSpPr>
        <p:spPr>
          <a:xfrm>
            <a:off x="62827" y="2907946"/>
            <a:ext cx="2072821" cy="491463"/>
          </a:xfrm>
          <a:prstGeom prst="wedgeRectCallout">
            <a:avLst>
              <a:gd name="adj1" fmla="val -15710"/>
              <a:gd name="adj2" fmla="val -283175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AL WADDAN</a:t>
            </a:r>
          </a:p>
          <a:p>
            <a:pPr algn="ctr"/>
            <a:r>
              <a:rPr lang="it-IT" sz="1200" dirty="0"/>
              <a:t>(32°.893211, 13°190906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8DB2AD-E134-4E2A-BCC2-8C9A9BE17D41}"/>
              </a:ext>
            </a:extLst>
          </p:cNvPr>
          <p:cNvSpPr txBox="1"/>
          <p:nvPr/>
        </p:nvSpPr>
        <p:spPr>
          <a:xfrm>
            <a:off x="11606659" y="6164500"/>
            <a:ext cx="522514" cy="575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660269-B562-4577-A004-35A2C0AA3206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5774DF06-1D8C-423A-9D5C-117476D4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401" y="788425"/>
            <a:ext cx="3640183" cy="27108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ESECUZIONE 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Condotta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endParaRPr lang="it-IT" sz="16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0B3B59-ACBE-4466-BE15-C8CE7A116A9E}"/>
              </a:ext>
            </a:extLst>
          </p:cNvPr>
          <p:cNvSpPr txBox="1"/>
          <p:nvPr/>
        </p:nvSpPr>
        <p:spPr>
          <a:xfrm>
            <a:off x="-1" y="5265222"/>
            <a:ext cx="4613565" cy="156966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From:	Tripoli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	Misurata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Primaria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Km.:</a:t>
            </a: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209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T.:	2H 50’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pericolosi: 7 CKP e incroci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2F64927-7045-42E4-A4E3-35A4A1BD0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6" t="1972" r="14286" b="3229"/>
          <a:stretch/>
        </p:blipFill>
        <p:spPr>
          <a:xfrm rot="5400000">
            <a:off x="10165484" y="208088"/>
            <a:ext cx="1257343" cy="259834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AEA790D-C61C-4706-B21C-855800B61E75}"/>
              </a:ext>
            </a:extLst>
          </p:cNvPr>
          <p:cNvCxnSpPr/>
          <p:nvPr/>
        </p:nvCxnSpPr>
        <p:spPr>
          <a:xfrm flipV="1">
            <a:off x="3717124" y="2409825"/>
            <a:ext cx="165266" cy="1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70D8139-49F7-46E4-8886-9BC08CB15A59}"/>
              </a:ext>
            </a:extLst>
          </p:cNvPr>
          <p:cNvCxnSpPr>
            <a:cxnSpLocks/>
          </p:cNvCxnSpPr>
          <p:nvPr/>
        </p:nvCxnSpPr>
        <p:spPr>
          <a:xfrm>
            <a:off x="2649893" y="2617470"/>
            <a:ext cx="182189" cy="24702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03A21298-71C2-413C-89B1-4B269D0FC49E}"/>
              </a:ext>
            </a:extLst>
          </p:cNvPr>
          <p:cNvCxnSpPr>
            <a:cxnSpLocks/>
          </p:cNvCxnSpPr>
          <p:nvPr/>
        </p:nvCxnSpPr>
        <p:spPr>
          <a:xfrm>
            <a:off x="62827" y="5925144"/>
            <a:ext cx="6330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290827FE-6DF7-4A3C-BCFE-B0AB795B4A59}"/>
              </a:ext>
            </a:extLst>
          </p:cNvPr>
          <p:cNvCxnSpPr>
            <a:cxnSpLocks/>
          </p:cNvCxnSpPr>
          <p:nvPr/>
        </p:nvCxnSpPr>
        <p:spPr>
          <a:xfrm flipV="1">
            <a:off x="10474960" y="5264782"/>
            <a:ext cx="193040" cy="1829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roce 74">
            <a:extLst>
              <a:ext uri="{FF2B5EF4-FFF2-40B4-BE49-F238E27FC236}">
                <a16:creationId xmlns:a16="http://schemas.microsoft.com/office/drawing/2014/main" id="{D62459C4-306D-40B9-A36B-D011852C146E}"/>
              </a:ext>
            </a:extLst>
          </p:cNvPr>
          <p:cNvSpPr/>
          <p:nvPr/>
        </p:nvSpPr>
        <p:spPr>
          <a:xfrm>
            <a:off x="11564407" y="5230912"/>
            <a:ext cx="232410" cy="225376"/>
          </a:xfrm>
          <a:prstGeom prst="plus">
            <a:avLst>
              <a:gd name="adj" fmla="val 3936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43332964-06D1-4DBA-9A06-0614A8E6F646}"/>
              </a:ext>
            </a:extLst>
          </p:cNvPr>
          <p:cNvCxnSpPr>
            <a:cxnSpLocks/>
          </p:cNvCxnSpPr>
          <p:nvPr/>
        </p:nvCxnSpPr>
        <p:spPr>
          <a:xfrm>
            <a:off x="10935760" y="2135933"/>
            <a:ext cx="732151" cy="32076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0506CEA5-A32D-4BE2-961B-2AD20EC35AF3}"/>
              </a:ext>
            </a:extLst>
          </p:cNvPr>
          <p:cNvSpPr txBox="1"/>
          <p:nvPr/>
        </p:nvSpPr>
        <p:spPr>
          <a:xfrm>
            <a:off x="9489724" y="2135933"/>
            <a:ext cx="2629006" cy="4924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it-IT" sz="1400" dirty="0"/>
              <a:t>ITALIAN FIELD HOSPITAL</a:t>
            </a:r>
          </a:p>
          <a:p>
            <a:pPr algn="ctr"/>
            <a:r>
              <a:rPr lang="it-IT" sz="1200" dirty="0"/>
              <a:t>(32°.313496, 15°.0557620)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40500" y="184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46" name="Connettore 1 45"/>
          <p:cNvCxnSpPr>
            <a:cxnSpLocks/>
          </p:cNvCxnSpPr>
          <p:nvPr/>
        </p:nvCxnSpPr>
        <p:spPr>
          <a:xfrm>
            <a:off x="695918" y="2281830"/>
            <a:ext cx="16927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968620" y="1952537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48" name="Connettore 1 47"/>
          <p:cNvCxnSpPr/>
          <p:nvPr/>
        </p:nvCxnSpPr>
        <p:spPr>
          <a:xfrm>
            <a:off x="2260121" y="2801171"/>
            <a:ext cx="12083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450621" y="2471878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26 Km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308601" y="3102812"/>
            <a:ext cx="10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10 Km</a:t>
            </a:r>
          </a:p>
        </p:txBody>
      </p:sp>
      <p:cxnSp>
        <p:nvCxnSpPr>
          <p:cNvPr id="52" name="Connettore 1 51"/>
          <p:cNvCxnSpPr>
            <a:cxnSpLocks/>
          </p:cNvCxnSpPr>
          <p:nvPr/>
        </p:nvCxnSpPr>
        <p:spPr>
          <a:xfrm>
            <a:off x="3671583" y="3110316"/>
            <a:ext cx="1790700" cy="1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096611" y="2740984"/>
            <a:ext cx="13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38 Km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053747" y="3452335"/>
            <a:ext cx="8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6 Km</a:t>
            </a:r>
          </a:p>
        </p:txBody>
      </p:sp>
      <p:cxnSp>
        <p:nvCxnSpPr>
          <p:cNvPr id="57" name="Connettore 1 56"/>
          <p:cNvCxnSpPr>
            <a:cxnSpLocks/>
          </p:cNvCxnSpPr>
          <p:nvPr/>
        </p:nvCxnSpPr>
        <p:spPr>
          <a:xfrm flipV="1">
            <a:off x="6667500" y="4447241"/>
            <a:ext cx="1003300" cy="25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680200" y="4077909"/>
            <a:ext cx="9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29 Km</a:t>
            </a:r>
          </a:p>
        </p:txBody>
      </p:sp>
      <p:cxnSp>
        <p:nvCxnSpPr>
          <p:cNvPr id="61" name="Connettore 1 60"/>
          <p:cNvCxnSpPr>
            <a:cxnSpLocks/>
          </p:cNvCxnSpPr>
          <p:nvPr/>
        </p:nvCxnSpPr>
        <p:spPr>
          <a:xfrm flipV="1">
            <a:off x="7825584" y="5110556"/>
            <a:ext cx="2080416" cy="49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8494586" y="4790562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64" name="Connettore 1 63"/>
          <p:cNvCxnSpPr>
            <a:cxnSpLocks/>
          </p:cNvCxnSpPr>
          <p:nvPr/>
        </p:nvCxnSpPr>
        <p:spPr>
          <a:xfrm>
            <a:off x="9842500" y="5615511"/>
            <a:ext cx="179896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10322143" y="5225747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30 Km</a:t>
            </a:r>
          </a:p>
        </p:txBody>
      </p:sp>
      <p:cxnSp>
        <p:nvCxnSpPr>
          <p:cNvPr id="68" name="Connettore 1 67"/>
          <p:cNvCxnSpPr>
            <a:cxnSpLocks/>
          </p:cNvCxnSpPr>
          <p:nvPr/>
        </p:nvCxnSpPr>
        <p:spPr>
          <a:xfrm>
            <a:off x="5462283" y="3429000"/>
            <a:ext cx="625344" cy="6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cxnSpLocks/>
          </p:cNvCxnSpPr>
          <p:nvPr/>
        </p:nvCxnSpPr>
        <p:spPr>
          <a:xfrm>
            <a:off x="6345723" y="3821667"/>
            <a:ext cx="321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RACCOMANDAZIONI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65564" y="5895833"/>
            <a:ext cx="957100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Note: in corso di attivazione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855374" y="2245202"/>
          <a:ext cx="8448685" cy="23540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4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4094">
                <a:tc>
                  <a:txBody>
                    <a:bodyPr/>
                    <a:lstStyle/>
                    <a:p>
                      <a:pPr algn="l"/>
                      <a:r>
                        <a:rPr lang="it-IT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CHECK</a:t>
                      </a: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POINT:</a:t>
                      </a:r>
                      <a:endParaRPr lang="it-IT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</a:t>
                      </a: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OCCHIALI DA SOLE,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MASCHERINA,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MANI IN VISTA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NOTA VERBALE A PORTATA DI MANO</a:t>
                      </a:r>
                      <a:endParaRPr lang="it-IT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5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E3432-F044-4673-ABE6-44243894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5563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DOTAZIONI PERSONALI E DEI MEZZI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07E05-6744-4CD0-95BA-DFE435CA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608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PERSONALI:</a:t>
            </a:r>
          </a:p>
          <a:p>
            <a:r>
              <a:rPr lang="it-IT" dirty="0"/>
              <a:t>INDUMENTI DI RICAMBIO </a:t>
            </a:r>
          </a:p>
          <a:p>
            <a:r>
              <a:rPr lang="it-IT" dirty="0"/>
              <a:t>GIACCA PESANTE </a:t>
            </a:r>
          </a:p>
          <a:p>
            <a:r>
              <a:rPr lang="it-IT" dirty="0"/>
              <a:t>PASSAPORTO</a:t>
            </a:r>
          </a:p>
          <a:p>
            <a:r>
              <a:rPr lang="it-IT" dirty="0"/>
              <a:t>TELEFONO PERSONALE </a:t>
            </a:r>
          </a:p>
          <a:p>
            <a:endParaRPr lang="it-IT" dirty="0"/>
          </a:p>
          <a:p>
            <a:r>
              <a:rPr lang="it-IT" dirty="0"/>
              <a:t>SEB</a:t>
            </a:r>
          </a:p>
          <a:p>
            <a:r>
              <a:rPr lang="it-IT" dirty="0"/>
              <a:t>ABITO FORMALE</a:t>
            </a:r>
          </a:p>
          <a:p>
            <a:r>
              <a:rPr lang="it-IT" dirty="0"/>
              <a:t>TENUTA GINNICA</a:t>
            </a:r>
          </a:p>
          <a:p>
            <a:r>
              <a:rPr lang="it-IT" dirty="0"/>
              <a:t>TENUTA INFORMALE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00F82FD-2CA7-4625-8401-036B08042CDD}"/>
              </a:ext>
            </a:extLst>
          </p:cNvPr>
          <p:cNvSpPr txBox="1">
            <a:spLocks/>
          </p:cNvSpPr>
          <p:nvPr/>
        </p:nvSpPr>
        <p:spPr>
          <a:xfrm>
            <a:off x="6939116" y="1648645"/>
            <a:ext cx="418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MEZZO</a:t>
            </a:r>
          </a:p>
          <a:p>
            <a:r>
              <a:rPr lang="it-IT" dirty="0"/>
              <a:t>ACQUA</a:t>
            </a:r>
          </a:p>
          <a:p>
            <a:r>
              <a:rPr lang="it-IT" dirty="0"/>
              <a:t>CIBO</a:t>
            </a:r>
          </a:p>
          <a:p>
            <a:r>
              <a:rPr lang="it-IT" dirty="0"/>
              <a:t>KIT PRONTO SOCC.</a:t>
            </a:r>
          </a:p>
          <a:p>
            <a:r>
              <a:rPr lang="it-IT" dirty="0"/>
              <a:t>TEL SAT ( TOT. 2)</a:t>
            </a:r>
          </a:p>
          <a:p>
            <a:r>
              <a:rPr lang="it-IT" dirty="0"/>
              <a:t>MAPPE DIGITALI</a:t>
            </a:r>
          </a:p>
          <a:p>
            <a:r>
              <a:rPr lang="it-IT" dirty="0"/>
              <a:t>PERMESSI</a:t>
            </a:r>
          </a:p>
          <a:p>
            <a:r>
              <a:rPr lang="it-IT" dirty="0"/>
              <a:t>DICHIARAZIONI COVID</a:t>
            </a:r>
          </a:p>
        </p:txBody>
      </p:sp>
    </p:spTree>
    <p:extLst>
      <p:ext uri="{BB962C8B-B14F-4D97-AF65-F5344CB8AC3E}">
        <p14:creationId xmlns:p14="http://schemas.microsoft.com/office/powerpoint/2010/main" val="228092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353734" y="3362248"/>
          <a:ext cx="4353822" cy="252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UTENTE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CALL 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LYB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SAT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T.F. IPPOCRATE</a:t>
                      </a:r>
                    </a:p>
                    <a:p>
                      <a:pPr algn="ctr"/>
                      <a:r>
                        <a:rPr lang="it-IT" sz="1200" dirty="0"/>
                        <a:t>TOC DIR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ODINO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091-0127816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00881631627601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J3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SAETTA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091-3392187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00881631627347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CPT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091-4278706</a:t>
                      </a:r>
                    </a:p>
                    <a:p>
                      <a:pPr algn="ctr"/>
                      <a:r>
                        <a:rPr lang="it-IT" sz="1200" dirty="0"/>
                        <a:t>091-3024917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008821650300880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J3 DEPUTY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MIKE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091-0133578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008821650300880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AutoShape 24"/>
          <p:cNvCxnSpPr>
            <a:cxnSpLocks noChangeShapeType="1"/>
          </p:cNvCxnSpPr>
          <p:nvPr/>
        </p:nvCxnSpPr>
        <p:spPr bwMode="auto">
          <a:xfrm rot="10800000">
            <a:off x="6680050" y="3839635"/>
            <a:ext cx="17986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569427" y="314589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SAETTA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225805" y="314589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TOC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ODINO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218" y="3667027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840" y="3667027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29107"/>
              </p:ext>
            </p:extLst>
          </p:nvPr>
        </p:nvGraphicFramePr>
        <p:xfrm>
          <a:off x="6908316" y="521599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SAN MARCO 1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729" y="5723850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rot="5400000" flipH="1" flipV="1">
            <a:off x="8174633" y="4759227"/>
            <a:ext cx="1179515" cy="967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Rettangolo 16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940506" y="2014010"/>
            <a:ext cx="379332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b="1" dirty="0"/>
              <a:t>FONIA CON NUMERO LIBICO</a:t>
            </a:r>
          </a:p>
          <a:p>
            <a:pPr algn="ctr" defTabSz="762000" eaLnBrk="0" hangingPunct="0">
              <a:defRPr/>
            </a:pPr>
            <a:r>
              <a:rPr lang="it-IT" b="1" dirty="0"/>
              <a:t>FONIA CON NUMERO SAT</a:t>
            </a:r>
          </a:p>
        </p:txBody>
      </p: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 rot="16200000" flipV="1">
            <a:off x="5399409" y="4815903"/>
            <a:ext cx="1555337" cy="1284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AutoShape 24"/>
          <p:cNvCxnSpPr>
            <a:cxnSpLocks noChangeShapeType="1"/>
          </p:cNvCxnSpPr>
          <p:nvPr/>
        </p:nvCxnSpPr>
        <p:spPr bwMode="auto">
          <a:xfrm rot="16200000" flipV="1">
            <a:off x="5719421" y="4741399"/>
            <a:ext cx="1192214" cy="1007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24"/>
          <p:cNvCxnSpPr>
            <a:cxnSpLocks noChangeShapeType="1"/>
          </p:cNvCxnSpPr>
          <p:nvPr/>
        </p:nvCxnSpPr>
        <p:spPr bwMode="auto">
          <a:xfrm rot="10800000">
            <a:off x="6692750" y="3992035"/>
            <a:ext cx="17986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AutoShape 24"/>
          <p:cNvCxnSpPr>
            <a:cxnSpLocks noChangeShapeType="1"/>
          </p:cNvCxnSpPr>
          <p:nvPr/>
        </p:nvCxnSpPr>
        <p:spPr bwMode="auto">
          <a:xfrm rot="5400000" flipH="1" flipV="1">
            <a:off x="8280445" y="4805815"/>
            <a:ext cx="1318268" cy="10950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CasellaDiTesto 29"/>
          <p:cNvSpPr txBox="1"/>
          <p:nvPr/>
        </p:nvSpPr>
        <p:spPr>
          <a:xfrm>
            <a:off x="7113756" y="3389544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1" name="CasellaDiTesto 30"/>
          <p:cNvSpPr txBox="1"/>
          <p:nvPr/>
        </p:nvSpPr>
        <p:spPr>
          <a:xfrm rot="2949814">
            <a:off x="6023953" y="4891793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5" name="CasellaDiTesto 34"/>
          <p:cNvSpPr txBox="1"/>
          <p:nvPr/>
        </p:nvSpPr>
        <p:spPr>
          <a:xfrm rot="18532670">
            <a:off x="8203501" y="4908724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116028" y="4046920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  <p:sp>
        <p:nvSpPr>
          <p:cNvPr id="38" name="CasellaDiTesto 37"/>
          <p:cNvSpPr txBox="1"/>
          <p:nvPr/>
        </p:nvSpPr>
        <p:spPr>
          <a:xfrm rot="18594635">
            <a:off x="8653641" y="5294360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  <p:sp>
        <p:nvSpPr>
          <p:cNvPr id="39" name="CasellaDiTesto 38"/>
          <p:cNvSpPr txBox="1"/>
          <p:nvPr/>
        </p:nvSpPr>
        <p:spPr>
          <a:xfrm rot="2957928">
            <a:off x="5610945" y="5371808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</p:spTree>
    <p:extLst>
      <p:ext uri="{BB962C8B-B14F-4D97-AF65-F5344CB8AC3E}">
        <p14:creationId xmlns:p14="http://schemas.microsoft.com/office/powerpoint/2010/main" val="360008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AutoShape 24"/>
          <p:cNvCxnSpPr>
            <a:cxnSpLocks noChangeShapeType="1"/>
          </p:cNvCxnSpPr>
          <p:nvPr/>
        </p:nvCxnSpPr>
        <p:spPr bwMode="auto">
          <a:xfrm rot="10800000">
            <a:off x="5934143" y="3694495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AutoShape 24"/>
          <p:cNvCxnSpPr>
            <a:cxnSpLocks noChangeShapeType="1"/>
          </p:cNvCxnSpPr>
          <p:nvPr/>
        </p:nvCxnSpPr>
        <p:spPr bwMode="auto">
          <a:xfrm flipH="1">
            <a:off x="5198740" y="4605106"/>
            <a:ext cx="2" cy="381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7396431" y="300075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SAETTA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4558161" y="300075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TOC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ODINO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27" y="35220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43" y="35220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35547"/>
              </p:ext>
            </p:extLst>
          </p:nvPr>
        </p:nvGraphicFramePr>
        <p:xfrm>
          <a:off x="7406383" y="5199450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2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43" y="5711495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rot="5400000" flipH="1" flipV="1">
            <a:off x="10744574" y="4795126"/>
            <a:ext cx="36777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131006" y="2115610"/>
            <a:ext cx="379332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sz="1800" b="1" dirty="0"/>
              <a:t>GRUPPO WHATSAPP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3445"/>
              </p:ext>
            </p:extLst>
          </p:nvPr>
        </p:nvGraphicFramePr>
        <p:xfrm>
          <a:off x="4535488" y="5199450"/>
          <a:ext cx="1342107" cy="1512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3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1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970" y="568680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9408"/>
              </p:ext>
            </p:extLst>
          </p:nvPr>
        </p:nvGraphicFramePr>
        <p:xfrm>
          <a:off x="10277277" y="5199450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3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7443" y="5711495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397276" y="3303411"/>
          <a:ext cx="3269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UTENTE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CALL 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ITALIANO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T.F. IPPOCRATE</a:t>
                      </a:r>
                    </a:p>
                    <a:p>
                      <a:pPr algn="ctr"/>
                      <a:r>
                        <a:rPr lang="it-IT" sz="1200" dirty="0"/>
                        <a:t>TOC DIR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ODINO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3371017417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J3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SAETTA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3926595411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/>
                        <a:t>J3 DEPUTY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3473353501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3331475394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MIASIT CPT2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3336273560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MIASIT CPT3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3284244430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10224438" y="300075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 DEPUTY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MIKE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5943" y="34966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AutoShape 24"/>
          <p:cNvCxnSpPr>
            <a:cxnSpLocks noChangeShapeType="1"/>
          </p:cNvCxnSpPr>
          <p:nvPr/>
        </p:nvCxnSpPr>
        <p:spPr bwMode="auto">
          <a:xfrm rot="10800000">
            <a:off x="8817043" y="3630995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24"/>
          <p:cNvCxnSpPr>
            <a:cxnSpLocks noChangeShapeType="1"/>
          </p:cNvCxnSpPr>
          <p:nvPr/>
        </p:nvCxnSpPr>
        <p:spPr bwMode="auto">
          <a:xfrm rot="10800000">
            <a:off x="8867845" y="5980453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" name="AutoShape 24"/>
          <p:cNvCxnSpPr>
            <a:cxnSpLocks noChangeShapeType="1"/>
          </p:cNvCxnSpPr>
          <p:nvPr/>
        </p:nvCxnSpPr>
        <p:spPr bwMode="auto">
          <a:xfrm rot="10800000">
            <a:off x="5970431" y="5980453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 rot="5400000" flipH="1" flipV="1">
            <a:off x="7901362" y="4802053"/>
            <a:ext cx="36777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72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6633760" y="5654161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15</a:t>
            </a:r>
            <a:endParaRPr lang="it-IT" sz="1600" dirty="0"/>
          </a:p>
        </p:txBody>
      </p: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>
            <a:off x="6721725" y="5991127"/>
            <a:ext cx="44635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Rettangolo 33"/>
          <p:cNvSpPr/>
          <p:nvPr/>
        </p:nvSpPr>
        <p:spPr>
          <a:xfrm>
            <a:off x="4654851" y="5654161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15</a:t>
            </a:r>
            <a:endParaRPr lang="it-IT" sz="16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AutoShape 24"/>
          <p:cNvCxnSpPr>
            <a:cxnSpLocks noChangeShapeType="1"/>
          </p:cNvCxnSpPr>
          <p:nvPr/>
        </p:nvCxnSpPr>
        <p:spPr bwMode="auto">
          <a:xfrm flipH="1">
            <a:off x="4224952" y="4226949"/>
            <a:ext cx="1108556" cy="6386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271878" y="2667707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SALA RADIO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ZEUS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291" y="3180369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60620"/>
              </p:ext>
            </p:extLst>
          </p:nvPr>
        </p:nvGraphicFramePr>
        <p:xfrm>
          <a:off x="5271878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2 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291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flipH="1" flipV="1">
            <a:off x="6538874" y="4218323"/>
            <a:ext cx="1125760" cy="6394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087260" y="1986220"/>
            <a:ext cx="379332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sz="1800" b="1" dirty="0"/>
              <a:t>MOTOROLA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06824"/>
              </p:ext>
            </p:extLst>
          </p:nvPr>
        </p:nvGraphicFramePr>
        <p:xfrm>
          <a:off x="3310596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S.MARCO 1 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1078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00092"/>
              </p:ext>
            </p:extLst>
          </p:nvPr>
        </p:nvGraphicFramePr>
        <p:xfrm>
          <a:off x="7262761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 MARCO 3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7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>
            <a:off x="4742816" y="5991127"/>
            <a:ext cx="44635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24"/>
          <p:cNvCxnSpPr>
            <a:cxnSpLocks noChangeShapeType="1"/>
          </p:cNvCxnSpPr>
          <p:nvPr/>
        </p:nvCxnSpPr>
        <p:spPr bwMode="auto">
          <a:xfrm flipV="1">
            <a:off x="5942931" y="4166568"/>
            <a:ext cx="0" cy="8517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Rettangolo 35"/>
          <p:cNvSpPr/>
          <p:nvPr/>
        </p:nvSpPr>
        <p:spPr>
          <a:xfrm>
            <a:off x="5988776" y="4412292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2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062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CODICI SPEDITIVI 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27903" y="5027112"/>
          <a:ext cx="2846165" cy="1676400"/>
        </p:xfrm>
        <a:graphic>
          <a:graphicData uri="http://schemas.openxmlformats.org/drawingml/2006/table">
            <a:tbl>
              <a:tblPr/>
              <a:tblGrid>
                <a:gridCol w="21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PROVE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DI COLLEGAMETO</a:t>
                      </a:r>
                      <a:endParaRPr lang="it-IT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PROVA DI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TAMBURO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FORTE E CHIARO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GORILLA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A TRATTI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VOLPE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INCOMPRENSIBILE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GUASTO APPARATO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TALPA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CRICETO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315664" y="2350722"/>
          <a:ext cx="4091994" cy="2514600"/>
        </p:xfrm>
        <a:graphic>
          <a:graphicData uri="http://schemas.openxmlformats.org/drawingml/2006/table">
            <a:tbl>
              <a:tblPr/>
              <a:tblGrid>
                <a:gridCol w="314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MOVIMENTO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MOVIMENTO / AUTOCOLONNA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PARTITA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MOVIMENTO / GIUNTO A DESTINAZIONE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NISSAN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RIENTRATI IN 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SUBARU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ATTIVITA’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LAMBORGHINI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ATTIVITA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MASERATI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INOLTRO POSIZIONE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TESLA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SOSTA NON PROGRAMMATA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TOYOTA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CAMBIO ITINERARIO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ISUZU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STABILITO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COLLEGAMENTO CON VEIVOLO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MERCHEDES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15’ ALL’ATTERRAGGIO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AUDI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85386" y="2350722"/>
          <a:ext cx="4329448" cy="230505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EVENTI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ATTIVAZIONE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A FUOCO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CACAO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BANANA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CBRN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MANDORLA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COLLONNA / PATTUGLIA BLOCCATA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KIWI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AVOGADO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PERSONALE 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PAPAIA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NOSTRO UOMO FERITO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ORIGANO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IN AVARIA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ANGURIA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42014" y="2350722"/>
          <a:ext cx="2887552" cy="2317065"/>
        </p:xfrm>
        <a:graphic>
          <a:graphicData uri="http://schemas.openxmlformats.org/drawingml/2006/table">
            <a:tbl>
              <a:tblPr/>
              <a:tblGrid>
                <a:gridCol w="21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WAY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POINT </a:t>
                      </a:r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DA TRIPOLI  A 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TRIPOLI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61817 32538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80584 23150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86038 20113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VS 16433 16348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VS 23939 10963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47390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96047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80461 86537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01600" y="2082800"/>
            <a:ext cx="3139904" cy="2782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1457</Words>
  <Application>Microsoft Office PowerPoint</Application>
  <PresentationFormat>Widescreen</PresentationFormat>
  <Paragraphs>366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Tahoma</vt:lpstr>
      <vt:lpstr>Times New Roman</vt:lpstr>
      <vt:lpstr>Times New Roman,Bold</vt:lpstr>
      <vt:lpstr>Tema di Office</vt:lpstr>
      <vt:lpstr>Presentazione standard di PowerPoint</vt:lpstr>
      <vt:lpstr>PIANI DI CARICAMENTO</vt:lpstr>
      <vt:lpstr>Presentazione standard di PowerPoint</vt:lpstr>
      <vt:lpstr>Presentazione standard di PowerPoint</vt:lpstr>
      <vt:lpstr>DOTAZIONI PERSONALI E DEI MEZZI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ALLEGATO ‘B’ ALLA SOP 309 del 20 marzo 2019 </vt:lpstr>
      <vt:lpstr>Presentazione standard di PowerPoint</vt:lpstr>
      <vt:lpstr>ALLEGATO ‘C’ ALLA SOP 309 del 20 marzo 2019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33</cp:revision>
  <cp:lastPrinted>2021-09-27T14:16:50Z</cp:lastPrinted>
  <dcterms:created xsi:type="dcterms:W3CDTF">2021-09-24T09:51:12Z</dcterms:created>
  <dcterms:modified xsi:type="dcterms:W3CDTF">2021-09-27T14:23:33Z</dcterms:modified>
</cp:coreProperties>
</file>