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1468" r:id="rId4"/>
    <p:sldId id="1508" r:id="rId5"/>
    <p:sldId id="1485" r:id="rId6"/>
    <p:sldId id="1489" r:id="rId7"/>
    <p:sldId id="149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6F0FE-27E2-4224-B954-5FD428EAD313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C9D4-C7E9-4980-B6BD-1C2CA284ED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90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Dopo aver effettuato le possibili ricognizioni ai centri sanitari</a:t>
            </a:r>
            <a:r>
              <a:rPr lang="it-IT" baseline="0" dirty="0"/>
              <a:t> lungo il tragitto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D7B6C-5795-48B7-940B-62967999C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DEABB9-6349-4009-B163-12A7558B6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3E3C6E-B269-48BE-B3A7-1D211255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8C2D3C-DF00-45B7-A2E5-C793407D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13F89A-00B0-411E-9522-83310D97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13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1183C-4BC6-40F7-B782-0CA4467C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558265-433D-4C6F-8DBA-5ED5D0E7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D911F2-0F94-4456-B91E-5171C4C5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70D474-8393-43A0-9FBB-99CDDC20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6DBAE1-6B18-4036-B7EC-644C2B06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66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EADC148-FF99-42E3-B65C-D8885DD31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97C651-587B-46DA-B406-BDCDC6DB4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A57ACF-5123-4A51-BA4B-51B57C25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105BF-1B05-4991-913C-00A82AD2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7A0EE0-450C-4DBA-AF29-6D6C4769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5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D83651-D0D0-46EF-A701-2BF10DCA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7B9938-374F-4265-9471-781E7E26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E5C376-0980-4A5B-BEAC-76046A9E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1D2F42-39D7-410B-8A29-5A52A5FF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63742E-0EFF-4AC0-87C6-6D7BB32F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23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0D5EC-D31C-45FA-A774-4BA50FCC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F31C96-207F-4BE8-B9FB-45B039843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AF0D70-1CF0-4F25-A1AB-A26BDC3B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1C8510-9064-4826-B985-9577FE34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400334-3FCF-4384-BD24-CAD01284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31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4743B-F493-4E07-BB17-8AB120AE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5F2254-6AB9-4B5A-B4B2-AB6BB6FD9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44F5F9-974D-4D4B-B299-6172B7506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6851CE-A511-45CE-8942-64561AD3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2377F6-10F8-4010-9A5E-4CB18504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00C742-303A-41A1-9CAA-9F1938B1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45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6B444-88FE-4B27-8A13-76A5B3DF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6CC867-220A-4B04-BF1F-A7B17161D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508826-5198-4A8A-8788-5C3DF526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719D09-F163-47BD-ACFD-9939C967C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9236BF-D80D-44C7-9E41-4DF26AD49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66BC555-469D-44C8-BC1D-A2984791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B6FC0D-A5CF-428D-A59F-7EA4C83C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6E9498-EF8E-40C4-BA01-ED2CCD8B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95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21D33-3667-4A2E-8671-B128C362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AB5935-CB95-446C-BEC9-D0F0998F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D4D7D1-50CC-4862-98BE-FD701BFF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0597BD-AE11-43F6-B2F5-547A7B77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7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1E941B-5F05-4A48-83CC-CF8FA558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630B27-076C-46CC-A97C-4745224C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213DEE-4E70-4162-BE33-AC4382A3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7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E3A2F-B7D1-4B45-95BA-B7BACF36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D1924A-FA6B-42A7-AD06-B3A6A98B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7B2862-AE9C-43CF-8735-BE142FE84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356030-390B-4C8D-BC35-F9C82F6C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7099DE-6789-4C7A-9A75-415E3009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867D36-5211-40B2-AC35-7809691B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99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4D2AE-2D6F-4651-906F-98D1845D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F39F6D-BD7A-47E5-8D60-65B514BF9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A20272-04C6-4C03-AFC5-57439509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C57C89-B1B2-42FA-B2F3-E8C55EC1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ECBE03-F3CF-4CC8-BDDE-CEF035D5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EE8790-08F7-42AE-8602-4374A148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19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118086-16CB-47FF-B8EC-24F282DB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D57D45-E766-4703-83C4-F4C998C87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1DFB9A-984F-4ED6-9F44-DAC49C2D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BC64-5A84-427F-8276-7B14ADD920AC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07E497-15EC-4D0E-9C55-4164E1A58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47B3E6-0F4E-48B5-9128-D6B3F2756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1870-1FFD-46AC-A03B-1A2D8F93E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80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4EE77A-A8E7-4F8D-B71B-025DE14E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13" y="2713438"/>
            <a:ext cx="4446770" cy="283934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1EB906-37B0-481C-B35E-69E8B56EED61}"/>
              </a:ext>
            </a:extLst>
          </p:cNvPr>
          <p:cNvSpPr txBox="1"/>
          <p:nvPr/>
        </p:nvSpPr>
        <p:spPr>
          <a:xfrm>
            <a:off x="2760955" y="79899"/>
            <a:ext cx="63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AL WADDAN </a:t>
            </a:r>
            <a:r>
              <a:rPr lang="it-IT" b="1" dirty="0"/>
              <a:t>(TRIPOLI) -   </a:t>
            </a:r>
            <a:r>
              <a:rPr lang="it-IT" sz="3200" b="1" dirty="0"/>
              <a:t>MISURATA</a:t>
            </a:r>
            <a:r>
              <a:rPr lang="it-IT" b="1" dirty="0"/>
              <a:t> </a:t>
            </a:r>
            <a:endParaRPr lang="it-IT" sz="3200" b="1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4F597AB-06B4-4676-9278-AAB8CDA059C8}"/>
              </a:ext>
            </a:extLst>
          </p:cNvPr>
          <p:cNvCxnSpPr/>
          <p:nvPr/>
        </p:nvCxnSpPr>
        <p:spPr>
          <a:xfrm flipV="1">
            <a:off x="11838270" y="2836609"/>
            <a:ext cx="0" cy="4932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9EFAF3E-D3F8-46DB-A1BD-E31071C75A96}"/>
              </a:ext>
            </a:extLst>
          </p:cNvPr>
          <p:cNvSpPr txBox="1"/>
          <p:nvPr/>
        </p:nvSpPr>
        <p:spPr>
          <a:xfrm flipH="1" flipV="1">
            <a:off x="11201398" y="2958077"/>
            <a:ext cx="56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591CA9-EB61-442F-8E58-DF45D6F9528E}"/>
              </a:ext>
            </a:extLst>
          </p:cNvPr>
          <p:cNvSpPr txBox="1"/>
          <p:nvPr/>
        </p:nvSpPr>
        <p:spPr>
          <a:xfrm>
            <a:off x="7301882" y="895727"/>
            <a:ext cx="4181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COORD. PART. 33S US 30809 40837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COORD. ARR.  33S WR 05472 75076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DISTANZA : 209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TEMPO DI PERCORRENZA: 3 h CON TRAFFICO MEDIO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044C692-0341-4FCC-9D91-AC5160EA3A8D}"/>
              </a:ext>
            </a:extLst>
          </p:cNvPr>
          <p:cNvCxnSpPr>
            <a:cxnSpLocks/>
          </p:cNvCxnSpPr>
          <p:nvPr/>
        </p:nvCxnSpPr>
        <p:spPr>
          <a:xfrm>
            <a:off x="11483262" y="4767647"/>
            <a:ext cx="46792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368874-A484-43A8-AD06-47F4BD91509A}"/>
              </a:ext>
            </a:extLst>
          </p:cNvPr>
          <p:cNvSpPr txBox="1"/>
          <p:nvPr/>
        </p:nvSpPr>
        <p:spPr>
          <a:xfrm>
            <a:off x="11456055" y="4506037"/>
            <a:ext cx="1232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50 KM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10E3FB-0CD2-4D4E-A7E7-56B7B72F8ADF}"/>
              </a:ext>
            </a:extLst>
          </p:cNvPr>
          <p:cNvSpPr txBox="1"/>
          <p:nvPr/>
        </p:nvSpPr>
        <p:spPr>
          <a:xfrm>
            <a:off x="708657" y="1559276"/>
            <a:ext cx="648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WHO: MIASIT  STAFF + CPT  (7+4)11 PAX</a:t>
            </a:r>
          </a:p>
          <a:p>
            <a:r>
              <a:rPr lang="it-IT" dirty="0"/>
              <a:t>WHAT: CONVOGLIO X TRASFERIMENTO </a:t>
            </a:r>
            <a:r>
              <a:rPr lang="it-IT" dirty="0" err="1"/>
              <a:t>Com</a:t>
            </a:r>
            <a:r>
              <a:rPr lang="it-IT" dirty="0"/>
              <a:t> MIASIT A MISURATA </a:t>
            </a:r>
          </a:p>
          <a:p>
            <a:r>
              <a:rPr lang="it-IT" dirty="0"/>
              <a:t>WHERE: TRIPOLI - MISURATA</a:t>
            </a:r>
          </a:p>
          <a:p>
            <a:r>
              <a:rPr lang="it-IT" dirty="0"/>
              <a:t>WHEN: 281400LT – 17.30LT</a:t>
            </a:r>
          </a:p>
          <a:p>
            <a:r>
              <a:rPr lang="it-IT" dirty="0"/>
              <a:t>WHY</a:t>
            </a:r>
            <a:r>
              <a:rPr lang="it-IT" b="1" dirty="0"/>
              <a:t>: </a:t>
            </a:r>
            <a:r>
              <a:rPr lang="it-IT" altLang="it-IT" sz="1800" dirty="0"/>
              <a:t>ASSICURARE SCORTA E TUTELA </a:t>
            </a:r>
            <a:r>
              <a:rPr lang="it-IT" altLang="it-IT" dirty="0"/>
              <a:t>al </a:t>
            </a:r>
            <a:r>
              <a:rPr lang="it-IT" altLang="it-IT" sz="1800" dirty="0" err="1"/>
              <a:t>Com</a:t>
            </a:r>
            <a:r>
              <a:rPr lang="it-IT" altLang="it-IT" sz="1800" dirty="0"/>
              <a:t> MIASIT durante il trasferimento a MISURATA e  la durata della visita alla </a:t>
            </a:r>
          </a:p>
          <a:p>
            <a:r>
              <a:rPr lang="it-IT" altLang="it-IT" sz="1800" dirty="0"/>
              <a:t>TF IPPOCRATE.</a:t>
            </a:r>
          </a:p>
          <a:p>
            <a:endParaRPr lang="it-IT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DADC470-0109-4F74-AD55-BBEC8BAB3B34}"/>
              </a:ext>
            </a:extLst>
          </p:cNvPr>
          <p:cNvCxnSpPr/>
          <p:nvPr/>
        </p:nvCxnSpPr>
        <p:spPr>
          <a:xfrm>
            <a:off x="556591" y="5049078"/>
            <a:ext cx="5874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F2F6766-3F5C-4044-8A3F-E805F3AFBACB}"/>
              </a:ext>
            </a:extLst>
          </p:cNvPr>
          <p:cNvCxnSpPr>
            <a:cxnSpLocks/>
          </p:cNvCxnSpPr>
          <p:nvPr/>
        </p:nvCxnSpPr>
        <p:spPr>
          <a:xfrm>
            <a:off x="6428339" y="4909930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567B40F-F996-4AD8-B37D-6A04722886DD}"/>
              </a:ext>
            </a:extLst>
          </p:cNvPr>
          <p:cNvCxnSpPr>
            <a:cxnSpLocks/>
          </p:cNvCxnSpPr>
          <p:nvPr/>
        </p:nvCxnSpPr>
        <p:spPr>
          <a:xfrm>
            <a:off x="1736233" y="4905406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9633CB4-0B55-4A5E-82BD-7F04FA5E6892}"/>
              </a:ext>
            </a:extLst>
          </p:cNvPr>
          <p:cNvCxnSpPr>
            <a:cxnSpLocks/>
          </p:cNvCxnSpPr>
          <p:nvPr/>
        </p:nvCxnSpPr>
        <p:spPr>
          <a:xfrm>
            <a:off x="556591" y="4909930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43C6E04-94D8-4F99-96DD-88985668D424}"/>
              </a:ext>
            </a:extLst>
          </p:cNvPr>
          <p:cNvSpPr txBox="1"/>
          <p:nvPr/>
        </p:nvSpPr>
        <p:spPr>
          <a:xfrm>
            <a:off x="309151" y="5830447"/>
            <a:ext cx="1501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BAGAGLI PERSONALI </a:t>
            </a:r>
          </a:p>
          <a:p>
            <a:r>
              <a:rPr lang="it-IT" sz="1000" dirty="0"/>
              <a:t>      CARICATI SUI MEZZI.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PERSONALE IN SEGRETERIA (101)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AUTISTI IN AMBASCIATA</a:t>
            </a:r>
          </a:p>
          <a:p>
            <a:endParaRPr lang="it-IT" sz="1000" dirty="0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6CEC8CD6-1D77-4BBE-ABC7-9033C8B9675B}"/>
              </a:ext>
            </a:extLst>
          </p:cNvPr>
          <p:cNvCxnSpPr>
            <a:cxnSpLocks/>
          </p:cNvCxnSpPr>
          <p:nvPr/>
        </p:nvCxnSpPr>
        <p:spPr>
          <a:xfrm flipH="1" flipV="1">
            <a:off x="556591" y="5337128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F053405-EEC8-451E-9261-D94F7553211E}"/>
              </a:ext>
            </a:extLst>
          </p:cNvPr>
          <p:cNvSpPr txBox="1"/>
          <p:nvPr/>
        </p:nvSpPr>
        <p:spPr>
          <a:xfrm>
            <a:off x="309151" y="4664722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14.00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8FC1492-1F91-4BBB-BF87-65DD70BBFB4B}"/>
              </a:ext>
            </a:extLst>
          </p:cNvPr>
          <p:cNvSpPr txBox="1"/>
          <p:nvPr/>
        </p:nvSpPr>
        <p:spPr>
          <a:xfrm>
            <a:off x="1838376" y="5816662"/>
            <a:ext cx="15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PARTENZA </a:t>
            </a:r>
          </a:p>
          <a:p>
            <a:r>
              <a:rPr lang="it-IT" sz="1000" dirty="0"/>
              <a:t>AL WADDAN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41D5FB5-EBAA-4B3A-AD44-685CE8592750}"/>
              </a:ext>
            </a:extLst>
          </p:cNvPr>
          <p:cNvSpPr txBox="1"/>
          <p:nvPr/>
        </p:nvSpPr>
        <p:spPr>
          <a:xfrm>
            <a:off x="1471739" y="4675273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14.30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11C3B89-8D75-4CEC-875D-490AFE952E11}"/>
              </a:ext>
            </a:extLst>
          </p:cNvPr>
          <p:cNvCxnSpPr>
            <a:cxnSpLocks/>
          </p:cNvCxnSpPr>
          <p:nvPr/>
        </p:nvCxnSpPr>
        <p:spPr>
          <a:xfrm>
            <a:off x="3807692" y="4908362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1C6A48C9-B70A-4ECB-91FE-59CAEF2EC71F}"/>
              </a:ext>
            </a:extLst>
          </p:cNvPr>
          <p:cNvCxnSpPr>
            <a:cxnSpLocks/>
          </p:cNvCxnSpPr>
          <p:nvPr/>
        </p:nvCxnSpPr>
        <p:spPr>
          <a:xfrm flipH="1" flipV="1">
            <a:off x="1838376" y="5316190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B61B1ED-112C-44C7-AC8F-0DF4D86BC58E}"/>
              </a:ext>
            </a:extLst>
          </p:cNvPr>
          <p:cNvCxnSpPr>
            <a:cxnSpLocks/>
          </p:cNvCxnSpPr>
          <p:nvPr/>
        </p:nvCxnSpPr>
        <p:spPr>
          <a:xfrm flipH="1" flipV="1">
            <a:off x="3872780" y="5323343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E2233364-474C-4B3E-A8FE-2460BDAC81C4}"/>
              </a:ext>
            </a:extLst>
          </p:cNvPr>
          <p:cNvCxnSpPr>
            <a:cxnSpLocks/>
          </p:cNvCxnSpPr>
          <p:nvPr/>
        </p:nvCxnSpPr>
        <p:spPr>
          <a:xfrm flipV="1">
            <a:off x="6429951" y="5255511"/>
            <a:ext cx="0" cy="574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C1A1BF8-2E8E-4147-86D2-782B5BC3A39C}"/>
              </a:ext>
            </a:extLst>
          </p:cNvPr>
          <p:cNvSpPr txBox="1"/>
          <p:nvPr/>
        </p:nvSpPr>
        <p:spPr>
          <a:xfrm>
            <a:off x="3719041" y="5850579"/>
            <a:ext cx="150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KHURMS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21B0DF4-65E0-44D0-8F0A-2257147011F3}"/>
              </a:ext>
            </a:extLst>
          </p:cNvPr>
          <p:cNvSpPr txBox="1"/>
          <p:nvPr/>
        </p:nvSpPr>
        <p:spPr>
          <a:xfrm>
            <a:off x="3590748" y="4695238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16.00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E841453-569D-49D4-A4AE-8DCFFB2F1FCA}"/>
              </a:ext>
            </a:extLst>
          </p:cNvPr>
          <p:cNvSpPr txBox="1"/>
          <p:nvPr/>
        </p:nvSpPr>
        <p:spPr>
          <a:xfrm>
            <a:off x="6182511" y="4673046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17.30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72C4E91-E9E3-4351-8DCA-3E441B0856A6}"/>
              </a:ext>
            </a:extLst>
          </p:cNvPr>
          <p:cNvSpPr txBox="1"/>
          <p:nvPr/>
        </p:nvSpPr>
        <p:spPr>
          <a:xfrm>
            <a:off x="6002520" y="5770496"/>
            <a:ext cx="150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MISURATA</a:t>
            </a:r>
          </a:p>
        </p:txBody>
      </p:sp>
    </p:spTree>
    <p:extLst>
      <p:ext uri="{BB962C8B-B14F-4D97-AF65-F5344CB8AC3E}">
        <p14:creationId xmlns:p14="http://schemas.microsoft.com/office/powerpoint/2010/main" val="30983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F0CB6-0AAF-464D-B6A0-C999AE00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PIANI DI CARICAMENTO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FCC7B4-DE22-42FB-BF4D-797D2FA7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2" y="4575732"/>
            <a:ext cx="2438400" cy="15148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DFCC7B4-DE22-42FB-BF4D-797D2FA7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4" y="2754496"/>
            <a:ext cx="2438400" cy="15148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2B5674-2BBB-45BE-95B8-868A5E9EE3BD}"/>
              </a:ext>
            </a:extLst>
          </p:cNvPr>
          <p:cNvSpPr txBox="1"/>
          <p:nvPr/>
        </p:nvSpPr>
        <p:spPr>
          <a:xfrm>
            <a:off x="4421256" y="4740808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3° MEZZO 25-188316</a:t>
            </a:r>
          </a:p>
          <a:p>
            <a:r>
              <a:rPr lang="it-IT" dirty="0"/>
              <a:t>T.C. ZAZZARI RICCARDO </a:t>
            </a:r>
          </a:p>
          <a:p>
            <a:r>
              <a:rPr lang="it-IT" dirty="0"/>
              <a:t>SCP 1°cl sc Enrico BERGANTINO</a:t>
            </a:r>
          </a:p>
          <a:p>
            <a:r>
              <a:rPr lang="it-IT" dirty="0" err="1"/>
              <a:t>Cmc</a:t>
            </a:r>
            <a:r>
              <a:rPr lang="it-IT" dirty="0"/>
              <a:t> Luca MARTORELLI </a:t>
            </a:r>
          </a:p>
          <a:p>
            <a:r>
              <a:rPr lang="it-IT" dirty="0"/>
              <a:t>INTERPRETE AIMEN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93405B-7F9C-4954-A2EA-76A18BF8D222}"/>
              </a:ext>
            </a:extLst>
          </p:cNvPr>
          <p:cNvSpPr txBox="1"/>
          <p:nvPr/>
        </p:nvSpPr>
        <p:spPr>
          <a:xfrm>
            <a:off x="4421255" y="2401254"/>
            <a:ext cx="438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2°MEZZO 5-2255823</a:t>
            </a:r>
          </a:p>
          <a:p>
            <a:r>
              <a:rPr lang="it-IT" dirty="0"/>
              <a:t>C.A. Placido TORRESI</a:t>
            </a:r>
          </a:p>
          <a:p>
            <a:r>
              <a:rPr lang="it-IT" dirty="0"/>
              <a:t>T.V. Davide LUNETTO </a:t>
            </a:r>
          </a:p>
          <a:p>
            <a:r>
              <a:rPr lang="it-IT" dirty="0"/>
              <a:t>2°C Vito CAVASINO</a:t>
            </a:r>
          </a:p>
          <a:p>
            <a:r>
              <a:rPr lang="it-IT" dirty="0"/>
              <a:t>1°Cm  Gioacchino MAZZARA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F6A9FB-526C-4316-B804-083C82D6B841}"/>
              </a:ext>
            </a:extLst>
          </p:cNvPr>
          <p:cNvSpPr txBox="1"/>
          <p:nvPr/>
        </p:nvSpPr>
        <p:spPr>
          <a:xfrm>
            <a:off x="8715636" y="2671545"/>
            <a:ext cx="3195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COMM. PLAN.</a:t>
            </a:r>
          </a:p>
          <a:p>
            <a:r>
              <a:rPr lang="it-IT" dirty="0"/>
              <a:t>PRI.  TEL ITALIANO / LIBICO</a:t>
            </a:r>
          </a:p>
          <a:p>
            <a:r>
              <a:rPr lang="it-IT" dirty="0"/>
              <a:t>SEC. TEL SAT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D3FB12-82BF-4D11-9E12-92305BF5F0D1}"/>
              </a:ext>
            </a:extLst>
          </p:cNvPr>
          <p:cNvSpPr txBox="1"/>
          <p:nvPr/>
        </p:nvSpPr>
        <p:spPr>
          <a:xfrm>
            <a:off x="8631240" y="967731"/>
            <a:ext cx="264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/>
              <a:t>DRESS CODE CPT </a:t>
            </a:r>
          </a:p>
          <a:p>
            <a:r>
              <a:rPr lang="it-IT" dirty="0"/>
              <a:t>CASUAL- SCORTA </a:t>
            </a:r>
          </a:p>
          <a:p>
            <a:r>
              <a:rPr lang="it-IT" dirty="0"/>
              <a:t>CASUAL- VIP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ED8EA8-B18E-4DB2-9918-C7C4981B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6" y="1219282"/>
            <a:ext cx="2022411" cy="15148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34D4F6-9994-4606-9B4A-3684A5B5E20C}"/>
              </a:ext>
            </a:extLst>
          </p:cNvPr>
          <p:cNvSpPr txBox="1"/>
          <p:nvPr/>
        </p:nvSpPr>
        <p:spPr>
          <a:xfrm>
            <a:off x="4421255" y="1468299"/>
            <a:ext cx="310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1°MEZZO 5-2137408</a:t>
            </a:r>
          </a:p>
          <a:p>
            <a:r>
              <a:rPr lang="it-IT" dirty="0"/>
              <a:t>LGT Giuseppe  PANICO</a:t>
            </a:r>
          </a:p>
          <a:p>
            <a:r>
              <a:rPr lang="it-IT" dirty="0"/>
              <a:t>SCP 1°cl sc D’ACCICO DANILO</a:t>
            </a:r>
          </a:p>
        </p:txBody>
      </p:sp>
    </p:spTree>
    <p:extLst>
      <p:ext uri="{BB962C8B-B14F-4D97-AF65-F5344CB8AC3E}">
        <p14:creationId xmlns:p14="http://schemas.microsoft.com/office/powerpoint/2010/main" val="305691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CDCE948-5083-42AA-86D5-D9B1BB31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5" y="1097784"/>
            <a:ext cx="12093330" cy="5488635"/>
          </a:xfrm>
          <a:prstGeom prst="rect">
            <a:avLst/>
          </a:prstGeom>
        </p:spPr>
      </p:pic>
      <p:sp>
        <p:nvSpPr>
          <p:cNvPr id="6" name="Fumetto: rettangolo 5">
            <a:extLst>
              <a:ext uri="{FF2B5EF4-FFF2-40B4-BE49-F238E27FC236}">
                <a16:creationId xmlns:a16="http://schemas.microsoft.com/office/drawing/2014/main" id="{7D78E6B7-E566-4065-A994-A9F504398162}"/>
              </a:ext>
            </a:extLst>
          </p:cNvPr>
          <p:cNvSpPr/>
          <p:nvPr/>
        </p:nvSpPr>
        <p:spPr>
          <a:xfrm>
            <a:off x="62827" y="2907946"/>
            <a:ext cx="2072821" cy="491463"/>
          </a:xfrm>
          <a:prstGeom prst="wedgeRectCallout">
            <a:avLst>
              <a:gd name="adj1" fmla="val -15710"/>
              <a:gd name="adj2" fmla="val -283175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AL WADDAN</a:t>
            </a:r>
          </a:p>
          <a:p>
            <a:pPr algn="ctr"/>
            <a:r>
              <a:rPr lang="it-IT" sz="1200" dirty="0"/>
              <a:t>(32°.893211, 13°190906</a:t>
            </a:r>
            <a:r>
              <a:rPr lang="it-IT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8DB2AD-E134-4E2A-BCC2-8C9A9BE17D41}"/>
              </a:ext>
            </a:extLst>
          </p:cNvPr>
          <p:cNvSpPr txBox="1"/>
          <p:nvPr/>
        </p:nvSpPr>
        <p:spPr>
          <a:xfrm>
            <a:off x="11606659" y="6164500"/>
            <a:ext cx="522514" cy="5759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9660269-B562-4577-A004-35A2C0AA3206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5774DF06-1D8C-423A-9D5C-117476D4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401" y="788425"/>
            <a:ext cx="3640183" cy="27108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r>
              <a:rPr lang="it-IT" sz="1600" b="1" dirty="0"/>
              <a:t>ESECUZIONE </a:t>
            </a:r>
          </a:p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r>
              <a:rPr lang="it-IT" sz="1600" b="1" dirty="0"/>
              <a:t>Condotta</a:t>
            </a:r>
          </a:p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endParaRPr lang="it-IT" sz="16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0B3B59-ACBE-4466-BE15-C8CE7A116A9E}"/>
              </a:ext>
            </a:extLst>
          </p:cNvPr>
          <p:cNvSpPr txBox="1"/>
          <p:nvPr/>
        </p:nvSpPr>
        <p:spPr>
          <a:xfrm>
            <a:off x="-1" y="5265222"/>
            <a:ext cx="4613565" cy="156966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From:	Tripoli 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To:	Misurata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Primaria 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Km.:</a:t>
            </a:r>
            <a:r>
              <a:rPr 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209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T.:	2H 50’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pericolosi: 7 CKP e incroci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2F64927-7045-42E4-A4E3-35A4A1BD0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6" t="1972" r="14286" b="3229"/>
          <a:stretch/>
        </p:blipFill>
        <p:spPr>
          <a:xfrm rot="5400000">
            <a:off x="10165484" y="208088"/>
            <a:ext cx="1257343" cy="2598346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AEA790D-C61C-4706-B21C-855800B61E75}"/>
              </a:ext>
            </a:extLst>
          </p:cNvPr>
          <p:cNvCxnSpPr/>
          <p:nvPr/>
        </p:nvCxnSpPr>
        <p:spPr>
          <a:xfrm flipV="1">
            <a:off x="3717124" y="2409825"/>
            <a:ext cx="165266" cy="15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E70D8139-49F7-46E4-8886-9BC08CB15A59}"/>
              </a:ext>
            </a:extLst>
          </p:cNvPr>
          <p:cNvCxnSpPr>
            <a:cxnSpLocks/>
          </p:cNvCxnSpPr>
          <p:nvPr/>
        </p:nvCxnSpPr>
        <p:spPr>
          <a:xfrm>
            <a:off x="2649893" y="2617470"/>
            <a:ext cx="182189" cy="24702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03A21298-71C2-413C-89B1-4B269D0FC49E}"/>
              </a:ext>
            </a:extLst>
          </p:cNvPr>
          <p:cNvCxnSpPr>
            <a:cxnSpLocks/>
          </p:cNvCxnSpPr>
          <p:nvPr/>
        </p:nvCxnSpPr>
        <p:spPr>
          <a:xfrm>
            <a:off x="62827" y="5925144"/>
            <a:ext cx="63309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290827FE-6DF7-4A3C-BCFE-B0AB795B4A59}"/>
              </a:ext>
            </a:extLst>
          </p:cNvPr>
          <p:cNvCxnSpPr>
            <a:cxnSpLocks/>
          </p:cNvCxnSpPr>
          <p:nvPr/>
        </p:nvCxnSpPr>
        <p:spPr>
          <a:xfrm flipV="1">
            <a:off x="10474960" y="5264782"/>
            <a:ext cx="193040" cy="1829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roce 74">
            <a:extLst>
              <a:ext uri="{FF2B5EF4-FFF2-40B4-BE49-F238E27FC236}">
                <a16:creationId xmlns:a16="http://schemas.microsoft.com/office/drawing/2014/main" id="{D62459C4-306D-40B9-A36B-D011852C146E}"/>
              </a:ext>
            </a:extLst>
          </p:cNvPr>
          <p:cNvSpPr/>
          <p:nvPr/>
        </p:nvSpPr>
        <p:spPr>
          <a:xfrm>
            <a:off x="11564407" y="5230912"/>
            <a:ext cx="232410" cy="225376"/>
          </a:xfrm>
          <a:prstGeom prst="plus">
            <a:avLst>
              <a:gd name="adj" fmla="val 3936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43332964-06D1-4DBA-9A06-0614A8E6F646}"/>
              </a:ext>
            </a:extLst>
          </p:cNvPr>
          <p:cNvCxnSpPr>
            <a:cxnSpLocks/>
          </p:cNvCxnSpPr>
          <p:nvPr/>
        </p:nvCxnSpPr>
        <p:spPr>
          <a:xfrm>
            <a:off x="10935760" y="2135933"/>
            <a:ext cx="732151" cy="32076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0506CEA5-A32D-4BE2-961B-2AD20EC35AF3}"/>
              </a:ext>
            </a:extLst>
          </p:cNvPr>
          <p:cNvSpPr txBox="1"/>
          <p:nvPr/>
        </p:nvSpPr>
        <p:spPr>
          <a:xfrm>
            <a:off x="9489724" y="2135933"/>
            <a:ext cx="2629006" cy="49244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it-IT" sz="1400" dirty="0"/>
              <a:t>ITALIAN FIELD HOSPITAL</a:t>
            </a:r>
          </a:p>
          <a:p>
            <a:pPr algn="ctr"/>
            <a:r>
              <a:rPr lang="it-IT" sz="1200" dirty="0"/>
              <a:t>(32°.313496, 15°.0557620)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540500" y="18420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46" name="Connettore 1 45"/>
          <p:cNvCxnSpPr>
            <a:cxnSpLocks/>
          </p:cNvCxnSpPr>
          <p:nvPr/>
        </p:nvCxnSpPr>
        <p:spPr>
          <a:xfrm>
            <a:off x="695918" y="2281830"/>
            <a:ext cx="16927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968620" y="1952537"/>
            <a:ext cx="91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35 Km</a:t>
            </a:r>
          </a:p>
        </p:txBody>
      </p:sp>
      <p:cxnSp>
        <p:nvCxnSpPr>
          <p:cNvPr id="48" name="Connettore 1 47"/>
          <p:cNvCxnSpPr/>
          <p:nvPr/>
        </p:nvCxnSpPr>
        <p:spPr>
          <a:xfrm>
            <a:off x="2260121" y="2801171"/>
            <a:ext cx="12083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450621" y="2471878"/>
            <a:ext cx="91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26 Km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308601" y="3102812"/>
            <a:ext cx="10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10 Km</a:t>
            </a:r>
          </a:p>
        </p:txBody>
      </p:sp>
      <p:cxnSp>
        <p:nvCxnSpPr>
          <p:cNvPr id="52" name="Connettore 1 51"/>
          <p:cNvCxnSpPr>
            <a:cxnSpLocks/>
          </p:cNvCxnSpPr>
          <p:nvPr/>
        </p:nvCxnSpPr>
        <p:spPr>
          <a:xfrm>
            <a:off x="3671583" y="3110316"/>
            <a:ext cx="1790700" cy="1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096611" y="2740984"/>
            <a:ext cx="134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38 Km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053747" y="3452335"/>
            <a:ext cx="87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6 Km</a:t>
            </a:r>
          </a:p>
        </p:txBody>
      </p:sp>
      <p:cxnSp>
        <p:nvCxnSpPr>
          <p:cNvPr id="57" name="Connettore 1 56"/>
          <p:cNvCxnSpPr>
            <a:cxnSpLocks/>
          </p:cNvCxnSpPr>
          <p:nvPr/>
        </p:nvCxnSpPr>
        <p:spPr>
          <a:xfrm flipV="1">
            <a:off x="6667500" y="4447241"/>
            <a:ext cx="1003300" cy="25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680200" y="4077909"/>
            <a:ext cx="95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29 Km</a:t>
            </a:r>
          </a:p>
        </p:txBody>
      </p:sp>
      <p:cxnSp>
        <p:nvCxnSpPr>
          <p:cNvPr id="61" name="Connettore 1 60"/>
          <p:cNvCxnSpPr>
            <a:cxnSpLocks/>
          </p:cNvCxnSpPr>
          <p:nvPr/>
        </p:nvCxnSpPr>
        <p:spPr>
          <a:xfrm flipV="1">
            <a:off x="7825584" y="5110556"/>
            <a:ext cx="2080416" cy="49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8494586" y="4790562"/>
            <a:ext cx="8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35 Km</a:t>
            </a:r>
          </a:p>
        </p:txBody>
      </p:sp>
      <p:cxnSp>
        <p:nvCxnSpPr>
          <p:cNvPr id="64" name="Connettore 1 63"/>
          <p:cNvCxnSpPr>
            <a:cxnSpLocks/>
          </p:cNvCxnSpPr>
          <p:nvPr/>
        </p:nvCxnSpPr>
        <p:spPr>
          <a:xfrm>
            <a:off x="9842500" y="5615511"/>
            <a:ext cx="1798967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10322143" y="5225747"/>
            <a:ext cx="8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30 Km</a:t>
            </a:r>
          </a:p>
        </p:txBody>
      </p:sp>
      <p:cxnSp>
        <p:nvCxnSpPr>
          <p:cNvPr id="68" name="Connettore 1 67"/>
          <p:cNvCxnSpPr>
            <a:cxnSpLocks/>
          </p:cNvCxnSpPr>
          <p:nvPr/>
        </p:nvCxnSpPr>
        <p:spPr>
          <a:xfrm>
            <a:off x="5462283" y="3429000"/>
            <a:ext cx="625344" cy="6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cxnSpLocks/>
          </p:cNvCxnSpPr>
          <p:nvPr/>
        </p:nvCxnSpPr>
        <p:spPr>
          <a:xfrm>
            <a:off x="6345723" y="3821667"/>
            <a:ext cx="3217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1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E3432-F044-4673-ABE6-44243894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5563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DOTAZIONI PERSONALI E DEI MEZZI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07E05-6744-4CD0-95BA-DFE435CA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8608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PERSONALI:</a:t>
            </a:r>
          </a:p>
          <a:p>
            <a:r>
              <a:rPr lang="it-IT" dirty="0"/>
              <a:t>INDUMENTI DI RICAMBIO </a:t>
            </a:r>
          </a:p>
          <a:p>
            <a:r>
              <a:rPr lang="it-IT" dirty="0"/>
              <a:t>GIACCA PESANTE </a:t>
            </a:r>
          </a:p>
          <a:p>
            <a:r>
              <a:rPr lang="it-IT" dirty="0"/>
              <a:t>PASSAPORTO</a:t>
            </a:r>
          </a:p>
          <a:p>
            <a:r>
              <a:rPr lang="it-IT" dirty="0"/>
              <a:t>TELEFONO PERSONALE </a:t>
            </a:r>
          </a:p>
          <a:p>
            <a:endParaRPr lang="it-IT" dirty="0"/>
          </a:p>
          <a:p>
            <a:r>
              <a:rPr lang="it-IT" dirty="0"/>
              <a:t>SEB</a:t>
            </a:r>
          </a:p>
          <a:p>
            <a:r>
              <a:rPr lang="it-IT" dirty="0"/>
              <a:t>ABITO FORMALE</a:t>
            </a:r>
          </a:p>
          <a:p>
            <a:r>
              <a:rPr lang="it-IT" dirty="0"/>
              <a:t>TENUTA GINNICA</a:t>
            </a:r>
          </a:p>
          <a:p>
            <a:r>
              <a:rPr lang="it-IT" dirty="0"/>
              <a:t>TENUTA INFORMALE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00F82FD-2CA7-4625-8401-036B08042CDD}"/>
              </a:ext>
            </a:extLst>
          </p:cNvPr>
          <p:cNvSpPr txBox="1">
            <a:spLocks/>
          </p:cNvSpPr>
          <p:nvPr/>
        </p:nvSpPr>
        <p:spPr>
          <a:xfrm>
            <a:off x="6939116" y="1648645"/>
            <a:ext cx="418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MEZZO</a:t>
            </a:r>
          </a:p>
          <a:p>
            <a:r>
              <a:rPr lang="it-IT" dirty="0"/>
              <a:t>ACQUA</a:t>
            </a:r>
          </a:p>
          <a:p>
            <a:r>
              <a:rPr lang="it-IT" dirty="0"/>
              <a:t>CIBO</a:t>
            </a:r>
          </a:p>
          <a:p>
            <a:r>
              <a:rPr lang="it-IT" dirty="0"/>
              <a:t>KIT PRONTO SOCC.</a:t>
            </a:r>
          </a:p>
          <a:p>
            <a:r>
              <a:rPr lang="it-IT" dirty="0"/>
              <a:t>TEL SAT ( TOT. 2)</a:t>
            </a:r>
          </a:p>
          <a:p>
            <a:r>
              <a:rPr lang="it-IT" dirty="0"/>
              <a:t>MAPPE DIGITALI</a:t>
            </a:r>
          </a:p>
          <a:p>
            <a:r>
              <a:rPr lang="it-IT" dirty="0"/>
              <a:t>PERMESSI</a:t>
            </a:r>
          </a:p>
          <a:p>
            <a:r>
              <a:rPr lang="it-IT" dirty="0"/>
              <a:t>DICHIARAZIONI COVID</a:t>
            </a:r>
          </a:p>
        </p:txBody>
      </p:sp>
    </p:spTree>
    <p:extLst>
      <p:ext uri="{BB962C8B-B14F-4D97-AF65-F5344CB8AC3E}">
        <p14:creationId xmlns:p14="http://schemas.microsoft.com/office/powerpoint/2010/main" val="228092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CODICI SPEDITIVI 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927903" y="5027112"/>
          <a:ext cx="2846165" cy="1676400"/>
        </p:xfrm>
        <a:graphic>
          <a:graphicData uri="http://schemas.openxmlformats.org/drawingml/2006/table">
            <a:tbl>
              <a:tblPr/>
              <a:tblGrid>
                <a:gridCol w="21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PROVE</a:t>
                      </a:r>
                      <a:r>
                        <a:rPr lang="it-IT" sz="1000" b="1" i="0" u="none" strike="noStrike" baseline="0" dirty="0">
                          <a:effectLst/>
                          <a:latin typeface="Times New Roman"/>
                        </a:rPr>
                        <a:t> DI COLLEGAMETO</a:t>
                      </a:r>
                      <a:endParaRPr lang="it-IT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PROVA DI COLLEGAMENTO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TAMBURO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FORTE E CHIARO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GORILLA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RICEZIONE A TRATTI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VOLPE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RICEZIONE INCOMPRENSIBILE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GUASTO APPARATO 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TALPA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COLLEGAMENTO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CRICETO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315664" y="2350722"/>
          <a:ext cx="4091994" cy="2514600"/>
        </p:xfrm>
        <a:graphic>
          <a:graphicData uri="http://schemas.openxmlformats.org/drawingml/2006/table">
            <a:tbl>
              <a:tblPr/>
              <a:tblGrid>
                <a:gridCol w="3141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MOVIMENTO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INIZIO MOVIMENTO / AUTOCOLONNA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PARTITA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MOVIMENTO / GIUNTO A DESTINAZIONE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NISSAN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RIENTRATI IN SEDE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SUBARU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INIZIO ATTIVITA’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LAMBORGHINI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ATTIVITA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MASERATI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INOLTRO POSIZIONE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TESLA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SOSTA NON PROGRAMMATA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TOYOTA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CAMBIO ITINERARIO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ISUZU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STABILITO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COLLEGAMENTO CON VEIVOLO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MERCHEDES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15’ ALL’ATTERRAGGIO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AUDI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585386" y="2350722"/>
          <a:ext cx="4329448" cy="230505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EVENTI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ATTIVAZIONE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A FUOCO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CACAO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BANANA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CBRN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MANDORLA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COLLONNA / PATTUGLIA BLOCCATA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KIWI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 NOSTRO MEZZO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COINVOLTO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AVOGADO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 NOSTRO PERSONALE 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COINVOLTO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PAPAIA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NOSTRO UOMO FERITO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ORIGANO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MEZZO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IN AVARIA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ANGURIA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42014" y="2350722"/>
          <a:ext cx="2887552" cy="2317065"/>
        </p:xfrm>
        <a:graphic>
          <a:graphicData uri="http://schemas.openxmlformats.org/drawingml/2006/table">
            <a:tbl>
              <a:tblPr/>
              <a:tblGrid>
                <a:gridCol w="216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1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WAY</a:t>
                      </a:r>
                      <a:r>
                        <a:rPr lang="it-IT" sz="1000" b="1" i="0" u="none" strike="noStrike" baseline="0" dirty="0">
                          <a:effectLst/>
                          <a:latin typeface="Times New Roman"/>
                        </a:rPr>
                        <a:t> POINT </a:t>
                      </a:r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DA TRIPOLI  A MISURATA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TRIPOLI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61817 32538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80584 23150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86038 20113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VS 16433 16348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VS 23939 10963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VR 47390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96047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VR 80461 86537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MISURATA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MIKE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101600" y="2082800"/>
            <a:ext cx="3139904" cy="2782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89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42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CONTINGENZE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79418" y="2127139"/>
          <a:ext cx="9281198" cy="31600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7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FORATURA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PNEUMATICI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FERMATA IN UN AREA IDONEA E SICURA , PER SOSTITUIRE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 LA RUOTA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58">
                <a:tc rowSpan="2"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INCIDENTE</a:t>
                      </a: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 CON DANNI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LIEVI MA SENZA FERITI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L’ AUTO E’ MARCIANTE SI CONTINUA IL MOVIMENTO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L’ AUTO NON E’ MARCIANTE,</a:t>
                      </a:r>
                      <a:r>
                        <a:rPr lang="it-IT" sz="1867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CHIAMA WALED</a:t>
                      </a:r>
                    </a:p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IL PERSONALE TRASLA NELL’AUTO MARCIANTE E SI CONTINUA IL MOVIMENTO 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INCIDENTE CON DANNI</a:t>
                      </a:r>
                      <a:r>
                        <a:rPr lang="it-IT" baseline="0" dirty="0"/>
                        <a:t> RILEVANTI E CON FERITI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 L’AUTO MARCIANTE,</a:t>
                      </a:r>
                      <a:r>
                        <a:rPr lang="it-IT" baseline="0" dirty="0"/>
                        <a:t> A SECONDA DELLA DISTANZA IN CUI CI’ TROVIAMO PROSEGUIAMO FINO A MISURATA O RITORNIAMO INDIETRO VERSO TRIPOLI  </a:t>
                      </a:r>
                      <a:endParaRPr lang="it-I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3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42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CONTINGENZE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42251"/>
              </p:ext>
            </p:extLst>
          </p:nvPr>
        </p:nvGraphicFramePr>
        <p:xfrm>
          <a:off x="1565564" y="2050687"/>
          <a:ext cx="9308906" cy="249955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8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GUASTO MOTORE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CHIAMIAMO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WALED RESPONSABILE DEL NOLEGGIO AUTO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LA BLINDATURA DELLE AUTO RIDUCE LA RICEZIONE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DEI SISTEMI DÌ’ COMUNICAZIONE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PER COMUNICAZIONI SATELLITARI URGENTI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BISOGNA FERMARSI PER CONSENTIRE LA RICEZIONE SATELLITI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CPT REAGIRA’ CON MANOVRA DÌ EVASIONE ED  A </a:t>
                      </a:r>
                      <a:r>
                        <a:rPr lang="it-IT" sz="1867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SECONDA DELL’ENTITA’ IL </a:t>
                      </a:r>
                      <a:r>
                        <a:rPr lang="it-IT" sz="1867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DIPOSITIVO AVANZERA’ IN DIR MISURATA O RIPIGHIERA’ SU TRIPOLI.</a:t>
                      </a:r>
                      <a:endParaRPr lang="it-IT" sz="1867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65564" y="5895833"/>
            <a:ext cx="957100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Note: in corso di attivazione</a:t>
            </a:r>
          </a:p>
        </p:txBody>
      </p:sp>
    </p:spTree>
    <p:extLst>
      <p:ext uri="{BB962C8B-B14F-4D97-AF65-F5344CB8AC3E}">
        <p14:creationId xmlns:p14="http://schemas.microsoft.com/office/powerpoint/2010/main" val="2481178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637</Words>
  <Application>Microsoft Office PowerPoint</Application>
  <PresentationFormat>Widescreen</PresentationFormat>
  <Paragraphs>189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Tema di Office</vt:lpstr>
      <vt:lpstr>Presentazione standard di PowerPoint</vt:lpstr>
      <vt:lpstr>PIANI DI CARICAMENTO</vt:lpstr>
      <vt:lpstr>Presentazione standard di PowerPoint</vt:lpstr>
      <vt:lpstr>DOTAZIONI PERSONALI E DEI MEZZI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3</cp:revision>
  <dcterms:created xsi:type="dcterms:W3CDTF">2021-09-27T14:26:30Z</dcterms:created>
  <dcterms:modified xsi:type="dcterms:W3CDTF">2021-09-27T16:19:42Z</dcterms:modified>
</cp:coreProperties>
</file>