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7" r:id="rId6"/>
    <p:sldId id="268" r:id="rId7"/>
    <p:sldId id="269" r:id="rId8"/>
    <p:sldId id="270" r:id="rId9"/>
    <p:sldId id="271" r:id="rId10"/>
    <p:sldId id="272" r:id="rId11"/>
    <p:sldId id="274" r:id="rId12"/>
    <p:sldId id="289" r:id="rId13"/>
    <p:sldId id="283" r:id="rId14"/>
    <p:sldId id="282" r:id="rId15"/>
    <p:sldId id="284" r:id="rId16"/>
    <p:sldId id="285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4" autoAdjust="0"/>
    <p:restoredTop sz="94660"/>
  </p:normalViewPr>
  <p:slideViewPr>
    <p:cSldViewPr snapToGrid="0">
      <p:cViewPr varScale="1">
        <p:scale>
          <a:sx n="83" d="100"/>
          <a:sy n="83" d="100"/>
        </p:scale>
        <p:origin x="47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3C30BCB-1ABB-4DE1-8E25-BC17634033C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sz="7200" dirty="0"/>
              <a:t>SCORTE AI CONVOGLI</a:t>
            </a:r>
            <a:br>
              <a:rPr lang="it-IT" dirty="0"/>
            </a:br>
            <a:r>
              <a:rPr lang="it-IT" dirty="0" err="1"/>
              <a:t>miasit-libia</a:t>
            </a:r>
            <a:endParaRPr lang="it-IT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9901387-FA9A-4EC1-AC0F-5694EFD0203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sz="3000" dirty="0"/>
              <a:t>TECNICHE E PROCEDURE DA ATTUARE</a:t>
            </a:r>
          </a:p>
        </p:txBody>
      </p:sp>
    </p:spTree>
    <p:extLst>
      <p:ext uri="{BB962C8B-B14F-4D97-AF65-F5344CB8AC3E}">
        <p14:creationId xmlns:p14="http://schemas.microsoft.com/office/powerpoint/2010/main" val="33221032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640DAF6-E32D-428C-AF48-8EF22787D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dirty="0"/>
              <a:t>Veicolo scorta</a:t>
            </a:r>
            <a:endParaRPr lang="ar-LY" sz="40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7340708-0543-429C-A67C-7B6CFD6108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3200" dirty="0"/>
              <a:t>Garantisce il supporto e la protezione dell’autocolonna</a:t>
            </a:r>
          </a:p>
          <a:p>
            <a:pPr marL="0" indent="0" algn="ctr">
              <a:buNone/>
            </a:pPr>
            <a:r>
              <a:rPr lang="it-IT" sz="4000" b="1" dirty="0"/>
              <a:t>VEICOLO </a:t>
            </a:r>
            <a:r>
              <a:rPr lang="it-IT" sz="4000" b="1" dirty="0">
                <a:latin typeface="+mj-lt"/>
              </a:rPr>
              <a:t>SOCCORSO</a:t>
            </a:r>
          </a:p>
          <a:p>
            <a:r>
              <a:rPr lang="it-IT" sz="3200" dirty="0"/>
              <a:t>Garantisce il supporto meccanico in caso di guasto dei veicoli</a:t>
            </a:r>
          </a:p>
          <a:p>
            <a:endParaRPr lang="ar-LY" sz="3200" dirty="0"/>
          </a:p>
        </p:txBody>
      </p:sp>
    </p:spTree>
    <p:extLst>
      <p:ext uri="{BB962C8B-B14F-4D97-AF65-F5344CB8AC3E}">
        <p14:creationId xmlns:p14="http://schemas.microsoft.com/office/powerpoint/2010/main" val="8588454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915850D-B908-4911-BE8E-0DA4F88A9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dirty="0"/>
              <a:t>Veicolo sanitario</a:t>
            </a:r>
            <a:br>
              <a:rPr lang="it-IT" sz="4000" dirty="0"/>
            </a:br>
            <a:r>
              <a:rPr lang="it-IT" sz="3200" dirty="0"/>
              <a:t>(</a:t>
            </a:r>
            <a:r>
              <a:rPr lang="it-IT" sz="2800" dirty="0"/>
              <a:t>solo</a:t>
            </a:r>
            <a:r>
              <a:rPr lang="it-IT" sz="3200" dirty="0"/>
              <a:t> per lunghe percorrenze)</a:t>
            </a:r>
            <a:endParaRPr lang="ar-LY" sz="40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2BBCD56-8F34-49FF-8D9B-573D481962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3200" dirty="0"/>
          </a:p>
          <a:p>
            <a:r>
              <a:rPr lang="it-IT" sz="3200" dirty="0"/>
              <a:t>Garantisce la stabilizzazione del ferito ed il mantenimento dei parametri vitali dello stesso durante il trasporto </a:t>
            </a:r>
            <a:endParaRPr lang="ar-LY" sz="3200" dirty="0"/>
          </a:p>
        </p:txBody>
      </p:sp>
    </p:spTree>
    <p:extLst>
      <p:ext uri="{BB962C8B-B14F-4D97-AF65-F5344CB8AC3E}">
        <p14:creationId xmlns:p14="http://schemas.microsoft.com/office/powerpoint/2010/main" val="5909585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>
            <a:extLst>
              <a:ext uri="{FF2B5EF4-FFF2-40B4-BE49-F238E27FC236}">
                <a16:creationId xmlns:a16="http://schemas.microsoft.com/office/drawing/2014/main" id="{EF3AA97B-F818-441B-BACC-426F4014ED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57400" y="685800"/>
            <a:ext cx="7772400" cy="1143000"/>
          </a:xfrm>
        </p:spPr>
        <p:txBody>
          <a:bodyPr/>
          <a:lstStyle/>
          <a:p>
            <a:r>
              <a:rPr lang="it-IT" altLang="ar-LY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Attenzione</a:t>
            </a:r>
          </a:p>
        </p:txBody>
      </p:sp>
      <p:sp>
        <p:nvSpPr>
          <p:cNvPr id="96259" name="Rectangle 3">
            <a:extLst>
              <a:ext uri="{FF2B5EF4-FFF2-40B4-BE49-F238E27FC236}">
                <a16:creationId xmlns:a16="http://schemas.microsoft.com/office/drawing/2014/main" id="{D24406C3-21AF-464D-A22E-B4044BDDA5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57400" y="2247900"/>
            <a:ext cx="7772400" cy="2514600"/>
          </a:xfr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altLang="ar-LY" sz="2800" dirty="0">
                <a:solidFill>
                  <a:srgbClr val="FFFF00"/>
                </a:solidFill>
              </a:rPr>
              <a:t>L’inserimento nell’autocolonna di veicoli non autorizzati può essere indizio di:</a:t>
            </a:r>
          </a:p>
          <a:p>
            <a:pPr marL="0" indent="0"/>
            <a:r>
              <a:rPr lang="it-IT" altLang="ar-LY" sz="2800" dirty="0">
                <a:solidFill>
                  <a:srgbClr val="FFFF00"/>
                </a:solidFill>
              </a:rPr>
              <a:t>Attentato mediante l’impiego di autobombe;</a:t>
            </a:r>
          </a:p>
          <a:p>
            <a:pPr marL="0" indent="0"/>
            <a:r>
              <a:rPr lang="it-IT" altLang="ar-LY" sz="2800" dirty="0">
                <a:solidFill>
                  <a:srgbClr val="FFFF00"/>
                </a:solidFill>
              </a:rPr>
              <a:t>Tentativo di disarticolare la colonna per un’azione  di disturbo ed eventuale imboscata.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>
            <a:extLst>
              <a:ext uri="{FF2B5EF4-FFF2-40B4-BE49-F238E27FC236}">
                <a16:creationId xmlns:a16="http://schemas.microsoft.com/office/drawing/2014/main" id="{7609815A-B6CD-445F-8283-AA71D73294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r>
              <a:rPr lang="it-IT" altLang="ar-LY" sz="4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Incidente Stradale</a:t>
            </a:r>
          </a:p>
        </p:txBody>
      </p:sp>
      <p:sp>
        <p:nvSpPr>
          <p:cNvPr id="90115" name="Rectangle 3">
            <a:extLst>
              <a:ext uri="{FF2B5EF4-FFF2-40B4-BE49-F238E27FC236}">
                <a16:creationId xmlns:a16="http://schemas.microsoft.com/office/drawing/2014/main" id="{46C65EA3-DACE-492D-9A37-142FA235F6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57400" y="1371600"/>
            <a:ext cx="7772400" cy="5181600"/>
          </a:xfrm>
        </p:spPr>
        <p:txBody>
          <a:bodyPr>
            <a:normAutofit/>
          </a:bodyPr>
          <a:lstStyle/>
          <a:p>
            <a:pPr lvl="1"/>
            <a:r>
              <a:rPr lang="it-IT" altLang="ar-LY" sz="3600" dirty="0"/>
              <a:t>Prestare soccorso ad eventuali feriti </a:t>
            </a:r>
          </a:p>
          <a:p>
            <a:pPr lvl="1"/>
            <a:r>
              <a:rPr lang="it-IT" altLang="ar-LY" sz="3600" dirty="0"/>
              <a:t>richiedere l’intervento della polizia;</a:t>
            </a:r>
          </a:p>
          <a:p>
            <a:pPr lvl="1"/>
            <a:r>
              <a:rPr lang="it-IT" altLang="ar-LY" sz="3600" dirty="0"/>
              <a:t>riprendere il movimento al più presto, informando il Comando che controlla l’autocolonna.</a:t>
            </a:r>
          </a:p>
        </p:txBody>
      </p:sp>
    </p:spTree>
  </p:cSld>
  <p:clrMapOvr>
    <a:masterClrMapping/>
  </p:clrMapOvr>
  <p:transition advClick="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>
            <a:extLst>
              <a:ext uri="{FF2B5EF4-FFF2-40B4-BE49-F238E27FC236}">
                <a16:creationId xmlns:a16="http://schemas.microsoft.com/office/drawing/2014/main" id="{77EE4C48-D058-414A-A27A-452A8DEDA5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304800"/>
            <a:ext cx="7772400" cy="1143000"/>
          </a:xfrm>
        </p:spPr>
        <p:txBody>
          <a:bodyPr/>
          <a:lstStyle/>
          <a:p>
            <a:r>
              <a:rPr lang="it-IT" altLang="ar-LY" sz="4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Incidente Stradale</a:t>
            </a:r>
          </a:p>
        </p:txBody>
      </p:sp>
      <p:sp>
        <p:nvSpPr>
          <p:cNvPr id="89091" name="Rectangle 3">
            <a:extLst>
              <a:ext uri="{FF2B5EF4-FFF2-40B4-BE49-F238E27FC236}">
                <a16:creationId xmlns:a16="http://schemas.microsoft.com/office/drawing/2014/main" id="{E90DDD32-67C1-4173-BBA6-F3D1024D3F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1600200"/>
            <a:ext cx="7772400" cy="4953000"/>
          </a:xfrm>
        </p:spPr>
        <p:txBody>
          <a:bodyPr/>
          <a:lstStyle/>
          <a:p>
            <a:r>
              <a:rPr lang="it-IT" altLang="ar-LY" sz="2800" dirty="0"/>
              <a:t>In caso di incidente stradale il Comandante dell’autocolonna deve:</a:t>
            </a:r>
          </a:p>
          <a:p>
            <a:pPr lvl="1"/>
            <a:r>
              <a:rPr lang="it-IT" altLang="ar-LY" sz="2800" dirty="0"/>
              <a:t>far assumere al personale  un dispositivo di sicurezza;</a:t>
            </a:r>
          </a:p>
          <a:p>
            <a:pPr lvl="1"/>
            <a:r>
              <a:rPr lang="it-IT" altLang="ar-LY" sz="2800" dirty="0"/>
              <a:t>isolare l’area dell’incidente;</a:t>
            </a:r>
          </a:p>
          <a:p>
            <a:pPr lvl="1"/>
            <a:r>
              <a:rPr lang="it-IT" altLang="ar-LY" sz="2800" dirty="0"/>
              <a:t>informare il Comando che controlla il convoglio;</a:t>
            </a:r>
          </a:p>
          <a:p>
            <a:pPr lvl="1"/>
            <a:r>
              <a:rPr lang="it-IT" altLang="ar-LY" sz="2800" dirty="0"/>
              <a:t>organizzare la regolazione del traffico;</a:t>
            </a:r>
          </a:p>
          <a:p>
            <a:pPr lvl="1"/>
            <a:endParaRPr lang="it-IT" altLang="ar-LY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>
            <a:extLst>
              <a:ext uri="{FF2B5EF4-FFF2-40B4-BE49-F238E27FC236}">
                <a16:creationId xmlns:a16="http://schemas.microsoft.com/office/drawing/2014/main" id="{332A3401-4E33-4B94-9F45-E90E3D51D2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304800"/>
            <a:ext cx="7772400" cy="1143000"/>
          </a:xfrm>
        </p:spPr>
        <p:txBody>
          <a:bodyPr/>
          <a:lstStyle/>
          <a:p>
            <a:r>
              <a:rPr lang="it-IT" altLang="ar-LY" sz="4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Guasto Meccanico</a:t>
            </a:r>
          </a:p>
        </p:txBody>
      </p:sp>
      <p:sp>
        <p:nvSpPr>
          <p:cNvPr id="91139" name="Rectangle 3">
            <a:extLst>
              <a:ext uri="{FF2B5EF4-FFF2-40B4-BE49-F238E27FC236}">
                <a16:creationId xmlns:a16="http://schemas.microsoft.com/office/drawing/2014/main" id="{2EB1C9F2-B698-4692-86F6-D7A3287EC2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1600200"/>
            <a:ext cx="7772400" cy="4572000"/>
          </a:xfrm>
        </p:spPr>
        <p:txBody>
          <a:bodyPr>
            <a:normAutofit/>
          </a:bodyPr>
          <a:lstStyle/>
          <a:p>
            <a:r>
              <a:rPr lang="it-IT" altLang="ar-LY" sz="3200" dirty="0"/>
              <a:t>Qualora si determini una inefficienza ad uno dei mezzi dell’autocolonna, il comandante deve:</a:t>
            </a:r>
          </a:p>
          <a:p>
            <a:pPr lvl="1"/>
            <a:r>
              <a:rPr lang="it-IT" altLang="ar-LY" sz="3200" dirty="0"/>
              <a:t>Arrestare il convoglio;</a:t>
            </a:r>
          </a:p>
          <a:p>
            <a:pPr lvl="1"/>
            <a:r>
              <a:rPr lang="it-IT" altLang="ar-LY" sz="3200" dirty="0"/>
              <a:t>Assumere un dispositivo di sicurezza a 360°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8AF04866-798B-4518-9637-8DE38E0740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88900"/>
            <a:ext cx="7772400" cy="1143000"/>
          </a:xfrm>
        </p:spPr>
        <p:txBody>
          <a:bodyPr/>
          <a:lstStyle/>
          <a:p>
            <a:r>
              <a:rPr lang="it-IT" altLang="ar-LY" sz="4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Guasto Meccanico</a:t>
            </a:r>
          </a:p>
        </p:txBody>
      </p:sp>
      <p:sp>
        <p:nvSpPr>
          <p:cNvPr id="92163" name="Rectangle 3">
            <a:extLst>
              <a:ext uri="{FF2B5EF4-FFF2-40B4-BE49-F238E27FC236}">
                <a16:creationId xmlns:a16="http://schemas.microsoft.com/office/drawing/2014/main" id="{FB794C8E-1450-4885-ACDF-4D5545EA0E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4953000"/>
          </a:xfrm>
        </p:spPr>
        <p:txBody>
          <a:bodyPr>
            <a:normAutofit/>
          </a:bodyPr>
          <a:lstStyle/>
          <a:p>
            <a:pPr lvl="1"/>
            <a:r>
              <a:rPr lang="it-IT" altLang="ar-LY" sz="2800" dirty="0"/>
              <a:t>Valutare l’inconveniente;</a:t>
            </a:r>
          </a:p>
          <a:p>
            <a:pPr lvl="1"/>
            <a:r>
              <a:rPr lang="it-IT" altLang="ar-LY" sz="2800" dirty="0"/>
              <a:t>Informare il comando che ha disposto la missione;</a:t>
            </a:r>
          </a:p>
          <a:p>
            <a:pPr lvl="1"/>
            <a:r>
              <a:rPr lang="it-IT" altLang="ar-LY" sz="2800" dirty="0"/>
              <a:t>Riparare il veicolo oppure organizzare il traino con il mezzo di soccorso;</a:t>
            </a:r>
          </a:p>
          <a:p>
            <a:pPr lvl="1"/>
            <a:r>
              <a:rPr lang="it-IT" altLang="ar-LY" sz="2800" dirty="0"/>
              <a:t>Se necessario, distribuire il carico, o parte di esso, su altri veicoli;</a:t>
            </a:r>
          </a:p>
          <a:p>
            <a:pPr lvl="1"/>
            <a:r>
              <a:rPr lang="it-IT" altLang="ar-LY" sz="2800" dirty="0"/>
              <a:t>Riprendere il movimento al più presto</a:t>
            </a:r>
          </a:p>
        </p:txBody>
      </p:sp>
    </p:spTree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FBEF83B-9B0E-4621-89CF-9DE19D3EB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dirty="0"/>
              <a:t>LA SCORTA CONVOGLI ASSICURA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E6EC728-DDD1-4876-B3F9-AED3728F4B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3200" dirty="0"/>
              <a:t>PROTEZIONE ED INTERVENTO CONTRO EVENTUALI OFFESE</a:t>
            </a:r>
          </a:p>
          <a:p>
            <a:r>
              <a:rPr lang="it-IT" sz="3200" dirty="0"/>
              <a:t>CONTINUITA’ DEL MOVIMENTO,GARANTENDO LA LIBERA DISPONIBILITA’ DELL’ITINERARIO</a:t>
            </a:r>
          </a:p>
        </p:txBody>
      </p:sp>
    </p:spTree>
    <p:extLst>
      <p:ext uri="{BB962C8B-B14F-4D97-AF65-F5344CB8AC3E}">
        <p14:creationId xmlns:p14="http://schemas.microsoft.com/office/powerpoint/2010/main" val="175252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4F35E67-D4FD-4BE6-8BE1-72A41DDB7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dirty="0"/>
              <a:t>COMPOSIZIONE ED ORGANIZZAZIONE DI UN AUTOCOLONNA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05BECA9-E0CF-47A7-AD33-84D979C25F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3200" dirty="0"/>
              <a:t>MEZZI: MAX 15/20</a:t>
            </a:r>
          </a:p>
          <a:p>
            <a:r>
              <a:rPr lang="it-IT" sz="3200" dirty="0"/>
              <a:t>VELOCITA’ MEDIA: 30/60 KM/H</a:t>
            </a:r>
          </a:p>
          <a:p>
            <a:r>
              <a:rPr lang="it-IT" sz="3200" dirty="0"/>
              <a:t>DISTANZA INTERVEICOLARE:70 M</a:t>
            </a:r>
          </a:p>
          <a:p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18324270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5ECE238-3DA4-4370-B4A0-EF901396A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dirty="0"/>
              <a:t>COMPOSIZIONE ED ORGANIZZAZIONE DI UN AUTOCOLONNA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F64AF33-64CC-4B62-84FC-27338A22FB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sz="3200" dirty="0"/>
              <a:t>-MEZZO DI RICOGNIZIONE</a:t>
            </a:r>
          </a:p>
          <a:p>
            <a:pPr marL="0" indent="0">
              <a:buNone/>
            </a:pPr>
            <a:r>
              <a:rPr lang="it-IT" sz="3200" dirty="0"/>
              <a:t>-MEZZO COMANDANTE CONVOGLIO</a:t>
            </a:r>
          </a:p>
          <a:p>
            <a:pPr marL="0" indent="0">
              <a:buNone/>
            </a:pPr>
            <a:r>
              <a:rPr lang="it-IT" sz="3200" dirty="0"/>
              <a:t>-VEICOLO/I SCORTATO</a:t>
            </a:r>
          </a:p>
          <a:p>
            <a:pPr marL="0" indent="0">
              <a:buNone/>
            </a:pPr>
            <a:r>
              <a:rPr lang="it-IT" sz="3200" dirty="0"/>
              <a:t>-VEICOLO SOCCORSO</a:t>
            </a:r>
          </a:p>
          <a:p>
            <a:pPr marL="0" indent="0">
              <a:buNone/>
            </a:pPr>
            <a:r>
              <a:rPr lang="it-IT" sz="3200" dirty="0"/>
              <a:t>-VEICOLO SCORTA</a:t>
            </a:r>
          </a:p>
          <a:p>
            <a:pPr marL="0" indent="0">
              <a:buNone/>
            </a:pPr>
            <a:r>
              <a:rPr lang="it-IT" sz="3200" dirty="0"/>
              <a:t>-MEZZO V/(C.TE CONVOGLIO)</a:t>
            </a:r>
          </a:p>
          <a:p>
            <a:pPr marL="0" indent="0">
              <a:buNone/>
            </a:pP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3425351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753" name="Group 49">
            <a:extLst>
              <a:ext uri="{FF2B5EF4-FFF2-40B4-BE49-F238E27FC236}">
                <a16:creationId xmlns:a16="http://schemas.microsoft.com/office/drawing/2014/main" id="{28041635-AF4F-4A06-B34A-C5C93331119D}"/>
              </a:ext>
            </a:extLst>
          </p:cNvPr>
          <p:cNvGrpSpPr>
            <a:grpSpLocks/>
          </p:cNvGrpSpPr>
          <p:nvPr/>
        </p:nvGrpSpPr>
        <p:grpSpPr bwMode="auto">
          <a:xfrm>
            <a:off x="1625601" y="962025"/>
            <a:ext cx="327025" cy="152400"/>
            <a:chOff x="912" y="2064"/>
            <a:chExt cx="288" cy="144"/>
          </a:xfrm>
        </p:grpSpPr>
        <p:sp>
          <p:nvSpPr>
            <p:cNvPr id="72754" name="Rectangle 50">
              <a:extLst>
                <a:ext uri="{FF2B5EF4-FFF2-40B4-BE49-F238E27FC236}">
                  <a16:creationId xmlns:a16="http://schemas.microsoft.com/office/drawing/2014/main" id="{91EFB7D6-2E87-41D8-BABD-3605B66E00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2" y="2064"/>
              <a:ext cx="288" cy="144"/>
            </a:xfrm>
            <a:prstGeom prst="rect">
              <a:avLst/>
            </a:prstGeom>
            <a:solidFill>
              <a:srgbClr val="0066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 altLang="it-IT"/>
            </a:p>
          </p:txBody>
        </p:sp>
        <p:sp>
          <p:nvSpPr>
            <p:cNvPr id="72755" name="Line 51">
              <a:extLst>
                <a:ext uri="{FF2B5EF4-FFF2-40B4-BE49-F238E27FC236}">
                  <a16:creationId xmlns:a16="http://schemas.microsoft.com/office/drawing/2014/main" id="{A622A386-50AD-4E77-9B6A-A9FF8DFB4C90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405635">
              <a:off x="912" y="2138"/>
              <a:ext cx="288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72756" name="Line 52">
              <a:extLst>
                <a:ext uri="{FF2B5EF4-FFF2-40B4-BE49-F238E27FC236}">
                  <a16:creationId xmlns:a16="http://schemas.microsoft.com/office/drawing/2014/main" id="{8B70C30E-35E0-4876-B738-F8EF3B2E385E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1486509">
              <a:off x="912" y="2138"/>
              <a:ext cx="288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</p:grpSp>
      <p:grpSp>
        <p:nvGrpSpPr>
          <p:cNvPr id="72844" name="Group 140">
            <a:extLst>
              <a:ext uri="{FF2B5EF4-FFF2-40B4-BE49-F238E27FC236}">
                <a16:creationId xmlns:a16="http://schemas.microsoft.com/office/drawing/2014/main" id="{74929EE5-20C0-42E1-8678-D5015EF1D10C}"/>
              </a:ext>
            </a:extLst>
          </p:cNvPr>
          <p:cNvGrpSpPr>
            <a:grpSpLocks/>
          </p:cNvGrpSpPr>
          <p:nvPr/>
        </p:nvGrpSpPr>
        <p:grpSpPr bwMode="auto">
          <a:xfrm>
            <a:off x="3244852" y="736601"/>
            <a:ext cx="5606140" cy="609597"/>
            <a:chOff x="1084" y="464"/>
            <a:chExt cx="3586" cy="246"/>
          </a:xfrm>
        </p:grpSpPr>
        <p:grpSp>
          <p:nvGrpSpPr>
            <p:cNvPr id="72720" name="Group 16">
              <a:extLst>
                <a:ext uri="{FF2B5EF4-FFF2-40B4-BE49-F238E27FC236}">
                  <a16:creationId xmlns:a16="http://schemas.microsoft.com/office/drawing/2014/main" id="{F4140B93-3671-4DAA-B0F3-E7CF2049CC9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82" y="614"/>
              <a:ext cx="690" cy="96"/>
              <a:chOff x="1056" y="1728"/>
              <a:chExt cx="960" cy="144"/>
            </a:xfrm>
          </p:grpSpPr>
          <p:sp>
            <p:nvSpPr>
              <p:cNvPr id="72715" name="Rectangle 11">
                <a:extLst>
                  <a:ext uri="{FF2B5EF4-FFF2-40B4-BE49-F238E27FC236}">
                    <a16:creationId xmlns:a16="http://schemas.microsoft.com/office/drawing/2014/main" id="{EADEF37B-5429-4074-80FD-EE167BEFB8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1728"/>
                <a:ext cx="288" cy="144"/>
              </a:xfrm>
              <a:prstGeom prst="rect">
                <a:avLst/>
              </a:prstGeom>
              <a:solidFill>
                <a:srgbClr val="FFFF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 altLang="it-IT"/>
              </a:p>
            </p:txBody>
          </p:sp>
          <p:sp>
            <p:nvSpPr>
              <p:cNvPr id="72717" name="Rectangle 13">
                <a:extLst>
                  <a:ext uri="{FF2B5EF4-FFF2-40B4-BE49-F238E27FC236}">
                    <a16:creationId xmlns:a16="http://schemas.microsoft.com/office/drawing/2014/main" id="{A46ADC44-8B42-4181-8BA5-03CE8319A3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8" y="1728"/>
                <a:ext cx="288" cy="144"/>
              </a:xfrm>
              <a:prstGeom prst="rect">
                <a:avLst/>
              </a:prstGeom>
              <a:solidFill>
                <a:srgbClr val="FFFF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 altLang="it-IT" dirty="0"/>
              </a:p>
            </p:txBody>
          </p:sp>
        </p:grpSp>
        <p:sp>
          <p:nvSpPr>
            <p:cNvPr id="72722" name="Rectangle 18">
              <a:extLst>
                <a:ext uri="{FF2B5EF4-FFF2-40B4-BE49-F238E27FC236}">
                  <a16:creationId xmlns:a16="http://schemas.microsoft.com/office/drawing/2014/main" id="{22AF6006-C67A-4BEA-B123-D2580F0671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5" y="614"/>
              <a:ext cx="207" cy="96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 altLang="it-IT"/>
            </a:p>
          </p:txBody>
        </p:sp>
        <p:sp>
          <p:nvSpPr>
            <p:cNvPr id="72724" name="Rectangle 20">
              <a:extLst>
                <a:ext uri="{FF2B5EF4-FFF2-40B4-BE49-F238E27FC236}">
                  <a16:creationId xmlns:a16="http://schemas.microsoft.com/office/drawing/2014/main" id="{6E0132ED-36C6-4611-9F75-06B3CAE825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39" y="614"/>
              <a:ext cx="207" cy="96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 altLang="it-IT"/>
            </a:p>
          </p:txBody>
        </p:sp>
        <p:sp>
          <p:nvSpPr>
            <p:cNvPr id="72737" name="Rectangle 33">
              <a:extLst>
                <a:ext uri="{FF2B5EF4-FFF2-40B4-BE49-F238E27FC236}">
                  <a16:creationId xmlns:a16="http://schemas.microsoft.com/office/drawing/2014/main" id="{10A91474-C009-4E58-AAED-34F59B0ED2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3" y="614"/>
              <a:ext cx="207" cy="96"/>
            </a:xfrm>
            <a:prstGeom prst="rect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 altLang="it-IT"/>
            </a:p>
          </p:txBody>
        </p:sp>
        <p:grpSp>
          <p:nvGrpSpPr>
            <p:cNvPr id="72740" name="Group 36">
              <a:extLst>
                <a:ext uri="{FF2B5EF4-FFF2-40B4-BE49-F238E27FC236}">
                  <a16:creationId xmlns:a16="http://schemas.microsoft.com/office/drawing/2014/main" id="{763D275F-7065-472A-8FAA-BD2F3849662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48" y="614"/>
              <a:ext cx="208" cy="96"/>
              <a:chOff x="912" y="2064"/>
              <a:chExt cx="288" cy="144"/>
            </a:xfrm>
          </p:grpSpPr>
          <p:sp>
            <p:nvSpPr>
              <p:cNvPr id="72741" name="Rectangle 37">
                <a:extLst>
                  <a:ext uri="{FF2B5EF4-FFF2-40B4-BE49-F238E27FC236}">
                    <a16:creationId xmlns:a16="http://schemas.microsoft.com/office/drawing/2014/main" id="{045ADD41-5CA4-46CF-8163-616754980E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064"/>
                <a:ext cx="288" cy="144"/>
              </a:xfrm>
              <a:prstGeom prst="rect">
                <a:avLst/>
              </a:prstGeom>
              <a:solidFill>
                <a:srgbClr val="0099FF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 altLang="it-IT"/>
              </a:p>
            </p:txBody>
          </p:sp>
          <p:sp>
            <p:nvSpPr>
              <p:cNvPr id="72742" name="Line 38">
                <a:extLst>
                  <a:ext uri="{FF2B5EF4-FFF2-40B4-BE49-F238E27FC236}">
                    <a16:creationId xmlns:a16="http://schemas.microsoft.com/office/drawing/2014/main" id="{F7CF72E9-ECD5-4404-B32B-2793911CF50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405635">
                <a:off x="912" y="2138"/>
                <a:ext cx="288" cy="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2743" name="Line 39">
                <a:extLst>
                  <a:ext uri="{FF2B5EF4-FFF2-40B4-BE49-F238E27FC236}">
                    <a16:creationId xmlns:a16="http://schemas.microsoft.com/office/drawing/2014/main" id="{DB8A43FD-6540-4B5F-818B-541C834C333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-1486509">
                <a:off x="912" y="2138"/>
                <a:ext cx="288" cy="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2822" name="Group 118">
              <a:extLst>
                <a:ext uri="{FF2B5EF4-FFF2-40B4-BE49-F238E27FC236}">
                  <a16:creationId xmlns:a16="http://schemas.microsoft.com/office/drawing/2014/main" id="{172F04B7-30A9-4955-BC93-00B500EF0D2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84" y="464"/>
              <a:ext cx="207" cy="246"/>
              <a:chOff x="1084" y="464"/>
              <a:chExt cx="207" cy="246"/>
            </a:xfrm>
          </p:grpSpPr>
          <p:grpSp>
            <p:nvGrpSpPr>
              <p:cNvPr id="72735" name="Group 31">
                <a:extLst>
                  <a:ext uri="{FF2B5EF4-FFF2-40B4-BE49-F238E27FC236}">
                    <a16:creationId xmlns:a16="http://schemas.microsoft.com/office/drawing/2014/main" id="{35D94F7F-DF04-46BA-B0EA-18A4373C0D9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084" y="614"/>
                <a:ext cx="207" cy="96"/>
                <a:chOff x="912" y="2064"/>
                <a:chExt cx="288" cy="144"/>
              </a:xfrm>
            </p:grpSpPr>
            <p:sp>
              <p:nvSpPr>
                <p:cNvPr id="72728" name="Rectangle 24">
                  <a:extLst>
                    <a:ext uri="{FF2B5EF4-FFF2-40B4-BE49-F238E27FC236}">
                      <a16:creationId xmlns:a16="http://schemas.microsoft.com/office/drawing/2014/main" id="{B45D6ABE-24C3-4ED0-978A-06EB79F1AEF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12" y="2064"/>
                  <a:ext cx="288" cy="144"/>
                </a:xfrm>
                <a:prstGeom prst="rect">
                  <a:avLst/>
                </a:prstGeom>
                <a:solidFill>
                  <a:srgbClr val="0099FF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 altLang="it-IT"/>
                </a:p>
              </p:txBody>
            </p:sp>
            <p:sp>
              <p:nvSpPr>
                <p:cNvPr id="72732" name="Line 28">
                  <a:extLst>
                    <a:ext uri="{FF2B5EF4-FFF2-40B4-BE49-F238E27FC236}">
                      <a16:creationId xmlns:a16="http://schemas.microsoft.com/office/drawing/2014/main" id="{C406AB69-6F6A-4882-951E-67CE6F18A55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405635">
                  <a:off x="912" y="2138"/>
                  <a:ext cx="288" cy="1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  <p:sp>
              <p:nvSpPr>
                <p:cNvPr id="72733" name="Line 29">
                  <a:extLst>
                    <a:ext uri="{FF2B5EF4-FFF2-40B4-BE49-F238E27FC236}">
                      <a16:creationId xmlns:a16="http://schemas.microsoft.com/office/drawing/2014/main" id="{511C5E25-EEC4-4B96-AF1A-A92ED6AB749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-1486509">
                  <a:off x="912" y="2138"/>
                  <a:ext cx="288" cy="1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</p:grpSp>
          <p:grpSp>
            <p:nvGrpSpPr>
              <p:cNvPr id="72780" name="Group 76">
                <a:extLst>
                  <a:ext uri="{FF2B5EF4-FFF2-40B4-BE49-F238E27FC236}">
                    <a16:creationId xmlns:a16="http://schemas.microsoft.com/office/drawing/2014/main" id="{4AAB0145-2749-4B23-A4E2-0635721A825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186" y="464"/>
                <a:ext cx="96" cy="155"/>
                <a:chOff x="1104" y="2437"/>
                <a:chExt cx="96" cy="155"/>
              </a:xfrm>
            </p:grpSpPr>
            <p:sp>
              <p:nvSpPr>
                <p:cNvPr id="72777" name="Line 73">
                  <a:extLst>
                    <a:ext uri="{FF2B5EF4-FFF2-40B4-BE49-F238E27FC236}">
                      <a16:creationId xmlns:a16="http://schemas.microsoft.com/office/drawing/2014/main" id="{D9D46DA5-B51D-46FB-9E85-69BBA7FA523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104" y="2448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  <p:sp>
              <p:nvSpPr>
                <p:cNvPr id="72778" name="AutoShape 74">
                  <a:extLst>
                    <a:ext uri="{FF2B5EF4-FFF2-40B4-BE49-F238E27FC236}">
                      <a16:creationId xmlns:a16="http://schemas.microsoft.com/office/drawing/2014/main" id="{ADF0DF00-AD53-4574-B518-5BC2D070FFF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5400000">
                  <a:off x="1109" y="2432"/>
                  <a:ext cx="86" cy="96"/>
                </a:xfrm>
                <a:prstGeom prst="triangle">
                  <a:avLst>
                    <a:gd name="adj" fmla="val 50000"/>
                  </a:avLst>
                </a:prstGeom>
                <a:noFill/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folHlink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</p:grpSp>
        </p:grpSp>
        <p:grpSp>
          <p:nvGrpSpPr>
            <p:cNvPr id="72831" name="Group 127">
              <a:extLst>
                <a:ext uri="{FF2B5EF4-FFF2-40B4-BE49-F238E27FC236}">
                  <a16:creationId xmlns:a16="http://schemas.microsoft.com/office/drawing/2014/main" id="{16558BA4-D55C-4448-B14D-C072CEB6764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78" y="470"/>
              <a:ext cx="192" cy="240"/>
              <a:chOff x="4478" y="470"/>
              <a:chExt cx="192" cy="240"/>
            </a:xfrm>
          </p:grpSpPr>
          <p:grpSp>
            <p:nvGrpSpPr>
              <p:cNvPr id="72775" name="Group 71">
                <a:extLst>
                  <a:ext uri="{FF2B5EF4-FFF2-40B4-BE49-F238E27FC236}">
                    <a16:creationId xmlns:a16="http://schemas.microsoft.com/office/drawing/2014/main" id="{7177291D-0C21-4F8B-9B93-600B5B827E5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478" y="614"/>
                <a:ext cx="192" cy="96"/>
                <a:chOff x="4704" y="1344"/>
                <a:chExt cx="192" cy="96"/>
              </a:xfrm>
            </p:grpSpPr>
            <p:sp>
              <p:nvSpPr>
                <p:cNvPr id="72762" name="Rectangle 58">
                  <a:extLst>
                    <a:ext uri="{FF2B5EF4-FFF2-40B4-BE49-F238E27FC236}">
                      <a16:creationId xmlns:a16="http://schemas.microsoft.com/office/drawing/2014/main" id="{040CBEE7-1578-4D5A-97C0-F3F3D76F19D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704" y="1344"/>
                  <a:ext cx="192" cy="96"/>
                </a:xfrm>
                <a:prstGeom prst="rect">
                  <a:avLst/>
                </a:prstGeom>
                <a:solidFill>
                  <a:srgbClr val="0099FF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 altLang="it-IT"/>
                </a:p>
              </p:txBody>
            </p:sp>
            <p:sp>
              <p:nvSpPr>
                <p:cNvPr id="72763" name="Line 59">
                  <a:extLst>
                    <a:ext uri="{FF2B5EF4-FFF2-40B4-BE49-F238E27FC236}">
                      <a16:creationId xmlns:a16="http://schemas.microsoft.com/office/drawing/2014/main" id="{C87AA535-602A-481B-A22E-01EC5763079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405635">
                  <a:off x="4704" y="1393"/>
                  <a:ext cx="192" cy="1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  <p:sp>
              <p:nvSpPr>
                <p:cNvPr id="72764" name="Line 60">
                  <a:extLst>
                    <a:ext uri="{FF2B5EF4-FFF2-40B4-BE49-F238E27FC236}">
                      <a16:creationId xmlns:a16="http://schemas.microsoft.com/office/drawing/2014/main" id="{ADE2603B-52F5-427B-9CB8-F02CC70F58A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-1486509">
                  <a:off x="4704" y="1393"/>
                  <a:ext cx="192" cy="1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</p:grpSp>
          <p:grpSp>
            <p:nvGrpSpPr>
              <p:cNvPr id="72783" name="Group 79">
                <a:extLst>
                  <a:ext uri="{FF2B5EF4-FFF2-40B4-BE49-F238E27FC236}">
                    <a16:creationId xmlns:a16="http://schemas.microsoft.com/office/drawing/2014/main" id="{82606FE1-AA3F-4BF6-8B8B-BA22E8B7B3D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554" y="470"/>
                <a:ext cx="48" cy="162"/>
                <a:chOff x="1056" y="2334"/>
                <a:chExt cx="192" cy="402"/>
              </a:xfrm>
            </p:grpSpPr>
            <p:sp>
              <p:nvSpPr>
                <p:cNvPr id="72781" name="Line 77">
                  <a:extLst>
                    <a:ext uri="{FF2B5EF4-FFF2-40B4-BE49-F238E27FC236}">
                      <a16:creationId xmlns:a16="http://schemas.microsoft.com/office/drawing/2014/main" id="{7D626F89-B179-49FB-8238-3DDE4FBC4B5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152" y="2544"/>
                  <a:ext cx="0" cy="19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  <p:sp>
              <p:nvSpPr>
                <p:cNvPr id="72782" name="Oval 78">
                  <a:extLst>
                    <a:ext uri="{FF2B5EF4-FFF2-40B4-BE49-F238E27FC236}">
                      <a16:creationId xmlns:a16="http://schemas.microsoft.com/office/drawing/2014/main" id="{D4449696-919C-476D-B4C9-8BE7FA99278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56" y="2334"/>
                  <a:ext cx="192" cy="192"/>
                </a:xfrm>
                <a:prstGeom prst="ellipse">
                  <a:avLst/>
                </a:prstGeom>
                <a:solidFill>
                  <a:schemeClr val="tx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</p:grpSp>
        </p:grpSp>
      </p:grpSp>
      <p:grpSp>
        <p:nvGrpSpPr>
          <p:cNvPr id="72799" name="Group 95">
            <a:extLst>
              <a:ext uri="{FF2B5EF4-FFF2-40B4-BE49-F238E27FC236}">
                <a16:creationId xmlns:a16="http://schemas.microsoft.com/office/drawing/2014/main" id="{658152FF-CA32-4606-862A-857D58635FD8}"/>
              </a:ext>
            </a:extLst>
          </p:cNvPr>
          <p:cNvGrpSpPr>
            <a:grpSpLocks/>
          </p:cNvGrpSpPr>
          <p:nvPr/>
        </p:nvGrpSpPr>
        <p:grpSpPr bwMode="auto">
          <a:xfrm>
            <a:off x="2406650" y="1127125"/>
            <a:ext cx="838200" cy="838200"/>
            <a:chOff x="4704" y="1440"/>
            <a:chExt cx="528" cy="528"/>
          </a:xfrm>
        </p:grpSpPr>
        <p:sp>
          <p:nvSpPr>
            <p:cNvPr id="72800" name="Line 96">
              <a:extLst>
                <a:ext uri="{FF2B5EF4-FFF2-40B4-BE49-F238E27FC236}">
                  <a16:creationId xmlns:a16="http://schemas.microsoft.com/office/drawing/2014/main" id="{EFB5F82F-21D9-4088-B88A-E0051A465D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04" y="1440"/>
              <a:ext cx="0" cy="52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72801" name="Line 97">
              <a:extLst>
                <a:ext uri="{FF2B5EF4-FFF2-40B4-BE49-F238E27FC236}">
                  <a16:creationId xmlns:a16="http://schemas.microsoft.com/office/drawing/2014/main" id="{02660483-BFA7-4DD7-9F60-D7535D01B6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32" y="1440"/>
              <a:ext cx="0" cy="52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72802" name="Line 98">
              <a:extLst>
                <a:ext uri="{FF2B5EF4-FFF2-40B4-BE49-F238E27FC236}">
                  <a16:creationId xmlns:a16="http://schemas.microsoft.com/office/drawing/2014/main" id="{991FA0A3-223E-4B33-AA3E-47F7110EAF7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04" y="1824"/>
              <a:ext cx="52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 dirty="0"/>
            </a:p>
          </p:txBody>
        </p:sp>
      </p:grpSp>
      <p:sp>
        <p:nvSpPr>
          <p:cNvPr id="72809" name="Text Box 105">
            <a:extLst>
              <a:ext uri="{FF2B5EF4-FFF2-40B4-BE49-F238E27FC236}">
                <a16:creationId xmlns:a16="http://schemas.microsoft.com/office/drawing/2014/main" id="{051B840F-2661-474E-A36F-2986CF1BDF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3182145"/>
            <a:ext cx="8839200" cy="289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it-IT" altLang="it-IT" sz="20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LEGENDA</a:t>
            </a:r>
          </a:p>
          <a:p>
            <a:pPr algn="l">
              <a:spcBef>
                <a:spcPct val="50000"/>
              </a:spcBef>
            </a:pPr>
            <a:r>
              <a:rPr lang="it-IT" altLang="it-IT" dirty="0"/>
              <a:t>       mezzo di ricognizione</a:t>
            </a:r>
          </a:p>
          <a:p>
            <a:pPr algn="l">
              <a:spcBef>
                <a:spcPct val="50000"/>
              </a:spcBef>
            </a:pPr>
            <a:r>
              <a:rPr lang="it-IT" altLang="it-IT" dirty="0"/>
              <a:t>         veicolo del </a:t>
            </a:r>
            <a:r>
              <a:rPr lang="it-IT" altLang="it-IT" dirty="0" err="1"/>
              <a:t>c.te</a:t>
            </a:r>
            <a:r>
              <a:rPr lang="it-IT" altLang="it-IT" dirty="0"/>
              <a:t> del convoglio</a:t>
            </a:r>
          </a:p>
          <a:p>
            <a:pPr algn="l">
              <a:spcBef>
                <a:spcPct val="50000"/>
              </a:spcBef>
            </a:pPr>
            <a:r>
              <a:rPr lang="it-IT" altLang="it-IT" dirty="0"/>
              <a:t>         veicolo/i scortato/i</a:t>
            </a:r>
          </a:p>
          <a:p>
            <a:pPr algn="l">
              <a:spcBef>
                <a:spcPct val="50000"/>
              </a:spcBef>
            </a:pPr>
            <a:r>
              <a:rPr lang="it-IT" altLang="it-IT" dirty="0"/>
              <a:t>         veicolo soccorso</a:t>
            </a:r>
          </a:p>
          <a:p>
            <a:pPr algn="l">
              <a:spcBef>
                <a:spcPct val="50000"/>
              </a:spcBef>
            </a:pPr>
            <a:r>
              <a:rPr lang="it-IT" altLang="it-IT" dirty="0"/>
              <a:t>         veicolo scorta</a:t>
            </a:r>
          </a:p>
          <a:p>
            <a:pPr algn="l">
              <a:spcBef>
                <a:spcPct val="50000"/>
              </a:spcBef>
            </a:pPr>
            <a:r>
              <a:rPr lang="it-IT" altLang="it-IT" dirty="0"/>
              <a:t>         veicolo v/</a:t>
            </a:r>
            <a:r>
              <a:rPr lang="it-IT" altLang="it-IT" dirty="0" err="1"/>
              <a:t>c.te</a:t>
            </a:r>
            <a:r>
              <a:rPr lang="it-IT" altLang="it-IT" dirty="0"/>
              <a:t> del convoglio</a:t>
            </a:r>
          </a:p>
        </p:txBody>
      </p:sp>
      <p:grpSp>
        <p:nvGrpSpPr>
          <p:cNvPr id="72810" name="Group 106">
            <a:extLst>
              <a:ext uri="{FF2B5EF4-FFF2-40B4-BE49-F238E27FC236}">
                <a16:creationId xmlns:a16="http://schemas.microsoft.com/office/drawing/2014/main" id="{047E7A5D-4319-4127-A18F-A94C973B89DC}"/>
              </a:ext>
            </a:extLst>
          </p:cNvPr>
          <p:cNvGrpSpPr>
            <a:grpSpLocks/>
          </p:cNvGrpSpPr>
          <p:nvPr/>
        </p:nvGrpSpPr>
        <p:grpSpPr bwMode="auto">
          <a:xfrm>
            <a:off x="1828801" y="3810000"/>
            <a:ext cx="327025" cy="152400"/>
            <a:chOff x="912" y="2064"/>
            <a:chExt cx="288" cy="144"/>
          </a:xfrm>
        </p:grpSpPr>
        <p:sp>
          <p:nvSpPr>
            <p:cNvPr id="72811" name="Rectangle 107">
              <a:extLst>
                <a:ext uri="{FF2B5EF4-FFF2-40B4-BE49-F238E27FC236}">
                  <a16:creationId xmlns:a16="http://schemas.microsoft.com/office/drawing/2014/main" id="{4E696EA7-09BE-4283-AF3A-8A4B5E6AC4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2" y="2064"/>
              <a:ext cx="288" cy="144"/>
            </a:xfrm>
            <a:prstGeom prst="rect">
              <a:avLst/>
            </a:prstGeom>
            <a:solidFill>
              <a:srgbClr val="0066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 altLang="it-IT"/>
            </a:p>
          </p:txBody>
        </p:sp>
        <p:sp>
          <p:nvSpPr>
            <p:cNvPr id="72812" name="Line 108">
              <a:extLst>
                <a:ext uri="{FF2B5EF4-FFF2-40B4-BE49-F238E27FC236}">
                  <a16:creationId xmlns:a16="http://schemas.microsoft.com/office/drawing/2014/main" id="{5A4716CC-98DA-4743-B071-02E8901FEECF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405635">
              <a:off x="912" y="2138"/>
              <a:ext cx="288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72813" name="Line 109">
              <a:extLst>
                <a:ext uri="{FF2B5EF4-FFF2-40B4-BE49-F238E27FC236}">
                  <a16:creationId xmlns:a16="http://schemas.microsoft.com/office/drawing/2014/main" id="{A3466EA1-DA26-4422-9FFF-21AD9D601D52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1486509">
              <a:off x="912" y="2138"/>
              <a:ext cx="288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</p:grpSp>
      <p:grpSp>
        <p:nvGrpSpPr>
          <p:cNvPr id="72814" name="Group 110">
            <a:extLst>
              <a:ext uri="{FF2B5EF4-FFF2-40B4-BE49-F238E27FC236}">
                <a16:creationId xmlns:a16="http://schemas.microsoft.com/office/drawing/2014/main" id="{43A875A4-A226-4DE6-9A63-EE0E50C1C1F3}"/>
              </a:ext>
            </a:extLst>
          </p:cNvPr>
          <p:cNvGrpSpPr>
            <a:grpSpLocks/>
          </p:cNvGrpSpPr>
          <p:nvPr/>
        </p:nvGrpSpPr>
        <p:grpSpPr bwMode="auto">
          <a:xfrm>
            <a:off x="1828801" y="5486400"/>
            <a:ext cx="327025" cy="152400"/>
            <a:chOff x="912" y="2064"/>
            <a:chExt cx="288" cy="144"/>
          </a:xfrm>
        </p:grpSpPr>
        <p:sp>
          <p:nvSpPr>
            <p:cNvPr id="72815" name="Rectangle 111">
              <a:extLst>
                <a:ext uri="{FF2B5EF4-FFF2-40B4-BE49-F238E27FC236}">
                  <a16:creationId xmlns:a16="http://schemas.microsoft.com/office/drawing/2014/main" id="{239A7517-AFCC-4CF2-983D-A37F269BAA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2" y="2064"/>
              <a:ext cx="288" cy="144"/>
            </a:xfrm>
            <a:prstGeom prst="rect">
              <a:avLst/>
            </a:prstGeom>
            <a:solidFill>
              <a:srgbClr val="0099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 altLang="it-IT"/>
            </a:p>
          </p:txBody>
        </p:sp>
        <p:sp>
          <p:nvSpPr>
            <p:cNvPr id="72816" name="Line 112">
              <a:extLst>
                <a:ext uri="{FF2B5EF4-FFF2-40B4-BE49-F238E27FC236}">
                  <a16:creationId xmlns:a16="http://schemas.microsoft.com/office/drawing/2014/main" id="{25CFAC79-9353-4B7E-8D4C-7EE958A04EC6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405635">
              <a:off x="912" y="2138"/>
              <a:ext cx="288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72817" name="Line 113">
              <a:extLst>
                <a:ext uri="{FF2B5EF4-FFF2-40B4-BE49-F238E27FC236}">
                  <a16:creationId xmlns:a16="http://schemas.microsoft.com/office/drawing/2014/main" id="{74AC2E35-EC36-4F01-90EE-7C94CD55FA0C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1486509">
              <a:off x="912" y="2138"/>
              <a:ext cx="288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</p:grpSp>
      <p:grpSp>
        <p:nvGrpSpPr>
          <p:cNvPr id="72823" name="Group 119">
            <a:extLst>
              <a:ext uri="{FF2B5EF4-FFF2-40B4-BE49-F238E27FC236}">
                <a16:creationId xmlns:a16="http://schemas.microsoft.com/office/drawing/2014/main" id="{B6B21CC3-73FE-428D-AD5A-BD93804578E2}"/>
              </a:ext>
            </a:extLst>
          </p:cNvPr>
          <p:cNvGrpSpPr>
            <a:grpSpLocks/>
          </p:cNvGrpSpPr>
          <p:nvPr/>
        </p:nvGrpSpPr>
        <p:grpSpPr bwMode="auto">
          <a:xfrm>
            <a:off x="1828801" y="4038601"/>
            <a:ext cx="328613" cy="390525"/>
            <a:chOff x="1084" y="464"/>
            <a:chExt cx="207" cy="246"/>
          </a:xfrm>
        </p:grpSpPr>
        <p:grpSp>
          <p:nvGrpSpPr>
            <p:cNvPr id="72824" name="Group 120">
              <a:extLst>
                <a:ext uri="{FF2B5EF4-FFF2-40B4-BE49-F238E27FC236}">
                  <a16:creationId xmlns:a16="http://schemas.microsoft.com/office/drawing/2014/main" id="{3429CEBD-90C6-4D6C-8941-A22B15C47B0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84" y="614"/>
              <a:ext cx="207" cy="96"/>
              <a:chOff x="912" y="2064"/>
              <a:chExt cx="288" cy="144"/>
            </a:xfrm>
          </p:grpSpPr>
          <p:sp>
            <p:nvSpPr>
              <p:cNvPr id="72825" name="Rectangle 121">
                <a:extLst>
                  <a:ext uri="{FF2B5EF4-FFF2-40B4-BE49-F238E27FC236}">
                    <a16:creationId xmlns:a16="http://schemas.microsoft.com/office/drawing/2014/main" id="{97C29F53-36B2-4F31-B167-D55A703EE1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064"/>
                <a:ext cx="288" cy="144"/>
              </a:xfrm>
              <a:prstGeom prst="rect">
                <a:avLst/>
              </a:prstGeom>
              <a:solidFill>
                <a:srgbClr val="0099FF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 altLang="it-IT"/>
              </a:p>
            </p:txBody>
          </p:sp>
          <p:sp>
            <p:nvSpPr>
              <p:cNvPr id="72826" name="Line 122">
                <a:extLst>
                  <a:ext uri="{FF2B5EF4-FFF2-40B4-BE49-F238E27FC236}">
                    <a16:creationId xmlns:a16="http://schemas.microsoft.com/office/drawing/2014/main" id="{2EB4F5DC-55C0-4F4D-ACEF-39C3079C3ED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405635">
                <a:off x="912" y="2138"/>
                <a:ext cx="288" cy="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2827" name="Line 123">
                <a:extLst>
                  <a:ext uri="{FF2B5EF4-FFF2-40B4-BE49-F238E27FC236}">
                    <a16:creationId xmlns:a16="http://schemas.microsoft.com/office/drawing/2014/main" id="{306170F8-06DE-4069-9411-DE803869638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-1486509">
                <a:off x="912" y="2138"/>
                <a:ext cx="288" cy="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2828" name="Group 124">
              <a:extLst>
                <a:ext uri="{FF2B5EF4-FFF2-40B4-BE49-F238E27FC236}">
                  <a16:creationId xmlns:a16="http://schemas.microsoft.com/office/drawing/2014/main" id="{3D962321-BCF8-42DE-99F6-1056DD35862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86" y="464"/>
              <a:ext cx="96" cy="155"/>
              <a:chOff x="1104" y="2437"/>
              <a:chExt cx="96" cy="155"/>
            </a:xfrm>
          </p:grpSpPr>
          <p:sp>
            <p:nvSpPr>
              <p:cNvPr id="72829" name="Line 125">
                <a:extLst>
                  <a:ext uri="{FF2B5EF4-FFF2-40B4-BE49-F238E27FC236}">
                    <a16:creationId xmlns:a16="http://schemas.microsoft.com/office/drawing/2014/main" id="{E9D01A8F-4C62-4C2C-805E-7F4686916EF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04" y="2448"/>
                <a:ext cx="0" cy="14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2830" name="AutoShape 126">
                <a:extLst>
                  <a:ext uri="{FF2B5EF4-FFF2-40B4-BE49-F238E27FC236}">
                    <a16:creationId xmlns:a16="http://schemas.microsoft.com/office/drawing/2014/main" id="{7D2E0A0F-65E2-4913-8E75-83BCDEEEC3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1109" y="2432"/>
                <a:ext cx="86" cy="96"/>
              </a:xfrm>
              <a:prstGeom prst="triangle">
                <a:avLst>
                  <a:gd name="adj" fmla="val 50000"/>
                </a:avLst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</p:grpSp>
      <p:grpSp>
        <p:nvGrpSpPr>
          <p:cNvPr id="72832" name="Group 128">
            <a:extLst>
              <a:ext uri="{FF2B5EF4-FFF2-40B4-BE49-F238E27FC236}">
                <a16:creationId xmlns:a16="http://schemas.microsoft.com/office/drawing/2014/main" id="{3CB6DE67-EBA4-4D2C-849F-D59792A8C1D6}"/>
              </a:ext>
            </a:extLst>
          </p:cNvPr>
          <p:cNvGrpSpPr>
            <a:grpSpLocks/>
          </p:cNvGrpSpPr>
          <p:nvPr/>
        </p:nvGrpSpPr>
        <p:grpSpPr bwMode="auto">
          <a:xfrm>
            <a:off x="1828800" y="5715000"/>
            <a:ext cx="304800" cy="381000"/>
            <a:chOff x="4478" y="470"/>
            <a:chExt cx="192" cy="240"/>
          </a:xfrm>
        </p:grpSpPr>
        <p:grpSp>
          <p:nvGrpSpPr>
            <p:cNvPr id="72833" name="Group 129">
              <a:extLst>
                <a:ext uri="{FF2B5EF4-FFF2-40B4-BE49-F238E27FC236}">
                  <a16:creationId xmlns:a16="http://schemas.microsoft.com/office/drawing/2014/main" id="{52A9A11D-E86E-48F4-888C-D06F9D91DC9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78" y="614"/>
              <a:ext cx="192" cy="96"/>
              <a:chOff x="4704" y="1344"/>
              <a:chExt cx="192" cy="96"/>
            </a:xfrm>
          </p:grpSpPr>
          <p:sp>
            <p:nvSpPr>
              <p:cNvPr id="72834" name="Rectangle 130">
                <a:extLst>
                  <a:ext uri="{FF2B5EF4-FFF2-40B4-BE49-F238E27FC236}">
                    <a16:creationId xmlns:a16="http://schemas.microsoft.com/office/drawing/2014/main" id="{DF8999CB-FF30-4DC8-9D6C-1627981BB5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04" y="1344"/>
                <a:ext cx="192" cy="96"/>
              </a:xfrm>
              <a:prstGeom prst="rect">
                <a:avLst/>
              </a:prstGeom>
              <a:solidFill>
                <a:srgbClr val="0099FF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 altLang="it-IT"/>
              </a:p>
            </p:txBody>
          </p:sp>
          <p:sp>
            <p:nvSpPr>
              <p:cNvPr id="72835" name="Line 131">
                <a:extLst>
                  <a:ext uri="{FF2B5EF4-FFF2-40B4-BE49-F238E27FC236}">
                    <a16:creationId xmlns:a16="http://schemas.microsoft.com/office/drawing/2014/main" id="{5F2C2AAB-A9E0-4F1C-A2E3-968B70A6D32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405635">
                <a:off x="4704" y="1393"/>
                <a:ext cx="192" cy="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2836" name="Line 132">
                <a:extLst>
                  <a:ext uri="{FF2B5EF4-FFF2-40B4-BE49-F238E27FC236}">
                    <a16:creationId xmlns:a16="http://schemas.microsoft.com/office/drawing/2014/main" id="{F70D637C-9C44-4C4D-8A54-AAE46ED95A7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-1486509">
                <a:off x="4704" y="1393"/>
                <a:ext cx="192" cy="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2837" name="Group 133">
              <a:extLst>
                <a:ext uri="{FF2B5EF4-FFF2-40B4-BE49-F238E27FC236}">
                  <a16:creationId xmlns:a16="http://schemas.microsoft.com/office/drawing/2014/main" id="{BAAAB265-7215-4A4C-8197-E0BE6EE999C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54" y="470"/>
              <a:ext cx="48" cy="162"/>
              <a:chOff x="1056" y="2334"/>
              <a:chExt cx="192" cy="402"/>
            </a:xfrm>
          </p:grpSpPr>
          <p:sp>
            <p:nvSpPr>
              <p:cNvPr id="72838" name="Line 134">
                <a:extLst>
                  <a:ext uri="{FF2B5EF4-FFF2-40B4-BE49-F238E27FC236}">
                    <a16:creationId xmlns:a16="http://schemas.microsoft.com/office/drawing/2014/main" id="{96D0C580-2256-4741-A7F4-308E5E0BCBF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52" y="25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2839" name="Oval 135">
                <a:extLst>
                  <a:ext uri="{FF2B5EF4-FFF2-40B4-BE49-F238E27FC236}">
                    <a16:creationId xmlns:a16="http://schemas.microsoft.com/office/drawing/2014/main" id="{4FA36B84-FA18-4197-AEF6-663A97C4F7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2334"/>
                <a:ext cx="192" cy="192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</p:grpSp>
      <p:sp>
        <p:nvSpPr>
          <p:cNvPr id="72840" name="Rectangle 136">
            <a:extLst>
              <a:ext uri="{FF2B5EF4-FFF2-40B4-BE49-F238E27FC236}">
                <a16:creationId xmlns:a16="http://schemas.microsoft.com/office/drawing/2014/main" id="{225576AC-1912-4774-86FF-2F40837842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1" y="4724400"/>
            <a:ext cx="328613" cy="15240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  <p:sp>
        <p:nvSpPr>
          <p:cNvPr id="72841" name="Rectangle 137">
            <a:extLst>
              <a:ext uri="{FF2B5EF4-FFF2-40B4-BE49-F238E27FC236}">
                <a16:creationId xmlns:a16="http://schemas.microsoft.com/office/drawing/2014/main" id="{5F9451F3-E530-4DAA-BAD7-BDA92A8C14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1" y="5105400"/>
            <a:ext cx="328613" cy="1524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CB542E53-06EF-4C9D-A969-5FE999DF46B4}"/>
              </a:ext>
            </a:extLst>
          </p:cNvPr>
          <p:cNvSpPr txBox="1"/>
          <p:nvPr/>
        </p:nvSpPr>
        <p:spPr>
          <a:xfrm flipH="1">
            <a:off x="2393949" y="1906072"/>
            <a:ext cx="8512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1 KM</a:t>
            </a:r>
          </a:p>
        </p:txBody>
      </p:sp>
    </p:spTree>
  </p:cSld>
  <p:clrMapOvr>
    <a:masterClrMapping/>
  </p:clrMapOvr>
  <p:transition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EC029E-47D5-4388-80AE-3BDA59352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dirty="0"/>
              <a:t>Competenze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782BE90-19B8-4AAD-9B9C-9152C06DB5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6922" y="1782027"/>
            <a:ext cx="10353762" cy="369513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it-IT" sz="3900" dirty="0"/>
              <a:t>                   </a:t>
            </a:r>
          </a:p>
          <a:p>
            <a:pPr marL="0" indent="0" algn="ctr">
              <a:buNone/>
            </a:pPr>
            <a:r>
              <a:rPr lang="it-IT" sz="3900" dirty="0"/>
              <a:t> </a:t>
            </a:r>
            <a:r>
              <a:rPr lang="it-IT" sz="5100" u="sng" dirty="0"/>
              <a:t>Comandante convoglio</a:t>
            </a:r>
          </a:p>
          <a:p>
            <a:pPr marL="0" indent="0">
              <a:buNone/>
            </a:pPr>
            <a:endParaRPr lang="it-IT" sz="3600" dirty="0"/>
          </a:p>
          <a:p>
            <a:pPr marL="0" indent="0">
              <a:buNone/>
            </a:pPr>
            <a:r>
              <a:rPr lang="it-IT" sz="3600" dirty="0"/>
              <a:t>-responsabile dell’autocolonna</a:t>
            </a:r>
          </a:p>
          <a:p>
            <a:pPr marL="0" indent="0">
              <a:buNone/>
            </a:pPr>
            <a:r>
              <a:rPr lang="it-IT" sz="3600" dirty="0"/>
              <a:t>-segue la pianificazione del movimento ed in caso di  variante imposta dalla situazione, informa tempestivamente il comando assicurando le comunicazioni con lo stesso</a:t>
            </a:r>
          </a:p>
          <a:p>
            <a:pPr marL="0" indent="0">
              <a:buNone/>
            </a:pPr>
            <a:endParaRPr lang="it-IT" sz="3600" dirty="0"/>
          </a:p>
          <a:p>
            <a:pPr marL="0" indent="0">
              <a:buNone/>
            </a:pP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6020822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9A683B6-84BE-41B0-8215-0B2916F52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Competenze v/</a:t>
            </a:r>
            <a:r>
              <a:rPr lang="it-IT" dirty="0" err="1"/>
              <a:t>cte</a:t>
            </a:r>
            <a:r>
              <a:rPr lang="it-IT" dirty="0"/>
              <a:t> convoglio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97E972D-B8C5-4F46-8537-382735FF1E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3200" dirty="0"/>
              <a:t>Coadiuva il c/te del convoglio</a:t>
            </a:r>
          </a:p>
          <a:p>
            <a:r>
              <a:rPr lang="it-IT" sz="3200" dirty="0"/>
              <a:t>Responsabile sicurezza</a:t>
            </a:r>
          </a:p>
          <a:p>
            <a:r>
              <a:rPr lang="it-IT" sz="3200" dirty="0"/>
              <a:t>Assicura le comunicazioni all’interno del convoglio e di back up verso il comando</a:t>
            </a:r>
          </a:p>
          <a:p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39410703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B4FF64-9E75-414B-B55F-F2A891AB1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Mezzo di ricognizione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A099235-E1AA-4401-9957-FB5544282A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3600" dirty="0"/>
              <a:t>Precede il convoglio di 1km circa ed ha il compito di controllare il passaggio attraverso punti critici </a:t>
            </a:r>
          </a:p>
          <a:p>
            <a:r>
              <a:rPr lang="it-IT" sz="3600" dirty="0"/>
              <a:t>Rimuove gli ostacoli attivi e passivi dall’itinerario</a:t>
            </a:r>
          </a:p>
        </p:txBody>
      </p:sp>
    </p:spTree>
    <p:extLst>
      <p:ext uri="{BB962C8B-B14F-4D97-AF65-F5344CB8AC3E}">
        <p14:creationId xmlns:p14="http://schemas.microsoft.com/office/powerpoint/2010/main" val="26137999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34A4CCA-81E5-4F61-AC33-63E5F3E6B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dirty="0"/>
              <a:t>Veicolo di ricognizione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E7375A1-AC3A-4EC8-926C-A35C32B72B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3200" dirty="0"/>
              <a:t>Precede il convoglio durante il movimento di circa 1 Km</a:t>
            </a:r>
          </a:p>
          <a:p>
            <a:r>
              <a:rPr lang="it-IT" sz="3200" dirty="0"/>
              <a:t>Verifica la transitabilità in corrispondenza di punti critici</a:t>
            </a:r>
          </a:p>
          <a:p>
            <a:r>
              <a:rPr lang="it-IT" sz="3200" dirty="0"/>
              <a:t>Rimuove ostacoli attivi e passivi dall’itinerario</a:t>
            </a:r>
          </a:p>
        </p:txBody>
      </p:sp>
    </p:spTree>
    <p:extLst>
      <p:ext uri="{BB962C8B-B14F-4D97-AF65-F5344CB8AC3E}">
        <p14:creationId xmlns:p14="http://schemas.microsoft.com/office/powerpoint/2010/main" val="30486343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TM04033921[[fn=Damascato]]</Template>
  <TotalTime>324</TotalTime>
  <Words>459</Words>
  <Application>Microsoft Office PowerPoint</Application>
  <PresentationFormat>Widescreen</PresentationFormat>
  <Paragraphs>72</Paragraphs>
  <Slides>16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0" baseType="lpstr">
      <vt:lpstr>Arial</vt:lpstr>
      <vt:lpstr>Bookman Old Style</vt:lpstr>
      <vt:lpstr>Rockwell</vt:lpstr>
      <vt:lpstr>Damask</vt:lpstr>
      <vt:lpstr>SCORTE AI CONVOGLI miasit-libia</vt:lpstr>
      <vt:lpstr>LA SCORTA CONVOGLI ASSICURA</vt:lpstr>
      <vt:lpstr>COMPOSIZIONE ED ORGANIZZAZIONE DI UN AUTOCOLONNA</vt:lpstr>
      <vt:lpstr>COMPOSIZIONE ED ORGANIZZAZIONE DI UN AUTOCOLONNA</vt:lpstr>
      <vt:lpstr>Presentazione standard di PowerPoint</vt:lpstr>
      <vt:lpstr>Competenze</vt:lpstr>
      <vt:lpstr>Competenze v/cte convoglio</vt:lpstr>
      <vt:lpstr>Mezzo di ricognizione</vt:lpstr>
      <vt:lpstr>Veicolo di ricognizione</vt:lpstr>
      <vt:lpstr>Veicolo scorta</vt:lpstr>
      <vt:lpstr>Veicolo sanitario (solo per lunghe percorrenze)</vt:lpstr>
      <vt:lpstr>Attenzione</vt:lpstr>
      <vt:lpstr>Incidente Stradale</vt:lpstr>
      <vt:lpstr>Incidente Stradale</vt:lpstr>
      <vt:lpstr>Guasto Meccanico</vt:lpstr>
      <vt:lpstr>Guasto Meccanico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SCORTE AI CONVOGLI miasit-libia</dc:title>
  <dc:creator>S6 I</dc:creator>
  <cp:lastModifiedBy>S6 I</cp:lastModifiedBy>
  <cp:revision>18</cp:revision>
  <dcterms:created xsi:type="dcterms:W3CDTF">2021-10-03T07:39:02Z</dcterms:created>
  <dcterms:modified xsi:type="dcterms:W3CDTF">2021-10-05T09:11:05Z</dcterms:modified>
</cp:coreProperties>
</file>