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1451" r:id="rId2"/>
    <p:sldId id="1443" r:id="rId3"/>
    <p:sldId id="1442" r:id="rId4"/>
    <p:sldId id="1439" r:id="rId5"/>
    <p:sldId id="1441" r:id="rId6"/>
    <p:sldId id="1440" r:id="rId7"/>
    <p:sldId id="1446" r:id="rId8"/>
    <p:sldId id="1448" r:id="rId9"/>
    <p:sldId id="1450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3"/>
  </p:normalViewPr>
  <p:slideViewPr>
    <p:cSldViewPr snapToGrid="0" snapToObjects="1">
      <p:cViewPr varScale="1">
        <p:scale>
          <a:sx n="86" d="100"/>
          <a:sy n="86" d="100"/>
        </p:scale>
        <p:origin x="53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6A3CE-D4D8-4385-AF48-800CEB9DA282}" type="datetimeFigureOut">
              <a:rPr lang="it-IT" smtClean="0"/>
              <a:pPr/>
              <a:t>09/07/2021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E90D2-729A-4006-88C1-29D92418AB4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441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185841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ctrTitle"/>
          </p:nvPr>
        </p:nvSpPr>
        <p:spPr>
          <a:xfrm>
            <a:off x="1091954" y="195120"/>
            <a:ext cx="10363200" cy="648259"/>
          </a:xfrm>
          <a:prstGeom prst="rect">
            <a:avLst/>
          </a:prstGeom>
        </p:spPr>
        <p:txBody>
          <a:bodyPr lIns="68555" tIns="34289" rIns="68555" bIns="34289"/>
          <a:lstStyle>
            <a:lvl1pPr algn="ctr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091954" y="1404701"/>
            <a:ext cx="9828429" cy="4873625"/>
          </a:xfrm>
          <a:prstGeom prst="rect">
            <a:avLst/>
          </a:prstGeom>
        </p:spPr>
        <p:txBody>
          <a:bodyPr lIns="68555" tIns="34289" rIns="68555" bIns="34289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7271956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43894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33092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6000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861070" y="2385869"/>
            <a:ext cx="1765071" cy="2086263"/>
          </a:xfrm>
          <a:custGeom>
            <a:avLst/>
            <a:gdLst>
              <a:gd name="connsiteX0" fmla="*/ 0 w 3530601"/>
              <a:gd name="connsiteY0" fmla="*/ 0 h 4172525"/>
              <a:gd name="connsiteX1" fmla="*/ 3530601 w 3530601"/>
              <a:gd name="connsiteY1" fmla="*/ 0 h 4172525"/>
              <a:gd name="connsiteX2" fmla="*/ 3530601 w 3530601"/>
              <a:gd name="connsiteY2" fmla="*/ 4172525 h 4172525"/>
              <a:gd name="connsiteX3" fmla="*/ 0 w 3530601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1" h="4172525">
                <a:moveTo>
                  <a:pt x="0" y="0"/>
                </a:moveTo>
                <a:lnTo>
                  <a:pt x="3530601" y="0"/>
                </a:lnTo>
                <a:lnTo>
                  <a:pt x="3530601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626139" y="2385869"/>
            <a:ext cx="1765070" cy="2086263"/>
          </a:xfrm>
          <a:custGeom>
            <a:avLst/>
            <a:gdLst>
              <a:gd name="connsiteX0" fmla="*/ 0 w 3530600"/>
              <a:gd name="connsiteY0" fmla="*/ 0 h 4172525"/>
              <a:gd name="connsiteX1" fmla="*/ 3530600 w 3530600"/>
              <a:gd name="connsiteY1" fmla="*/ 0 h 4172525"/>
              <a:gd name="connsiteX2" fmla="*/ 3530600 w 3530600"/>
              <a:gd name="connsiteY2" fmla="*/ 4172525 h 4172525"/>
              <a:gd name="connsiteX3" fmla="*/ 0 w 3530600"/>
              <a:gd name="connsiteY3" fmla="*/ 4172525 h 417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600" h="4172525">
                <a:moveTo>
                  <a:pt x="0" y="0"/>
                </a:moveTo>
                <a:lnTo>
                  <a:pt x="3530600" y="0"/>
                </a:lnTo>
                <a:lnTo>
                  <a:pt x="3530600" y="4172525"/>
                </a:lnTo>
                <a:lnTo>
                  <a:pt x="0" y="4172525"/>
                </a:lnTo>
                <a:close/>
              </a:path>
            </a:pathLst>
          </a:custGeom>
          <a:pattFill prst="pct60">
            <a:fgClr>
              <a:schemeClr val="bg1"/>
            </a:fgClr>
            <a:bgClr>
              <a:schemeClr val="bg1">
                <a:lumMod val="85000"/>
              </a:schemeClr>
            </a:bgClr>
          </a:patt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alpha val="73000"/>
                  </a:schemeClr>
                </a:solidFill>
              </a:defRPr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4695099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19D83C-BC48-4103-923F-D5CB5B7CE904}" type="datetimeFigureOut">
              <a:rPr lang="it-IT"/>
              <a:pPr>
                <a:defRPr/>
              </a:pPr>
              <a:t>09/07/2021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374E9D-C3EF-45CA-AC06-3A67D055438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963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88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555767" y="6491756"/>
            <a:ext cx="636233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F68C1-A0E8-42A6-B722-8C851A904A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0304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508000" y="76200"/>
            <a:ext cx="6908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9° Reggimento d'assalto paracadutisti "Col Moschin" / Corso Scorte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9550400" y="64770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D5FAA4-505B-4C3E-937E-E4ACC0E6DEF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353" y="692142"/>
            <a:ext cx="11160000" cy="127091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Segnaposto numero diapositiva 5"/>
          <p:cNvSpPr txBox="1">
            <a:spLocks/>
          </p:cNvSpPr>
          <p:nvPr userDrawn="1"/>
        </p:nvSpPr>
        <p:spPr>
          <a:xfrm>
            <a:off x="11276013" y="6381750"/>
            <a:ext cx="714375" cy="366713"/>
          </a:xfrm>
          <a:prstGeom prst="rect">
            <a:avLst/>
          </a:prstGeom>
        </p:spPr>
        <p:txBody>
          <a:bodyPr lIns="91407" tIns="45719" rIns="91407" bIns="45719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fld id="{6F381265-5705-45C3-AD2C-BAEDFA8894FF}" type="slidenum">
              <a:rPr lang="it-IT" altLang="it-IT" sz="160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algn="ctr"/>
              <a:t>‹N›</a:t>
            </a:fld>
            <a:endParaRPr lang="it-IT" altLang="it-IT" sz="160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77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slow">
    <p:fade/>
  </p:transition>
  <p:hf sldNum="0" hdr="0" ftr="0" dt="0"/>
  <p:txStyles>
    <p:titleStyle>
      <a:lvl1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defTabSz="9112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609585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1219170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828754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2438339" algn="l" defTabSz="912261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5425" indent="-225425" algn="l" defTabSz="911225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26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398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0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225" indent="-225425" algn="l" defTabSz="911225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3472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0468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7464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0" indent="-228504" algn="l" defTabSz="91399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3992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0988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1974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8960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5947" algn="l" defTabSz="91399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Segnaposto contenuto 4">
            <a:extLst>
              <a:ext uri="{FF2B5EF4-FFF2-40B4-BE49-F238E27FC236}">
                <a16:creationId xmlns:a16="http://schemas.microsoft.com/office/drawing/2014/main" id="{78D5C1BB-C2E9-DC49-A274-5A78D5C41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07" y="197708"/>
            <a:ext cx="1103541" cy="11249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20983" y="872836"/>
            <a:ext cx="87006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1" indent="-279400" algn="ctr"/>
            <a:r>
              <a:rPr lang="it-IT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AGENDA</a:t>
            </a:r>
            <a:endParaRPr lang="it-IT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20984" y="2452255"/>
            <a:ext cx="86313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dirty="0"/>
              <a:t> Ricognizione su itinerari e </a:t>
            </a:r>
            <a:r>
              <a:rPr lang="it-IT" sz="3200" dirty="0" err="1"/>
              <a:t>luonghi</a:t>
            </a:r>
            <a:r>
              <a:rPr lang="it-IT" sz="3200" dirty="0"/>
              <a:t> d’interesse;</a:t>
            </a:r>
          </a:p>
          <a:p>
            <a:pPr>
              <a:buFont typeface="Arial" pitchFamily="34" charset="0"/>
              <a:buChar char="•"/>
            </a:pPr>
            <a:r>
              <a:rPr lang="it-IT" sz="3200" dirty="0"/>
              <a:t> Materiali in dotazione;</a:t>
            </a:r>
          </a:p>
          <a:p>
            <a:pPr>
              <a:buFont typeface="Arial" pitchFamily="34" charset="0"/>
              <a:buChar char="•"/>
            </a:pPr>
            <a:r>
              <a:rPr lang="it-IT" sz="3200" dirty="0"/>
              <a:t> Situazione operativa, criticità e proposte;</a:t>
            </a:r>
          </a:p>
          <a:p>
            <a:pPr>
              <a:buFont typeface="Arial" pitchFamily="34" charset="0"/>
              <a:buChar char="•"/>
            </a:pPr>
            <a:endParaRPr lang="it-IT" sz="2400" dirty="0"/>
          </a:p>
          <a:p>
            <a:pPr>
              <a:buFont typeface="Arial" pitchFamily="34" charset="0"/>
              <a:buChar char="•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749092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Segnaposto contenuto 4">
            <a:extLst>
              <a:ext uri="{FF2B5EF4-FFF2-40B4-BE49-F238E27FC236}">
                <a16:creationId xmlns:a16="http://schemas.microsoft.com/office/drawing/2014/main" id="{78D5C1BB-C2E9-DC49-A274-5A78D5C41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32" y="17593"/>
            <a:ext cx="1103541" cy="1124900"/>
          </a:xfrm>
          <a:prstGeom prst="rect">
            <a:avLst/>
          </a:prstGeom>
        </p:spPr>
      </p:pic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30206" y="969817"/>
          <a:ext cx="3887601" cy="5906352"/>
        </p:xfrm>
        <a:graphic>
          <a:graphicData uri="http://schemas.openxmlformats.org/drawingml/2006/table">
            <a:tbl>
              <a:tblPr/>
              <a:tblGrid>
                <a:gridCol w="3887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(ex) Ufficio Immigrazione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Abu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Sitta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(Porto)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Accademia di Polizia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Accademia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Mil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Femminile (ex)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Accademia Militare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Accademia Navale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Brega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Oil Company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CHOD Navy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Eni Gas Company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Eni North Africa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Libyan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Branch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General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Elettric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Compagny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General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Information Authority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1 CHOD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2 CHOD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Peacock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HOTEL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859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Navy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4122208" y="955962"/>
          <a:ext cx="3941117" cy="5902965"/>
        </p:xfrm>
        <a:graphic>
          <a:graphicData uri="http://schemas.openxmlformats.org/drawingml/2006/table">
            <a:tbl>
              <a:tblPr/>
              <a:tblGrid>
                <a:gridCol w="394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Italian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Navy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SX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Agricoltura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Ministry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of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Foreign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Affairs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Ministry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of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Interior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Ministry of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Labour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and Capacity Building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Ministry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of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Planning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MoD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MoD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NOC (National Oil Company) -1-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NOC (National Oil Company) -2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Peacock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Hotel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Palm City Residence 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Police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Academy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Polizia Della Giustizia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Prime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Minister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's Office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8171540" y="969817"/>
          <a:ext cx="3951198" cy="3688083"/>
        </p:xfrm>
        <a:graphic>
          <a:graphicData uri="http://schemas.openxmlformats.org/drawingml/2006/table">
            <a:tbl>
              <a:tblPr/>
              <a:tblGrid>
                <a:gridCol w="3951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 Op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Ita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Lib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Servizi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Ministry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of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Education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Ministry of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Labour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and Rehabilitation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Tripoli Electric West Power</a:t>
                      </a:r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TBC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Tripoli Supreme Court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8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Ufficio Arruolamento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 Office </a:t>
                      </a:r>
                      <a:r>
                        <a:rPr lang="it-IT" sz="2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TBC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Vigili del Fuoco</a:t>
                      </a:r>
                    </a:p>
                  </a:txBody>
                  <a:tcPr marL="3387" marR="3387" marT="33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8171540" y="5001491"/>
            <a:ext cx="361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24749092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Segnaposto contenuto 4">
            <a:extLst>
              <a:ext uri="{FF2B5EF4-FFF2-40B4-BE49-F238E27FC236}">
                <a16:creationId xmlns:a16="http://schemas.microsoft.com/office/drawing/2014/main" id="{78D5C1BB-C2E9-DC49-A274-5A78D5C41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07" y="197708"/>
            <a:ext cx="1103541" cy="11249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20983" y="872836"/>
            <a:ext cx="87006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indent="-279400">
              <a:buFont typeface="Arial" pitchFamily="34" charset="0"/>
              <a:buChar char="•"/>
            </a:pPr>
            <a:r>
              <a:rPr lang="it-IT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Dotazioni  e materiali di contingente </a:t>
            </a:r>
          </a:p>
          <a:p>
            <a:pPr lvl="1" indent="-279400">
              <a:buFont typeface="Wingdings" pitchFamily="2" charset="2"/>
              <a:buChar char="ü"/>
            </a:pP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5 Radio </a:t>
            </a:r>
            <a:r>
              <a:rPr lang="it-IT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motorola</a:t>
            </a: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portatili</a:t>
            </a:r>
          </a:p>
          <a:p>
            <a:pPr lvl="1" indent="-279400">
              <a:buFont typeface="Wingdings" pitchFamily="2" charset="2"/>
              <a:buChar char="ü"/>
            </a:pP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 Radio </a:t>
            </a:r>
            <a:r>
              <a:rPr lang="it-IT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motorola</a:t>
            </a: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veicolari (non installate nelle auto)</a:t>
            </a:r>
          </a:p>
          <a:p>
            <a:pPr lvl="1" indent="-279400">
              <a:buFont typeface="Wingdings" pitchFamily="2" charset="2"/>
              <a:buChar char="ü"/>
            </a:pP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 Sotto Camicia Anti schegge e taglio</a:t>
            </a:r>
          </a:p>
          <a:p>
            <a:pPr lvl="1" indent="-279400">
              <a:buFont typeface="Wingdings" pitchFamily="2" charset="2"/>
              <a:buChar char="ü"/>
            </a:pP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 telefono Satellitare </a:t>
            </a:r>
            <a:r>
              <a:rPr lang="it-IT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Iridium</a:t>
            </a:r>
            <a:endParaRPr lang="it-IT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indent="-279400">
              <a:buFont typeface="Wingdings" pitchFamily="2" charset="2"/>
              <a:buChar char="ü"/>
            </a:pP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 Auto </a:t>
            </a:r>
            <a:r>
              <a:rPr lang="it-IT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hyundai</a:t>
            </a: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tucson</a:t>
            </a: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1" indent="-279400">
              <a:buFont typeface="Wingdings" pitchFamily="2" charset="2"/>
              <a:buChar char="ü"/>
            </a:pP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 Auto Toyota </a:t>
            </a:r>
            <a:r>
              <a:rPr lang="it-IT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Land</a:t>
            </a: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Cruiser GXR </a:t>
            </a:r>
            <a:r>
              <a:rPr lang="it-IT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Blinate</a:t>
            </a: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1" indent="-279400">
              <a:buFont typeface="Wingdings" pitchFamily="2" charset="2"/>
              <a:buChar char="ü"/>
            </a:pPr>
            <a:r>
              <a:rPr lang="it-IT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Kit di primo pronto soccorso più defibrillatori per 2 auto</a:t>
            </a:r>
          </a:p>
          <a:p>
            <a:pPr lvl="1" indent="-279400">
              <a:buFont typeface="Wingdings" pitchFamily="2" charset="2"/>
              <a:buChar char="ü"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49092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14250"/>
              </p:ext>
            </p:extLst>
          </p:nvPr>
        </p:nvGraphicFramePr>
        <p:xfrm>
          <a:off x="550416" y="945644"/>
          <a:ext cx="11265066" cy="4824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4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4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057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SITUAZIONE OPERATIVA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CRITICITÀ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PROPOSTE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03"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vie di comunicazioni 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sempre la tempistica rispetta il vero tempo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 percorrenza</a:t>
                      </a:r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causa del traffico variabile non soggetto a fasce orarie 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Anticipare le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uscite e prevedere itinerari alternativi </a:t>
                      </a:r>
                      <a:r>
                        <a:rPr lang="it-IT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#</a:t>
                      </a:r>
                      <a:endParaRPr lang="it-IT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2403"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Luoghi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 interresse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indicati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graficamente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Organizzare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una cartografia dell’aria d’interesse indicando i principali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wp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057"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Comunicazioni interne ed esterne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c’è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 vero sistema di comunicazione sicuro (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WhatsApp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 rete telefonica locale)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Utilizzo di codici speditivi (tra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mezzo e Comando)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057"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Collegamenti tra le auto</a:t>
                      </a:r>
                    </a:p>
                    <a:p>
                      <a:pPr algn="just"/>
                      <a:endParaRPr lang="it-IT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Attualmente non ci sono apparati radio nelle auto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 potrebbero montare delle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motororola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veicolari presenti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4378D6-69B4-4953-A558-4498BA168F94}"/>
              </a:ext>
            </a:extLst>
          </p:cNvPr>
          <p:cNvSpPr txBox="1"/>
          <p:nvPr/>
        </p:nvSpPr>
        <p:spPr>
          <a:xfrm>
            <a:off x="468345" y="6010180"/>
            <a:ext cx="611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# non attuabile per il numero ridotto di mezzi e di operatori </a:t>
            </a:r>
            <a:r>
              <a:rPr lang="it-IT" dirty="0" err="1">
                <a:solidFill>
                  <a:srgbClr val="FF0000"/>
                </a:solidFill>
              </a:rPr>
              <a:t>cpt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463129"/>
              </p:ext>
            </p:extLst>
          </p:nvPr>
        </p:nvGraphicFramePr>
        <p:xfrm>
          <a:off x="304801" y="969138"/>
          <a:ext cx="11435154" cy="5355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1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1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376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SITUAZIONE OPERATIVA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CRITICITÀ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PROPOSTE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388"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Collegamenti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 operatori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Attualmente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non utilizzano apparati radio per comunicare tra operatori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Utilizzare delle </a:t>
                      </a:r>
                      <a:r>
                        <a:rPr lang="it-IT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motorola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portatili di contingente </a:t>
                      </a:r>
                      <a:r>
                        <a:rPr lang="it-IT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#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2388"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Sistemi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dì navigazione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Viene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eseguita attraverso Google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Map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non sempre affidabile ed in mancanza di segnale si perderebbe la posizione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Utilizzare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in nostro sistema di navigazione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Avenza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sfruttando il suo potenziale e la nostra esperienza.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549">
                <a:tc>
                  <a:txBody>
                    <a:bodyPr/>
                    <a:lstStyle/>
                    <a:p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 auto blindate permettono di avere la protezione ma non passano inosservate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utilizzare a secondo la tipologia di sevizio </a:t>
                      </a:r>
                    </a:p>
                    <a:p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654"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Guida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su strada</a:t>
                      </a:r>
                    </a:p>
                    <a:p>
                      <a:endParaRPr lang="it-IT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it-IT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it-IT" baseline="0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guida da parte del personale Libico è molto indisciplinata e non rispetta il codice della strada con possibilità d’incidenti </a:t>
                      </a:r>
                    </a:p>
                    <a:p>
                      <a:pPr algn="just"/>
                      <a:endParaRPr lang="it-IT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Effettuare una guida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soft rispettando le regole stradali e attagliata alla contingenza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20F573-CD93-40C7-9A86-AA630136D538}"/>
              </a:ext>
            </a:extLst>
          </p:cNvPr>
          <p:cNvSpPr txBox="1"/>
          <p:nvPr/>
        </p:nvSpPr>
        <p:spPr>
          <a:xfrm>
            <a:off x="470516" y="6365286"/>
            <a:ext cx="1342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# </a:t>
            </a:r>
            <a:r>
              <a:rPr lang="it-IT" dirty="0" err="1">
                <a:solidFill>
                  <a:srgbClr val="FF0000"/>
                </a:solidFill>
              </a:rPr>
              <a:t>gia’</a:t>
            </a:r>
            <a:r>
              <a:rPr lang="it-IT" dirty="0">
                <a:solidFill>
                  <a:srgbClr val="FF0000"/>
                </a:solidFill>
              </a:rPr>
              <a:t> in atto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06436"/>
              </p:ext>
            </p:extLst>
          </p:nvPr>
        </p:nvGraphicFramePr>
        <p:xfrm>
          <a:off x="632961" y="942948"/>
          <a:ext cx="10751124" cy="5330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3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017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SITUAZIONE OPERATIVA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CRITICITÀ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PROPOSTE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158"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Carburante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 poter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fare rifornimento bisogna fare lunghe code al distributori o altrimenti utilizzare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Ayman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per contrattare con le milizie che controllano i distributori per passare avanti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Trovare un accordo presso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il Peacock in quanto all’interno dello stesso vi è presente un distributore di proprietà dell’hotel </a:t>
                      </a:r>
                      <a:r>
                        <a:rPr lang="it-IT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#</a:t>
                      </a:r>
                      <a:endParaRPr lang="it-IT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4158"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Database su eventi, itinerari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 luoghi d’interesse 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esiste un database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su cui trovare informazioni 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Creare un database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con gli eventi, itinerari e luoghi d’interesse per avere sempre uno storico e una situazione aggiornata e di facile e pronta consultazione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8147"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Evacuazione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dalla struttura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L’attuale sistema di evacuazione va bene in caso in cui non ci sia un attacco complesso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nei confronti della struttura.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\\\\\\\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443356" y="1011373"/>
          <a:ext cx="11111337" cy="49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3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057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SITUAZIONE OPERATIVA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CRITICITÀ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PROPOSTE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03">
                <a:tc>
                  <a:txBody>
                    <a:bodyPr/>
                    <a:lstStyle/>
                    <a:p>
                      <a:pPr algn="just"/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  adunati al 1 piano lato ovest della struttura. 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Il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ritrovamento in quel punto potrebbe essere fatale in caso di attacco complesso, perche ‘ posizionato esattamente in corrispondenza dell’ingresso principale e in caso di utilizzo di VBIED sarebbe  fatale.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merito ad un possibile attacco complesso,il personale di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miasit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dovrebbe andare nel seminterrato(moschea)</a:t>
                      </a:r>
                    </a:p>
                    <a:p>
                      <a:pPr algn="just"/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Luogo posizionato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piu’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 meno al centro della struttura.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2403">
                <a:tc>
                  <a:txBody>
                    <a:bodyPr/>
                    <a:lstStyle/>
                    <a:p>
                      <a:pPr algn="just"/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Possibile attacco complesso all’Ambasciata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Nel caso in cui si potrebbe verificare un attacco nei confronti dell’Ambasciata Italiana, il personale di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miasit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potrebbe essere interessato in quanto condivide la stessa struttura alberghiera del personale Diplomatico dell’Ambasciata.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merito ad un possibile attacco complesso all’ Ambasciata, il personale di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miasit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dovrebbe andare nel seminterrato(moschea)</a:t>
                      </a:r>
                    </a:p>
                    <a:p>
                      <a:pPr algn="just"/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Luogo posizionato </a:t>
                      </a:r>
                      <a:r>
                        <a:rPr lang="it-IT" baseline="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piu’</a:t>
                      </a:r>
                      <a:r>
                        <a:rPr lang="it-IT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 meno al centro della struttura.</a:t>
                      </a:r>
                      <a:endParaRPr lang="it-IT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58960" y="978932"/>
            <a:ext cx="102247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PERCEZIONI SULL’ ATTEGGIAMENTO DELLA POPOLAZIONE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600" dirty="0"/>
              <a:t> La popolazione è cordiale e risponde sempre al nostro saluto;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600" dirty="0"/>
              <a:t>Quando sente parlare italiano, spesso sono loro che salutano;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600" dirty="0"/>
              <a:t> La popolazione non sembra particolarmente attirata dalla nostra presenza;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600" dirty="0"/>
              <a:t>Una piccola percentuale rispetta le regole sul </a:t>
            </a:r>
            <a:r>
              <a:rPr lang="it-IT" sz="2600" dirty="0" err="1"/>
              <a:t>covid</a:t>
            </a:r>
            <a:r>
              <a:rPr lang="it-IT" sz="2600" dirty="0"/>
              <a:t> indossando mascherine e guanti;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600" dirty="0"/>
              <a:t>Negli spostamenti motorizzati, sia ha la percezione di non essere notati;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600" dirty="0"/>
              <a:t>Le strade sono spesso trafficate indipendentemente dalle fasce orarie;</a:t>
            </a:r>
            <a:endParaRPr lang="it-IT" sz="2800" dirty="0"/>
          </a:p>
          <a:p>
            <a:endParaRPr lang="it-IT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6A88369-5877-2C43-BE16-16BFE3D9EC25}"/>
              </a:ext>
            </a:extLst>
          </p:cNvPr>
          <p:cNvSpPr txBox="1"/>
          <p:nvPr/>
        </p:nvSpPr>
        <p:spPr>
          <a:xfrm>
            <a:off x="858960" y="168390"/>
            <a:ext cx="10525125" cy="4370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800" cap="small" dirty="0">
                <a:solidFill>
                  <a:srgbClr val="00001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MIASIT CPT</a:t>
            </a:r>
            <a:endParaRPr kumimoji="0" lang="it-IT" sz="2800" b="0" i="0" u="none" strike="noStrike" kern="1200" cap="small" spc="0" normalizeH="0" baseline="0" noProof="0" dirty="0">
              <a:ln>
                <a:noFill/>
              </a:ln>
              <a:solidFill>
                <a:srgbClr val="00001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58960" y="978932"/>
            <a:ext cx="10224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PERCEZIONI SULL’ ATTEGGIAMENTO DELLA POPOLAZIONE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800" dirty="0"/>
              <a:t> La guida dei mezzi di trasporto è molto indisciplinata pur essendoci la segnaletica stradale</a:t>
            </a:r>
            <a:r>
              <a:rPr lang="it-IT" sz="2800"/>
              <a:t>, non </a:t>
            </a:r>
            <a:r>
              <a:rPr lang="it-IT" sz="2800" dirty="0"/>
              <a:t>vengono rispettate.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800" dirty="0"/>
              <a:t>Quando ci si trova in prossimità di </a:t>
            </a:r>
            <a:r>
              <a:rPr lang="it-IT" sz="2800" dirty="0" err="1"/>
              <a:t>check</a:t>
            </a:r>
            <a:r>
              <a:rPr lang="it-IT" sz="2800" dirty="0"/>
              <a:t> </a:t>
            </a:r>
            <a:r>
              <a:rPr lang="it-IT" sz="2800" dirty="0" err="1"/>
              <a:t>point</a:t>
            </a:r>
            <a:r>
              <a:rPr lang="it-IT" sz="2800" dirty="0"/>
              <a:t>, le forze militari salutano e fanno passare tranquillamente;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it-IT" sz="28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it-I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850</Words>
  <Application>Microsoft Office PowerPoint</Application>
  <PresentationFormat>Widescreen</PresentationFormat>
  <Paragraphs>130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Wingdings</vt:lpstr>
      <vt:lpstr>6_Tema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S6 I</cp:lastModifiedBy>
  <cp:revision>140</cp:revision>
  <dcterms:created xsi:type="dcterms:W3CDTF">2020-08-07T13:20:56Z</dcterms:created>
  <dcterms:modified xsi:type="dcterms:W3CDTF">2021-07-09T08:43:46Z</dcterms:modified>
</cp:coreProperties>
</file>