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5143500" type="screen16x9"/>
  <p:notesSz cx="6797675" cy="9929813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409" autoAdjust="0"/>
  </p:normalViewPr>
  <p:slideViewPr>
    <p:cSldViewPr>
      <p:cViewPr varScale="1">
        <p:scale>
          <a:sx n="112" d="100"/>
          <a:sy n="112" d="100"/>
        </p:scale>
        <p:origin x="234" y="10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BCE782-6EF7-4E0A-9E38-CD253F39B24D}" type="datetimeFigureOut">
              <a:rPr lang="it-IT" smtClean="0"/>
              <a:pPr/>
              <a:t>12/10/2020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88900" y="744538"/>
            <a:ext cx="6619875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768" y="4716661"/>
            <a:ext cx="5438140" cy="44684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31599"/>
            <a:ext cx="2945659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50443" y="9431599"/>
            <a:ext cx="2945659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15D0B5-D22F-4364-8780-929704B51D3F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15D0B5-D22F-4364-8780-929704B51D3F}" type="slidenum">
              <a:rPr lang="it-IT" smtClean="0"/>
              <a:pPr/>
              <a:t>1</a:t>
            </a:fld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47562-EA9E-4E7F-A217-7C22EE04D9F6}" type="datetimeFigureOut">
              <a:rPr lang="it-IT" smtClean="0"/>
              <a:pPr/>
              <a:t>12/10/2020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19AF2-F0D6-42E9-AC29-CC7158EEFC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47562-EA9E-4E7F-A217-7C22EE04D9F6}" type="datetimeFigureOut">
              <a:rPr lang="it-IT" smtClean="0"/>
              <a:pPr/>
              <a:t>12/10/2020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19AF2-F0D6-42E9-AC29-CC7158EEFC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47562-EA9E-4E7F-A217-7C22EE04D9F6}" type="datetimeFigureOut">
              <a:rPr lang="it-IT" smtClean="0"/>
              <a:pPr/>
              <a:t>12/10/2020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19AF2-F0D6-42E9-AC29-CC7158EEFC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47562-EA9E-4E7F-A217-7C22EE04D9F6}" type="datetimeFigureOut">
              <a:rPr lang="it-IT" smtClean="0"/>
              <a:pPr/>
              <a:t>12/10/2020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19AF2-F0D6-42E9-AC29-CC7158EEFC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47562-EA9E-4E7F-A217-7C22EE04D9F6}" type="datetimeFigureOut">
              <a:rPr lang="it-IT" smtClean="0"/>
              <a:pPr/>
              <a:t>12/10/2020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19AF2-F0D6-42E9-AC29-CC7158EEFC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47562-EA9E-4E7F-A217-7C22EE04D9F6}" type="datetimeFigureOut">
              <a:rPr lang="it-IT" smtClean="0"/>
              <a:pPr/>
              <a:t>12/10/2020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19AF2-F0D6-42E9-AC29-CC7158EEFC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47562-EA9E-4E7F-A217-7C22EE04D9F6}" type="datetimeFigureOut">
              <a:rPr lang="it-IT" smtClean="0"/>
              <a:pPr/>
              <a:t>12/10/2020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19AF2-F0D6-42E9-AC29-CC7158EEFC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47562-EA9E-4E7F-A217-7C22EE04D9F6}" type="datetimeFigureOut">
              <a:rPr lang="it-IT" smtClean="0"/>
              <a:pPr/>
              <a:t>12/10/2020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19AF2-F0D6-42E9-AC29-CC7158EEFC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47562-EA9E-4E7F-A217-7C22EE04D9F6}" type="datetimeFigureOut">
              <a:rPr lang="it-IT" smtClean="0"/>
              <a:pPr/>
              <a:t>12/10/2020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19AF2-F0D6-42E9-AC29-CC7158EEFC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47562-EA9E-4E7F-A217-7C22EE04D9F6}" type="datetimeFigureOut">
              <a:rPr lang="it-IT" smtClean="0"/>
              <a:pPr/>
              <a:t>12/10/2020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19AF2-F0D6-42E9-AC29-CC7158EEFC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47562-EA9E-4E7F-A217-7C22EE04D9F6}" type="datetimeFigureOut">
              <a:rPr lang="it-IT" smtClean="0"/>
              <a:pPr/>
              <a:t>12/10/2020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19AF2-F0D6-42E9-AC29-CC7158EEFC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D47562-EA9E-4E7F-A217-7C22EE04D9F6}" type="datetimeFigureOut">
              <a:rPr lang="it-IT" smtClean="0"/>
              <a:pPr/>
              <a:t>12/10/2020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B19AF2-F0D6-42E9-AC29-CC7158EEFCFA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a 1">
            <a:extLst>
              <a:ext uri="{FF2B5EF4-FFF2-40B4-BE49-F238E27FC236}">
                <a16:creationId xmlns:a16="http://schemas.microsoft.com/office/drawing/2014/main" id="{095079C8-822C-5942-B810-76E17159404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0815005"/>
              </p:ext>
            </p:extLst>
          </p:nvPr>
        </p:nvGraphicFramePr>
        <p:xfrm>
          <a:off x="92264" y="301709"/>
          <a:ext cx="8961896" cy="40028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0237">
                  <a:extLst>
                    <a:ext uri="{9D8B030D-6E8A-4147-A177-3AD203B41FA5}">
                      <a16:colId xmlns:a16="http://schemas.microsoft.com/office/drawing/2014/main" val="2832049953"/>
                    </a:ext>
                  </a:extLst>
                </a:gridCol>
                <a:gridCol w="1120237">
                  <a:extLst>
                    <a:ext uri="{9D8B030D-6E8A-4147-A177-3AD203B41FA5}">
                      <a16:colId xmlns:a16="http://schemas.microsoft.com/office/drawing/2014/main" val="2849422840"/>
                    </a:ext>
                  </a:extLst>
                </a:gridCol>
                <a:gridCol w="1120237">
                  <a:extLst>
                    <a:ext uri="{9D8B030D-6E8A-4147-A177-3AD203B41FA5}">
                      <a16:colId xmlns:a16="http://schemas.microsoft.com/office/drawing/2014/main" val="4276731835"/>
                    </a:ext>
                  </a:extLst>
                </a:gridCol>
                <a:gridCol w="1120237">
                  <a:extLst>
                    <a:ext uri="{9D8B030D-6E8A-4147-A177-3AD203B41FA5}">
                      <a16:colId xmlns:a16="http://schemas.microsoft.com/office/drawing/2014/main" val="3464110342"/>
                    </a:ext>
                  </a:extLst>
                </a:gridCol>
                <a:gridCol w="1120237">
                  <a:extLst>
                    <a:ext uri="{9D8B030D-6E8A-4147-A177-3AD203B41FA5}">
                      <a16:colId xmlns:a16="http://schemas.microsoft.com/office/drawing/2014/main" val="568562835"/>
                    </a:ext>
                  </a:extLst>
                </a:gridCol>
                <a:gridCol w="1120237">
                  <a:extLst>
                    <a:ext uri="{9D8B030D-6E8A-4147-A177-3AD203B41FA5}">
                      <a16:colId xmlns:a16="http://schemas.microsoft.com/office/drawing/2014/main" val="1904358097"/>
                    </a:ext>
                  </a:extLst>
                </a:gridCol>
                <a:gridCol w="1120237">
                  <a:extLst>
                    <a:ext uri="{9D8B030D-6E8A-4147-A177-3AD203B41FA5}">
                      <a16:colId xmlns:a16="http://schemas.microsoft.com/office/drawing/2014/main" val="2493712370"/>
                    </a:ext>
                  </a:extLst>
                </a:gridCol>
                <a:gridCol w="1120237">
                  <a:extLst>
                    <a:ext uri="{9D8B030D-6E8A-4147-A177-3AD203B41FA5}">
                      <a16:colId xmlns:a16="http://schemas.microsoft.com/office/drawing/2014/main" val="115663194"/>
                    </a:ext>
                  </a:extLst>
                </a:gridCol>
              </a:tblGrid>
              <a:tr h="232105">
                <a:tc>
                  <a:txBody>
                    <a:bodyPr/>
                    <a:lstStyle/>
                    <a:p>
                      <a:pPr algn="ctr"/>
                      <a:endParaRPr lang="it-IT" sz="11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LUN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MAR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MER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GIO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VEN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SAB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DOM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6426785"/>
                  </a:ext>
                </a:extLst>
              </a:tr>
              <a:tr h="386286">
                <a:tc>
                  <a:txBody>
                    <a:bodyPr/>
                    <a:lstStyle/>
                    <a:p>
                      <a:pPr algn="ctr"/>
                      <a:r>
                        <a:rPr lang="it-IT" sz="8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08:00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6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08:00 </a:t>
                      </a:r>
                    </a:p>
                    <a:p>
                      <a:pPr algn="ctr"/>
                      <a:r>
                        <a:rPr lang="it-IT" sz="6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MORNING</a:t>
                      </a:r>
                      <a:r>
                        <a:rPr lang="it-IT" sz="600" b="1" baseline="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UPDT </a:t>
                      </a:r>
                    </a:p>
                    <a:p>
                      <a:pPr algn="ctr"/>
                      <a:r>
                        <a:rPr lang="it-IT" sz="600" baseline="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(BRIEFING ROOM)</a:t>
                      </a:r>
                      <a:endParaRPr lang="it-IT" sz="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6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08:00 </a:t>
                      </a:r>
                    </a:p>
                    <a:p>
                      <a:pPr algn="ctr"/>
                      <a:r>
                        <a:rPr lang="it-IT" sz="6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MORNING</a:t>
                      </a:r>
                      <a:r>
                        <a:rPr lang="it-IT" sz="600" b="1" baseline="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UPDT </a:t>
                      </a:r>
                    </a:p>
                    <a:p>
                      <a:pPr algn="ctr"/>
                      <a:r>
                        <a:rPr lang="it-IT" sz="600" baseline="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(BRIEFING ROOM)</a:t>
                      </a:r>
                      <a:endParaRPr lang="it-IT" sz="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6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08:00 </a:t>
                      </a:r>
                    </a:p>
                    <a:p>
                      <a:pPr algn="ctr"/>
                      <a:r>
                        <a:rPr lang="it-IT" sz="6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MORNING</a:t>
                      </a:r>
                      <a:r>
                        <a:rPr lang="it-IT" sz="600" b="1" baseline="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UPDT </a:t>
                      </a:r>
                    </a:p>
                    <a:p>
                      <a:pPr algn="ctr"/>
                      <a:r>
                        <a:rPr lang="it-IT" sz="600" baseline="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(BRIEFING ROOM)</a:t>
                      </a:r>
                      <a:endParaRPr lang="it-IT" sz="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6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08:00 </a:t>
                      </a:r>
                    </a:p>
                    <a:p>
                      <a:pPr algn="ctr"/>
                      <a:r>
                        <a:rPr lang="it-IT" sz="6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MORNING</a:t>
                      </a:r>
                      <a:r>
                        <a:rPr lang="it-IT" sz="600" b="1" baseline="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UPDT </a:t>
                      </a:r>
                    </a:p>
                    <a:p>
                      <a:pPr algn="ctr"/>
                      <a:r>
                        <a:rPr lang="it-IT" sz="600" baseline="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(BRIEFING ROOM)</a:t>
                      </a:r>
                      <a:endParaRPr lang="it-IT" sz="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6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08:00 </a:t>
                      </a:r>
                    </a:p>
                    <a:p>
                      <a:pPr algn="ctr"/>
                      <a:r>
                        <a:rPr lang="it-IT" sz="6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MORNING</a:t>
                      </a:r>
                      <a:r>
                        <a:rPr lang="it-IT" sz="600" b="1" baseline="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UPDT </a:t>
                      </a:r>
                    </a:p>
                    <a:p>
                      <a:pPr algn="ctr"/>
                      <a:r>
                        <a:rPr lang="it-IT" sz="600" baseline="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(BRIEFING ROOM)</a:t>
                      </a:r>
                      <a:endParaRPr lang="it-IT" sz="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90095638"/>
                  </a:ext>
                </a:extLst>
              </a:tr>
              <a:tr h="606467">
                <a:tc>
                  <a:txBody>
                    <a:bodyPr/>
                    <a:lstStyle/>
                    <a:p>
                      <a:pPr algn="ctr"/>
                      <a:r>
                        <a:rPr lang="it-IT" sz="8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09:00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sz="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60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it-IT" sz="6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09:00 </a:t>
                      </a:r>
                    </a:p>
                    <a:p>
                      <a:pPr algn="ctr"/>
                      <a:r>
                        <a:rPr lang="it-IT" sz="600" b="1" baseline="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SYNCRO &amp; ASSESSMENT BRIEF</a:t>
                      </a:r>
                    </a:p>
                    <a:p>
                      <a:pPr algn="ctr"/>
                      <a:r>
                        <a:rPr lang="it-IT" sz="600" b="1" baseline="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ON CALL</a:t>
                      </a:r>
                    </a:p>
                    <a:p>
                      <a:pPr algn="ctr"/>
                      <a:r>
                        <a:rPr lang="it-IT" sz="600" baseline="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CAPI CELLULA</a:t>
                      </a:r>
                    </a:p>
                    <a:p>
                      <a:pPr algn="ctr"/>
                      <a:r>
                        <a:rPr lang="it-IT" sz="600" baseline="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(BRIEFING ROOM)</a:t>
                      </a:r>
                      <a:endParaRPr lang="it-IT" sz="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 sz="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1305340"/>
                  </a:ext>
                </a:extLst>
              </a:tr>
              <a:tr h="336926">
                <a:tc>
                  <a:txBody>
                    <a:bodyPr/>
                    <a:lstStyle/>
                    <a:p>
                      <a:pPr algn="ctr"/>
                      <a:r>
                        <a:rPr lang="it-IT" sz="8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10:00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sz="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60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39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60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6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WEEKLY/WRAP UP </a:t>
                      </a:r>
                      <a:r>
                        <a:rPr lang="it-IT" sz="600" b="1" baseline="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BRIEF</a:t>
                      </a:r>
                    </a:p>
                    <a:p>
                      <a:pPr algn="ctr"/>
                      <a:r>
                        <a:rPr lang="it-IT" sz="600" b="0" baseline="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(OPS ROOM)</a:t>
                      </a:r>
                      <a:endParaRPr lang="it-IT" sz="600" b="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0975546"/>
                  </a:ext>
                </a:extLst>
              </a:tr>
              <a:tr h="187181">
                <a:tc>
                  <a:txBody>
                    <a:bodyPr/>
                    <a:lstStyle/>
                    <a:p>
                      <a:pPr algn="ctr"/>
                      <a:r>
                        <a:rPr lang="it-IT" sz="8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11:00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sz="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600" b="0" baseline="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600" b="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53814380"/>
                  </a:ext>
                </a:extLst>
              </a:tr>
              <a:tr h="304963">
                <a:tc>
                  <a:txBody>
                    <a:bodyPr/>
                    <a:lstStyle/>
                    <a:p>
                      <a:pPr algn="ctr"/>
                      <a:r>
                        <a:rPr lang="it-IT" sz="8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12:00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sz="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6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MORNING</a:t>
                      </a:r>
                      <a:r>
                        <a:rPr lang="it-IT" sz="600" b="1" baseline="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UPDT </a:t>
                      </a:r>
                    </a:p>
                    <a:p>
                      <a:pPr algn="ctr"/>
                      <a:r>
                        <a:rPr lang="it-IT" sz="600" baseline="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(OPS ROOM)</a:t>
                      </a:r>
                      <a:endParaRPr lang="it-IT" sz="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83346820"/>
                  </a:ext>
                </a:extLst>
              </a:tr>
              <a:tr h="187181">
                <a:tc>
                  <a:txBody>
                    <a:bodyPr/>
                    <a:lstStyle/>
                    <a:p>
                      <a:pPr algn="ctr"/>
                      <a:r>
                        <a:rPr lang="it-IT" sz="8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13:00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sz="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600" b="1" i="0" kern="1200" dirty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13.30 PRANZO MIASIT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4253262"/>
                  </a:ext>
                </a:extLst>
              </a:tr>
              <a:tr h="336926">
                <a:tc>
                  <a:txBody>
                    <a:bodyPr/>
                    <a:lstStyle/>
                    <a:p>
                      <a:pPr algn="ctr"/>
                      <a:r>
                        <a:rPr lang="it-IT" sz="8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14:00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600" b="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600" b="1" i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CULTURAL</a:t>
                      </a:r>
                      <a:r>
                        <a:rPr lang="it-IT" sz="600" b="1" i="1" baseline="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AWARENESS </a:t>
                      </a:r>
                    </a:p>
                    <a:p>
                      <a:pPr algn="ctr"/>
                      <a:r>
                        <a:rPr lang="it-IT" sz="600" b="0" baseline="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(CDR ROOM)</a:t>
                      </a:r>
                      <a:endParaRPr lang="it-IT" sz="600" b="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600" b="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600" b="1" i="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UPDATE</a:t>
                      </a:r>
                    </a:p>
                    <a:p>
                      <a:pPr algn="ctr"/>
                      <a:r>
                        <a:rPr lang="it-IT" sz="600" b="1" i="0" baseline="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ORGANIZZAZIONI</a:t>
                      </a:r>
                    </a:p>
                    <a:p>
                      <a:pPr algn="ctr"/>
                      <a:r>
                        <a:rPr lang="it-IT" sz="600" b="1" i="0" baseline="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ITA</a:t>
                      </a:r>
                      <a:endParaRPr lang="it-IT" sz="600" b="1" i="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600" b="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64219631"/>
                  </a:ext>
                </a:extLst>
              </a:tr>
              <a:tr h="149548">
                <a:tc>
                  <a:txBody>
                    <a:bodyPr/>
                    <a:lstStyle/>
                    <a:p>
                      <a:pPr algn="ctr"/>
                      <a:r>
                        <a:rPr lang="it-IT" sz="8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15:00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600" b="1" i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CULTURAL</a:t>
                      </a:r>
                      <a:r>
                        <a:rPr lang="it-IT" sz="600" b="1" i="1" baseline="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AWARENESS </a:t>
                      </a:r>
                    </a:p>
                    <a:p>
                      <a:pPr algn="ctr"/>
                      <a:r>
                        <a:rPr lang="it-IT" sz="600" b="0" baseline="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(CDR ROOM)</a:t>
                      </a:r>
                      <a:endParaRPr lang="it-IT" sz="600" b="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600" b="1" i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CULTURAL</a:t>
                      </a:r>
                      <a:r>
                        <a:rPr lang="it-IT" sz="600" b="1" i="1" baseline="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AWARENESS </a:t>
                      </a:r>
                    </a:p>
                    <a:p>
                      <a:pPr algn="ctr"/>
                      <a:r>
                        <a:rPr lang="it-IT" sz="600" b="0" baseline="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(CDR ROOM)</a:t>
                      </a:r>
                      <a:endParaRPr lang="it-IT" sz="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endParaRPr lang="it-IT" sz="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620939"/>
                  </a:ext>
                </a:extLst>
              </a:tr>
              <a:tr h="336926">
                <a:tc>
                  <a:txBody>
                    <a:bodyPr/>
                    <a:lstStyle/>
                    <a:p>
                      <a:pPr algn="ctr"/>
                      <a:r>
                        <a:rPr lang="it-IT" sz="8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16:00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sz="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6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COMMANDERS’ UPDATE BRIEF</a:t>
                      </a:r>
                    </a:p>
                    <a:p>
                      <a:pPr marL="0" marR="0" indent="0" algn="ctr" defTabSz="9139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600" b="0" baseline="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(CDR ROOM)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600" b="1" i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CULTURAL</a:t>
                      </a:r>
                      <a:r>
                        <a:rPr lang="it-IT" sz="600" b="1" i="1" baseline="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AWARENESS </a:t>
                      </a:r>
                    </a:p>
                    <a:p>
                      <a:pPr algn="ctr"/>
                      <a:r>
                        <a:rPr lang="it-IT" sz="600" b="0" baseline="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(CDR ROOM)</a:t>
                      </a:r>
                      <a:endParaRPr lang="it-IT" sz="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02108995"/>
                  </a:ext>
                </a:extLst>
              </a:tr>
              <a:tr h="187181">
                <a:tc>
                  <a:txBody>
                    <a:bodyPr/>
                    <a:lstStyle/>
                    <a:p>
                      <a:pPr algn="ctr"/>
                      <a:r>
                        <a:rPr lang="it-IT" sz="8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17:00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sz="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04947662"/>
                  </a:ext>
                </a:extLst>
              </a:tr>
              <a:tr h="606467">
                <a:tc>
                  <a:txBody>
                    <a:bodyPr/>
                    <a:lstStyle/>
                    <a:p>
                      <a:pPr algn="ctr"/>
                      <a:r>
                        <a:rPr lang="it-IT" sz="8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18:00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6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18:00</a:t>
                      </a:r>
                    </a:p>
                    <a:p>
                      <a:pPr algn="ctr"/>
                      <a:r>
                        <a:rPr lang="it-IT" sz="6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RIUNIONE W-of-G</a:t>
                      </a:r>
                    </a:p>
                    <a:p>
                      <a:pPr algn="ctr"/>
                      <a:r>
                        <a:rPr lang="it-IT" sz="6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18:45</a:t>
                      </a:r>
                    </a:p>
                    <a:p>
                      <a:pPr algn="ctr"/>
                      <a:r>
                        <a:rPr lang="it-IT" sz="6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EVENING</a:t>
                      </a:r>
                      <a:r>
                        <a:rPr lang="it-IT" sz="600" b="1" baseline="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UPDT</a:t>
                      </a:r>
                    </a:p>
                    <a:p>
                      <a:pPr algn="ctr"/>
                      <a:r>
                        <a:rPr lang="it-IT" sz="600" baseline="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(OPS ROOM)</a:t>
                      </a:r>
                      <a:endParaRPr lang="it-IT" sz="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6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18:00</a:t>
                      </a:r>
                    </a:p>
                    <a:p>
                      <a:pPr algn="ctr"/>
                      <a:r>
                        <a:rPr lang="it-IT" sz="6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RIUNIONE W-of-G</a:t>
                      </a:r>
                    </a:p>
                    <a:p>
                      <a:pPr algn="ctr"/>
                      <a:r>
                        <a:rPr lang="it-IT" sz="6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18:45</a:t>
                      </a:r>
                    </a:p>
                    <a:p>
                      <a:pPr algn="ctr"/>
                      <a:r>
                        <a:rPr lang="it-IT" sz="6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EVENING</a:t>
                      </a:r>
                      <a:r>
                        <a:rPr lang="it-IT" sz="600" b="1" baseline="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UPDT</a:t>
                      </a:r>
                    </a:p>
                    <a:p>
                      <a:pPr algn="ctr"/>
                      <a:r>
                        <a:rPr lang="it-IT" sz="600" baseline="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(OPS ROOM)</a:t>
                      </a:r>
                      <a:endParaRPr lang="it-IT" sz="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6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18:00</a:t>
                      </a:r>
                    </a:p>
                    <a:p>
                      <a:pPr algn="ctr"/>
                      <a:r>
                        <a:rPr lang="it-IT" sz="6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RIUNIONE W-of-G</a:t>
                      </a:r>
                    </a:p>
                    <a:p>
                      <a:pPr algn="ctr"/>
                      <a:r>
                        <a:rPr lang="it-IT" sz="6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18:45</a:t>
                      </a:r>
                    </a:p>
                    <a:p>
                      <a:pPr algn="ctr"/>
                      <a:r>
                        <a:rPr lang="it-IT" sz="6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EVENING</a:t>
                      </a:r>
                      <a:r>
                        <a:rPr lang="it-IT" sz="600" b="1" baseline="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UPDT</a:t>
                      </a:r>
                    </a:p>
                    <a:p>
                      <a:pPr algn="ctr"/>
                      <a:r>
                        <a:rPr lang="it-IT" sz="600" baseline="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(OPS ROOM)</a:t>
                      </a:r>
                      <a:endParaRPr lang="it-IT" sz="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6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18:00</a:t>
                      </a:r>
                    </a:p>
                    <a:p>
                      <a:pPr algn="ctr"/>
                      <a:r>
                        <a:rPr lang="it-IT" sz="6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RIUNIONE W-of-G</a:t>
                      </a:r>
                    </a:p>
                    <a:p>
                      <a:pPr algn="ctr"/>
                      <a:r>
                        <a:rPr lang="it-IT" sz="6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18:45</a:t>
                      </a:r>
                    </a:p>
                    <a:p>
                      <a:pPr algn="ctr"/>
                      <a:r>
                        <a:rPr lang="it-IT" sz="6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EVENING</a:t>
                      </a:r>
                      <a:r>
                        <a:rPr lang="it-IT" sz="600" b="1" baseline="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UPDT</a:t>
                      </a:r>
                    </a:p>
                    <a:p>
                      <a:pPr algn="ctr"/>
                      <a:r>
                        <a:rPr lang="it-IT" sz="600" baseline="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(OPS ROOM)</a:t>
                      </a:r>
                      <a:endParaRPr lang="it-IT" sz="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6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18:45</a:t>
                      </a:r>
                    </a:p>
                    <a:p>
                      <a:pPr algn="ctr"/>
                      <a:r>
                        <a:rPr lang="it-IT" sz="6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EVENING</a:t>
                      </a:r>
                      <a:r>
                        <a:rPr lang="it-IT" sz="600" b="1" baseline="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UPDT</a:t>
                      </a:r>
                    </a:p>
                    <a:p>
                      <a:pPr algn="ctr"/>
                      <a:r>
                        <a:rPr lang="it-IT" sz="600" baseline="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(OPS ROOM)</a:t>
                      </a:r>
                      <a:endParaRPr lang="it-IT" sz="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6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18:00</a:t>
                      </a:r>
                    </a:p>
                    <a:p>
                      <a:pPr algn="ctr"/>
                      <a:r>
                        <a:rPr lang="it-IT" sz="6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RIUNIONE W-of-G</a:t>
                      </a:r>
                    </a:p>
                    <a:p>
                      <a:pPr algn="ctr"/>
                      <a:r>
                        <a:rPr lang="it-IT" sz="6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18:45</a:t>
                      </a:r>
                    </a:p>
                    <a:p>
                      <a:pPr algn="ctr"/>
                      <a:r>
                        <a:rPr lang="it-IT" sz="6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EVENING</a:t>
                      </a:r>
                      <a:r>
                        <a:rPr lang="it-IT" sz="600" b="1" baseline="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UPDT</a:t>
                      </a:r>
                    </a:p>
                    <a:p>
                      <a:pPr algn="ctr"/>
                      <a:r>
                        <a:rPr lang="it-IT" sz="600" baseline="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(OPS ROOM)</a:t>
                      </a:r>
                      <a:endParaRPr lang="it-IT" sz="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algn="ctr"/>
                      <a:endParaRPr lang="it-IT" sz="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6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18:00</a:t>
                      </a:r>
                    </a:p>
                    <a:p>
                      <a:pPr algn="ctr"/>
                      <a:r>
                        <a:rPr lang="it-IT" sz="6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RIUNIONE W-of-G</a:t>
                      </a:r>
                    </a:p>
                    <a:p>
                      <a:pPr algn="ctr"/>
                      <a:r>
                        <a:rPr lang="it-IT" sz="6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18:45</a:t>
                      </a:r>
                    </a:p>
                    <a:p>
                      <a:pPr algn="ctr"/>
                      <a:r>
                        <a:rPr lang="it-IT" sz="6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EVENING</a:t>
                      </a:r>
                      <a:r>
                        <a:rPr lang="it-IT" sz="600" b="1" baseline="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UPDT</a:t>
                      </a:r>
                    </a:p>
                    <a:p>
                      <a:pPr algn="ctr"/>
                      <a:r>
                        <a:rPr lang="it-IT" sz="600" baseline="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(OPS ROOM)</a:t>
                      </a:r>
                    </a:p>
                    <a:p>
                      <a:pPr algn="ctr"/>
                      <a:endParaRPr lang="it-IT" sz="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8048823"/>
                  </a:ext>
                </a:extLst>
              </a:tr>
            </a:tbl>
          </a:graphicData>
        </a:graphic>
      </p:graphicFrame>
      <p:sp>
        <p:nvSpPr>
          <p:cNvPr id="3" name="CasellaDiTesto 2">
            <a:extLst>
              <a:ext uri="{FF2B5EF4-FFF2-40B4-BE49-F238E27FC236}">
                <a16:creationId xmlns:a16="http://schemas.microsoft.com/office/drawing/2014/main" id="{FBE4965A-363E-0D46-AAFD-BC34DFC89EAE}"/>
              </a:ext>
            </a:extLst>
          </p:cNvPr>
          <p:cNvSpPr txBox="1"/>
          <p:nvPr/>
        </p:nvSpPr>
        <p:spPr>
          <a:xfrm>
            <a:off x="91052" y="63182"/>
            <a:ext cx="8961896" cy="238527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68580" tIns="34290" rIns="68580" bIns="34290" rtlCol="0">
            <a:spAutoFit/>
          </a:bodyPr>
          <a:lstStyle/>
          <a:p>
            <a:pPr algn="ctr"/>
            <a:r>
              <a:rPr lang="it-IT" sz="1050" b="1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BATTLE RHYTHM</a:t>
            </a:r>
          </a:p>
        </p:txBody>
      </p:sp>
      <p:cxnSp>
        <p:nvCxnSpPr>
          <p:cNvPr id="5" name="Connettore 2 4">
            <a:extLst>
              <a:ext uri="{FF2B5EF4-FFF2-40B4-BE49-F238E27FC236}">
                <a16:creationId xmlns:a16="http://schemas.microsoft.com/office/drawing/2014/main" id="{E998AE8B-F87F-4B53-AB4D-037736EAB074}"/>
              </a:ext>
            </a:extLst>
          </p:cNvPr>
          <p:cNvCxnSpPr>
            <a:cxnSpLocks/>
          </p:cNvCxnSpPr>
          <p:nvPr/>
        </p:nvCxnSpPr>
        <p:spPr>
          <a:xfrm flipH="1">
            <a:off x="5148064" y="2845822"/>
            <a:ext cx="1" cy="432048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ttangolo 5">
            <a:extLst>
              <a:ext uri="{FF2B5EF4-FFF2-40B4-BE49-F238E27FC236}">
                <a16:creationId xmlns:a16="http://schemas.microsoft.com/office/drawing/2014/main" id="{A18D5DE6-F79C-4133-BAA3-122788081307}"/>
              </a:ext>
            </a:extLst>
          </p:cNvPr>
          <p:cNvSpPr/>
          <p:nvPr/>
        </p:nvSpPr>
        <p:spPr>
          <a:xfrm>
            <a:off x="70072" y="4397987"/>
            <a:ext cx="9016662" cy="573452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aphicFrame>
        <p:nvGraphicFramePr>
          <p:cNvPr id="9" name="Tabel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1664687"/>
              </p:ext>
            </p:extLst>
          </p:nvPr>
        </p:nvGraphicFramePr>
        <p:xfrm>
          <a:off x="5126169" y="4288596"/>
          <a:ext cx="3982335" cy="8268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02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020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26508">
                <a:tc gridSpan="2">
                  <a:txBody>
                    <a:bodyPr/>
                    <a:lstStyle/>
                    <a:p>
                      <a:pPr algn="ctr"/>
                      <a:r>
                        <a:rPr lang="it-IT" sz="80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COMANDO</a:t>
                      </a:r>
                      <a:r>
                        <a:rPr lang="it-IT" sz="800" baseline="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MIASIT</a:t>
                      </a:r>
                      <a:endParaRPr lang="it-IT" sz="80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it-IT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4150">
                <a:tc>
                  <a:txBody>
                    <a:bodyPr/>
                    <a:lstStyle/>
                    <a:p>
                      <a:pPr algn="ctr"/>
                      <a:r>
                        <a:rPr lang="it-IT" sz="600" b="1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LIVELLO STAFF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600" b="1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LIVELLO COMANDO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6201">
                <a:tc>
                  <a:txBody>
                    <a:bodyPr/>
                    <a:lstStyle/>
                    <a:p>
                      <a:endParaRPr lang="it-IT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Rettangolo 6"/>
          <p:cNvSpPr/>
          <p:nvPr/>
        </p:nvSpPr>
        <p:spPr>
          <a:xfrm>
            <a:off x="5100191" y="4729400"/>
            <a:ext cx="1605248" cy="3847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87313" indent="-87313">
              <a:buFont typeface="Arial" pitchFamily="34" charset="0"/>
              <a:buChar char="•"/>
            </a:pPr>
            <a:r>
              <a:rPr lang="it-IT" sz="600" dirty="0">
                <a:latin typeface="Tahoma" pitchFamily="34" charset="0"/>
                <a:ea typeface="Tahoma" pitchFamily="34" charset="0"/>
                <a:cs typeface="Tahoma" pitchFamily="34" charset="0"/>
              </a:rPr>
              <a:t>SITREP 19:30, GIORNALIERO</a:t>
            </a:r>
          </a:p>
          <a:p>
            <a:pPr marL="87313" indent="-87313">
              <a:buFont typeface="Arial" pitchFamily="34" charset="0"/>
              <a:buChar char="•"/>
            </a:pPr>
            <a:r>
              <a:rPr lang="it-IT" sz="600" dirty="0">
                <a:latin typeface="Tahoma" pitchFamily="34" charset="0"/>
                <a:ea typeface="Tahoma" pitchFamily="34" charset="0"/>
                <a:cs typeface="Tahoma" pitchFamily="34" charset="0"/>
              </a:rPr>
              <a:t>WEEKLY BRIEF, DOMENICA ORE 10:00</a:t>
            </a:r>
          </a:p>
          <a:p>
            <a:endParaRPr lang="it-IT" sz="7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0" name="Rettangolo 9"/>
          <p:cNvSpPr/>
          <p:nvPr/>
        </p:nvSpPr>
        <p:spPr>
          <a:xfrm>
            <a:off x="7041481" y="4672034"/>
            <a:ext cx="211693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7313" indent="-87313">
              <a:buFont typeface="Arial" pitchFamily="34" charset="0"/>
              <a:buChar char="•"/>
            </a:pPr>
            <a:r>
              <a:rPr lang="it-IT" sz="600" dirty="0">
                <a:latin typeface="Tahoma" pitchFamily="34" charset="0"/>
                <a:ea typeface="Tahoma" pitchFamily="34" charset="0"/>
                <a:cs typeface="Tahoma" pitchFamily="34" charset="0"/>
              </a:rPr>
              <a:t>WEEKLY / BI-WEEKLY SUMMARY, SABATO ORE 16:00</a:t>
            </a:r>
          </a:p>
          <a:p>
            <a:pPr marL="87313" indent="-87313">
              <a:buFont typeface="Arial" pitchFamily="34" charset="0"/>
              <a:buChar char="•"/>
            </a:pPr>
            <a:r>
              <a:rPr lang="it-IT" sz="600" dirty="0">
                <a:latin typeface="Tahoma" pitchFamily="34" charset="0"/>
                <a:ea typeface="Tahoma" pitchFamily="34" charset="0"/>
                <a:cs typeface="Tahoma" pitchFamily="34" charset="0"/>
              </a:rPr>
              <a:t>WEEKLY BRIEF DELIVERY, DOMENICA ALLE 16:00</a:t>
            </a:r>
          </a:p>
          <a:p>
            <a:pPr marL="87313" indent="-87313">
              <a:buFont typeface="Arial" pitchFamily="34" charset="0"/>
              <a:buChar char="•"/>
            </a:pPr>
            <a:r>
              <a:rPr lang="it-IT" sz="600" dirty="0">
                <a:latin typeface="Tahoma" pitchFamily="34" charset="0"/>
                <a:ea typeface="Tahoma" pitchFamily="34" charset="0"/>
                <a:cs typeface="Tahoma" pitchFamily="34" charset="0"/>
              </a:rPr>
              <a:t>MONTHLY REPORT, 1 DEL MESE 0RE 16:00</a:t>
            </a:r>
          </a:p>
          <a:p>
            <a:pPr>
              <a:buFont typeface="Arial" pitchFamily="34" charset="0"/>
              <a:buChar char="•"/>
            </a:pPr>
            <a:r>
              <a:rPr lang="it-IT" sz="600" dirty="0">
                <a:latin typeface="Tahoma" pitchFamily="34" charset="0"/>
                <a:ea typeface="Tahoma" pitchFamily="34" charset="0"/>
                <a:cs typeface="Tahoma" pitchFamily="34" charset="0"/>
              </a:rPr>
              <a:t>   INSIGHT/APPROFONDIMENTI TEMATICI</a:t>
            </a:r>
          </a:p>
        </p:txBody>
      </p:sp>
      <p:graphicFrame>
        <p:nvGraphicFramePr>
          <p:cNvPr id="8" name="Tabel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855086"/>
              </p:ext>
            </p:extLst>
          </p:nvPr>
        </p:nvGraphicFramePr>
        <p:xfrm>
          <a:off x="57266" y="4286259"/>
          <a:ext cx="3916902" cy="8086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169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573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80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TASK FORCE IPPOCRATE</a:t>
                      </a:r>
                      <a:endParaRPr lang="it-IT" sz="800" b="1" kern="120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1358">
                <a:tc>
                  <a:txBody>
                    <a:bodyPr/>
                    <a:lstStyle/>
                    <a:p>
                      <a:endParaRPr lang="it-IT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1" name="Rettangolo 10"/>
          <p:cNvSpPr/>
          <p:nvPr/>
        </p:nvSpPr>
        <p:spPr>
          <a:xfrm>
            <a:off x="70493" y="4574290"/>
            <a:ext cx="388843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8900" indent="-88900">
              <a:buFont typeface="Arial" pitchFamily="34" charset="0"/>
              <a:buChar char="•"/>
            </a:pPr>
            <a:r>
              <a:rPr lang="it-IT" sz="600" dirty="0">
                <a:latin typeface="Tahoma" pitchFamily="34" charset="0"/>
                <a:ea typeface="Tahoma" pitchFamily="34" charset="0"/>
                <a:cs typeface="Tahoma" pitchFamily="34" charset="0"/>
              </a:rPr>
              <a:t>SITREP, GIORNALMENTE ENTRO LE 17:00  </a:t>
            </a:r>
            <a:endParaRPr lang="it-IT" sz="600" dirty="0">
              <a:latin typeface="Tahoma" pitchFamily="34" charset="0"/>
              <a:ea typeface="Tahoma" pitchFamily="34" charset="0"/>
              <a:cs typeface="Tahoma" pitchFamily="34" charset="0"/>
              <a:sym typeface="Wingdings" panose="05000000000000000000" pitchFamily="2" charset="2"/>
            </a:endParaRPr>
          </a:p>
          <a:p>
            <a:pPr marL="88900" indent="-88900">
              <a:buFont typeface="Arial" pitchFamily="34" charset="0"/>
              <a:buChar char="•"/>
            </a:pPr>
            <a:r>
              <a:rPr lang="it-IT" sz="600" dirty="0">
                <a:latin typeface="Tahoma" pitchFamily="34" charset="0"/>
                <a:ea typeface="Tahoma" pitchFamily="34" charset="0"/>
                <a:cs typeface="Tahoma" pitchFamily="34" charset="0"/>
              </a:rPr>
              <a:t>WEEKLY, BRIEF SABATO ENTRO LE 12:00</a:t>
            </a:r>
          </a:p>
          <a:p>
            <a:pPr marL="88900" indent="-88900">
              <a:buFont typeface="Arial" pitchFamily="34" charset="0"/>
              <a:buChar char="•"/>
            </a:pPr>
            <a:r>
              <a:rPr lang="it-IT" sz="600" dirty="0">
                <a:latin typeface="Tahoma" pitchFamily="34" charset="0"/>
                <a:ea typeface="Tahoma" pitchFamily="34" charset="0"/>
                <a:cs typeface="Tahoma" pitchFamily="34" charset="0"/>
              </a:rPr>
              <a:t>WEEKLY PMESII-H, VENERDI’ ENTRO LE 12:OO</a:t>
            </a:r>
          </a:p>
          <a:p>
            <a:pPr marL="88900" indent="-88900">
              <a:buFont typeface="Arial" pitchFamily="34" charset="0"/>
              <a:buChar char="•"/>
            </a:pPr>
            <a:r>
              <a:rPr lang="it-IT" sz="600" dirty="0">
                <a:latin typeface="Tahoma" pitchFamily="34" charset="0"/>
                <a:ea typeface="Tahoma" pitchFamily="34" charset="0"/>
                <a:cs typeface="Tahoma" pitchFamily="34" charset="0"/>
              </a:rPr>
              <a:t>MONTHLY REPORT (PMESII-H), ENTRO IL 28 DEL MESE 16:00</a:t>
            </a:r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A26067A1-ECF9-4DA6-9B9F-F2573D43C40A}"/>
              </a:ext>
            </a:extLst>
          </p:cNvPr>
          <p:cNvSpPr txBox="1"/>
          <p:nvPr/>
        </p:nvSpPr>
        <p:spPr>
          <a:xfrm>
            <a:off x="3989407" y="4500639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OUTPUT</a:t>
            </a:r>
          </a:p>
        </p:txBody>
      </p:sp>
    </p:spTree>
    <p:extLst>
      <p:ext uri="{BB962C8B-B14F-4D97-AF65-F5344CB8AC3E}">
        <p14:creationId xmlns:p14="http://schemas.microsoft.com/office/powerpoint/2010/main" val="187444710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3137</TotalTime>
  <Words>271</Words>
  <Application>Microsoft Office PowerPoint</Application>
  <PresentationFormat>Presentazione su schermo (16:9)</PresentationFormat>
  <Paragraphs>106</Paragraphs>
  <Slides>1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5" baseType="lpstr">
      <vt:lpstr>Arial</vt:lpstr>
      <vt:lpstr>Calibri</vt:lpstr>
      <vt:lpstr>Tahoma</vt:lpstr>
      <vt:lpstr>Tema di Office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MIASIT Military Assistant</dc:creator>
  <cp:lastModifiedBy>COMMIASIT</cp:lastModifiedBy>
  <cp:revision>108</cp:revision>
  <cp:lastPrinted>2020-09-27T13:04:57Z</cp:lastPrinted>
  <dcterms:created xsi:type="dcterms:W3CDTF">2020-09-21T14:11:25Z</dcterms:created>
  <dcterms:modified xsi:type="dcterms:W3CDTF">2020-10-12T15:21:45Z</dcterms:modified>
</cp:coreProperties>
</file>