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8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9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60" r:id="rId1"/>
    <p:sldMasterId id="2147483683" r:id="rId2"/>
    <p:sldMasterId id="2147483688" r:id="rId3"/>
    <p:sldMasterId id="2147483694" r:id="rId4"/>
    <p:sldMasterId id="2147483724" r:id="rId5"/>
    <p:sldMasterId id="2147483733" r:id="rId6"/>
    <p:sldMasterId id="2147483747" r:id="rId7"/>
    <p:sldMasterId id="2147483752" r:id="rId8"/>
    <p:sldMasterId id="2147483761" r:id="rId9"/>
    <p:sldMasterId id="2147483767" r:id="rId10"/>
  </p:sldMasterIdLst>
  <p:notesMasterIdLst>
    <p:notesMasterId r:id="rId26"/>
  </p:notesMasterIdLst>
  <p:handoutMasterIdLst>
    <p:handoutMasterId r:id="rId27"/>
  </p:handoutMasterIdLst>
  <p:sldIdLst>
    <p:sldId id="16484" r:id="rId11"/>
    <p:sldId id="16697" r:id="rId12"/>
    <p:sldId id="16698" r:id="rId13"/>
    <p:sldId id="16699" r:id="rId14"/>
    <p:sldId id="16700" r:id="rId15"/>
    <p:sldId id="16701" r:id="rId16"/>
    <p:sldId id="16702" r:id="rId17"/>
    <p:sldId id="16703" r:id="rId18"/>
    <p:sldId id="16704" r:id="rId19"/>
    <p:sldId id="16705" r:id="rId20"/>
    <p:sldId id="16706" r:id="rId21"/>
    <p:sldId id="16707" r:id="rId22"/>
    <p:sldId id="16708" r:id="rId23"/>
    <p:sldId id="16709" r:id="rId24"/>
    <p:sldId id="16710" r:id="rId2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 Military Assistant" initials="MMA" lastIdx="1" clrIdx="0">
    <p:extLst>
      <p:ext uri="{19B8F6BF-5375-455C-9EA6-DF929625EA0E}">
        <p15:presenceInfo xmlns:p15="http://schemas.microsoft.com/office/powerpoint/2012/main" userId="MIASIT Military Assistant" providerId="None"/>
      </p:ext>
    </p:extLst>
  </p:cmAuthor>
  <p:cmAuthor id="2" name="fh.com - Col. GIAGHEDDU Giovanni" initials="f-CGG" lastIdx="1" clrIdx="1">
    <p:extLst>
      <p:ext uri="{19B8F6BF-5375-455C-9EA6-DF929625EA0E}">
        <p15:presenceInfo xmlns:p15="http://schemas.microsoft.com/office/powerpoint/2012/main" userId="S-1-5-21-1977363839-1602503170-2169807045-12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0F0F0"/>
    <a:srgbClr val="F5FE9C"/>
    <a:srgbClr val="000099"/>
    <a:srgbClr val="E1E1E1"/>
    <a:srgbClr val="18A443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4622" autoAdjust="0"/>
  </p:normalViewPr>
  <p:slideViewPr>
    <p:cSldViewPr snapToGrid="0" snapToObjects="1">
      <p:cViewPr varScale="1">
        <p:scale>
          <a:sx n="82" d="100"/>
          <a:sy n="82" d="100"/>
        </p:scale>
        <p:origin x="78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87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52" d="100"/>
        <a:sy n="52" d="100"/>
      </p:scale>
      <p:origin x="0" y="-7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rgbClr val="0070C0"/>
                </a:solidFill>
              </a:rPr>
              <a:t>RIPARTIZIONE PERCENTUALE IMPORTI CAPITOLI</a:t>
            </a:r>
          </a:p>
        </c:rich>
      </c:tx>
      <c:layout>
        <c:manualLayout>
          <c:xMode val="edge"/>
          <c:yMode val="edge"/>
          <c:x val="0.16667464571218943"/>
          <c:y val="4.76815125259917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SPESA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rgbClr val="00B0F0">
                    <a:alpha val="0"/>
                  </a:srgbClr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50800" h="50800"/>
                <a:bevelB w="50800" h="50800"/>
                <a:contourClr>
                  <a:srgbClr val="00B0F0">
                    <a:alpha val="0"/>
                  </a:s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480-4E54-8714-45F99960A1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rgbClr val="E97C30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bevelT w="50800" h="50800"/>
                <a:bevelB w="50800" h="50800"/>
                <a:contourClr>
                  <a:srgbClr val="E97C3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480-4E54-8714-45F99960A1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rgbClr val="A3A3A3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50800" h="50800"/>
                <a:bevelB w="50800" h="50800"/>
                <a:contourClr>
                  <a:srgbClr val="A3A3A3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480-4E54-8714-45F99960A1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gradFill flip="none" rotWithShape="1">
                  <a:gsLst>
                    <a:gs pos="0">
                      <a:schemeClr val="accent4">
                        <a:lumMod val="0"/>
                        <a:lumOff val="100000"/>
                      </a:schemeClr>
                    </a:gs>
                    <a:gs pos="100000">
                      <a:schemeClr val="accent4">
                        <a:lumMod val="100000"/>
                      </a:schemeClr>
                    </a:gs>
                  </a:gsLst>
                  <a:path path="circle">
                    <a:fillToRect l="50000" t="-80000" r="50000" b="180000"/>
                  </a:path>
                  <a:tileRect/>
                </a:gra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50800" h="50800"/>
                <a:bevelB w="50800" h="508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480-4E54-8714-45F99960A11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29E5AFFC-1B80-41E7-8B02-AA2BC94CCC6E}" type="PERCENTAGE">
                      <a:rPr lang="en-US" sz="1600"/>
                      <a:pPr/>
                      <a:t>[PERCENTUALE]</a:t>
                    </a:fld>
                    <a:endParaRPr lang="it-IT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480-4E54-8714-45F99960A118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en-US" sz="16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CE0C5DF-43F7-44A0-B74C-197630A43002}" type="PERCENTAGE">
                      <a:rPr lang="en-US" sz="16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60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6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480-4E54-8714-45F99960A118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en-US" sz="16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582BEC9-403F-4ED8-A046-9C19188FABBF}" type="PERCENTAGE">
                      <a:rPr lang="en-US" sz="16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60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6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480-4E54-8714-45F99960A118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en-US" sz="16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3F6E351-EDBB-471D-84CB-E29E2FADC8C5}" type="PERCENTAGE">
                      <a:rPr lang="en-US" sz="16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60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6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480-4E54-8714-45F99960A1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1189/5 UTENZE (ACQUA)</c:v>
                </c:pt>
                <c:pt idx="1">
                  <c:v>1189/6 MANUTENZIONE IMMOBILI</c:v>
                </c:pt>
                <c:pt idx="2">
                  <c:v>1189/8 COMBUSTIBILI INFRA</c:v>
                </c:pt>
                <c:pt idx="3">
                  <c:v>7418/1 ATTREZZATURE</c:v>
                </c:pt>
              </c:strCache>
            </c:strRef>
          </c:cat>
          <c:val>
            <c:numRef>
              <c:f>Foglio1!$B$2:$B$5</c:f>
              <c:numCache>
                <c:formatCode>"€"\ #,##0.00</c:formatCode>
                <c:ptCount val="4"/>
                <c:pt idx="0">
                  <c:v>15000</c:v>
                </c:pt>
                <c:pt idx="1">
                  <c:v>340000</c:v>
                </c:pt>
                <c:pt idx="2">
                  <c:v>195000</c:v>
                </c:pt>
                <c:pt idx="3">
                  <c:v>20000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80-4E54-8714-45F99960A11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rgbClr val="0070C0"/>
                </a:solidFill>
              </a:rPr>
              <a:t>RIPARTIZIONE PERCENTUALE</a:t>
            </a:r>
            <a:r>
              <a:rPr lang="en-US" baseline="0" dirty="0">
                <a:solidFill>
                  <a:srgbClr val="0070C0"/>
                </a:solidFill>
              </a:rPr>
              <a:t> DELLA</a:t>
            </a:r>
            <a:r>
              <a:rPr lang="en-US" dirty="0">
                <a:solidFill>
                  <a:srgbClr val="0070C0"/>
                </a:solidFill>
              </a:rPr>
              <a:t> SPESA</a:t>
            </a:r>
          </a:p>
        </c:rich>
      </c:tx>
      <c:layout>
        <c:manualLayout>
          <c:xMode val="edge"/>
          <c:yMode val="edge"/>
          <c:x val="0.1906990909854198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044039092763603E-2"/>
          <c:y val="0.24472046139685139"/>
          <c:w val="0.83434337378588153"/>
          <c:h val="0.73565565521302223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480-4E54-8714-45F99960A1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480-4E54-8714-45F99960A1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480-4E54-8714-45F99960A1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480-4E54-8714-45F99960A118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A480-4E54-8714-45F99960A118}"/>
              </c:ext>
            </c:extLst>
          </c:dPt>
          <c:dLbls>
            <c:dLbl>
              <c:idx val="0"/>
              <c:layout>
                <c:manualLayout>
                  <c:x val="-1.2936239762508682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en-US"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982F414-56D4-413D-B2C8-5ACAAE51F222}" type="CATEGORYNAME">
                      <a:rPr lang="en-US"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600"/>
                      </a:pPr>
                      <a:t>[NOME CATEGORIA]</a:t>
                    </a:fld>
                    <a:r>
                      <a:rPr lang="en-US" sz="1600" b="1" i="0" u="none" strike="noStrike" kern="1200" spc="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rPr>
                      <a:t>
</a:t>
                    </a:r>
                    <a:fld id="{CEF3085E-7B58-4842-ADE4-13F25B249E08}" type="PERCENTAGE">
                      <a:rPr lang="en-US"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600"/>
                      </a:pPr>
                      <a:t>[PERCENTUALE]</a:t>
                    </a:fld>
                    <a:endParaRPr lang="en-US" sz="1600" b="1" i="0" u="none" strike="noStrike" kern="1200" spc="0" baseline="0" dirty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480-4E54-8714-45F99960A118}"/>
                </c:ext>
              </c:extLst>
            </c:dLbl>
            <c:dLbl>
              <c:idx val="1"/>
              <c:layout>
                <c:manualLayout>
                  <c:x val="2.2176411021443319E-2"/>
                  <c:y val="-2.91387020992171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lang="en-US"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9D6D237-CE37-40FB-A858-7067393FF021}" type="CATEGORYNAME">
                      <a:rPr lang="en-US" sz="1600" b="1" i="0" u="none" strike="noStrike" kern="1200" spc="0" baseline="0">
                        <a:solidFill>
                          <a:srgbClr val="EE7523"/>
                        </a:solidFill>
                        <a:latin typeface="+mn-lt"/>
                        <a:ea typeface="+mn-ea"/>
                        <a:cs typeface="+mn-cs"/>
                      </a:rPr>
                      <a:pPr algn="ctr">
                        <a:defRPr lang="en-US" sz="1600">
                          <a:solidFill>
                            <a:schemeClr val="accent1"/>
                          </a:solidFill>
                        </a:defRPr>
                      </a:pPr>
                      <a:t>[NOME CATEGORIA]</a:t>
                    </a:fld>
                    <a:r>
                      <a:rPr lang="en-US" sz="1600" b="1" i="0" u="none" strike="noStrike" kern="1200" spc="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rPr>
                      <a:t>
</a:t>
                    </a:r>
                    <a:fld id="{B89CD26E-F955-40F5-84D2-ABB0BA9EA79D}" type="PERCENTAGE">
                      <a:rPr lang="en-US" sz="1600" b="1" i="0" u="none" strike="noStrike" kern="1200" spc="0" baseline="0">
                        <a:solidFill>
                          <a:srgbClr val="EE7523"/>
                        </a:solidFill>
                        <a:latin typeface="+mn-lt"/>
                        <a:ea typeface="+mn-ea"/>
                        <a:cs typeface="+mn-cs"/>
                      </a:rPr>
                      <a:pPr algn="ctr">
                        <a:defRPr lang="en-US" sz="1600">
                          <a:solidFill>
                            <a:schemeClr val="accent1"/>
                          </a:solidFill>
                        </a:defRPr>
                      </a:pPr>
                      <a:t>[PERCENTUALE]</a:t>
                    </a:fld>
                    <a:endParaRPr lang="en-US" sz="1600" b="1" i="0" u="none" strike="noStrike" kern="1200" spc="0" baseline="0" dirty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480-4E54-8714-45F99960A118}"/>
                </c:ext>
              </c:extLst>
            </c:dLbl>
            <c:dLbl>
              <c:idx val="2"/>
              <c:layout>
                <c:manualLayout>
                  <c:x val="0"/>
                  <c:y val="5.03304854441023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lang="en-US"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F24DDC0-5102-4E83-8229-480812A7B13F}" type="CATEGORYNAME">
                      <a:rPr lang="en-US" sz="1600" b="1" i="0" u="none" strike="noStrike" kern="1200" spc="0" baseline="0">
                        <a:solidFill>
                          <a:srgbClr val="A3A3A3"/>
                        </a:solidFill>
                        <a:latin typeface="+mn-lt"/>
                        <a:ea typeface="+mn-ea"/>
                        <a:cs typeface="+mn-cs"/>
                      </a:rPr>
                      <a:pPr algn="ctr">
                        <a:defRPr lang="en-US" sz="1600">
                          <a:solidFill>
                            <a:schemeClr val="accent1"/>
                          </a:solidFill>
                        </a:defRPr>
                      </a:pPr>
                      <a:t>[NOME CATEGORIA]</a:t>
                    </a:fld>
                    <a:r>
                      <a:rPr lang="en-US" sz="1600" b="1" i="0" u="none" strike="noStrike" kern="1200" spc="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rPr>
                      <a:t>
</a:t>
                    </a:r>
                    <a:fld id="{9C7D144E-5A59-4DF4-8048-0B9F79A10FF0}" type="PERCENTAGE">
                      <a:rPr lang="en-US" sz="1600" b="1" i="0" u="none" strike="noStrike" kern="1200" spc="0" baseline="0">
                        <a:solidFill>
                          <a:srgbClr val="A3A3A3"/>
                        </a:solidFill>
                        <a:latin typeface="+mn-lt"/>
                        <a:ea typeface="+mn-ea"/>
                        <a:cs typeface="+mn-cs"/>
                      </a:rPr>
                      <a:pPr algn="ctr">
                        <a:defRPr lang="en-US" sz="1600">
                          <a:solidFill>
                            <a:schemeClr val="accent1"/>
                          </a:solidFill>
                        </a:defRPr>
                      </a:pPr>
                      <a:t>[PERCENTUALE]</a:t>
                    </a:fld>
                    <a:endParaRPr lang="en-US" sz="1600" b="1" i="0" u="none" strike="noStrike" kern="1200" spc="0" baseline="0" dirty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480-4E54-8714-45F99960A118}"/>
                </c:ext>
              </c:extLst>
            </c:dLbl>
            <c:dLbl>
              <c:idx val="3"/>
              <c:layout>
                <c:manualLayout>
                  <c:x val="4.2504860548353965E-2"/>
                  <c:y val="-0.336419560600052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en-US"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E6DBC6D-0DEE-42C0-B0F3-FF46BB50864C}" type="CATEGORYNAME">
                      <a:rPr lang="en-US" sz="1600" b="1" i="0" u="none" strike="noStrike" kern="1200" spc="0" baseline="0">
                        <a:solidFill>
                          <a:srgbClr val="FBBD00"/>
                        </a:solidFill>
                        <a:latin typeface="+mn-lt"/>
                        <a:ea typeface="+mn-ea"/>
                        <a:cs typeface="+mn-cs"/>
                      </a:rPr>
                      <a:pPr algn="ctr">
                        <a:defRPr lang="en-US" sz="1600">
                          <a:solidFill>
                            <a:schemeClr val="accent1"/>
                          </a:solidFill>
                        </a:defRPr>
                      </a:pPr>
                      <a:t>[NOME CATEGORIA]</a:t>
                    </a:fld>
                    <a:r>
                      <a:rPr lang="en-US" sz="1600" b="1" i="0" u="none" strike="noStrike" kern="1200" spc="0" baseline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rPr>
                      <a:t>
</a:t>
                    </a:r>
                    <a:fld id="{42E64104-CFE9-4136-91A5-240103A16821}" type="PERCENTAGE">
                      <a:rPr lang="en-US" sz="1600" b="1" i="0" u="none" strike="noStrike" kern="1200" spc="0" baseline="0">
                        <a:solidFill>
                          <a:srgbClr val="FBBD00"/>
                        </a:solidFill>
                        <a:latin typeface="+mn-lt"/>
                        <a:ea typeface="+mn-ea"/>
                        <a:cs typeface="+mn-cs"/>
                      </a:rPr>
                      <a:pPr algn="ctr">
                        <a:defRPr lang="en-US" sz="1600">
                          <a:solidFill>
                            <a:schemeClr val="accent1"/>
                          </a:solidFill>
                        </a:defRPr>
                      </a:pPr>
                      <a:t>[PERCENTUALE]</a:t>
                    </a:fld>
                    <a:endParaRPr lang="en-US" sz="1600" b="1" i="0" u="none" strike="noStrike" kern="1200" spc="0" baseline="0" dirty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en-US"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47611532141168"/>
                      <c:h val="0.1681303111124831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480-4E54-8714-45F99960A118}"/>
                </c:ext>
              </c:extLst>
            </c:dLbl>
            <c:dLbl>
              <c:idx val="4"/>
              <c:layout>
                <c:manualLayout>
                  <c:x val="4.9376129994502353E-3"/>
                  <c:y val="-2.51652427220512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A864ACC-B0CF-4ED0-B53B-2322C8A95196}" type="CATEGORYNAME">
                      <a:rPr lang="en-US" sz="1600" b="1" i="0" u="none" strike="noStrike" kern="1200" spc="0" baseline="0">
                        <a:solidFill>
                          <a:srgbClr val="00AD4E"/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600">
                          <a:solidFill>
                            <a:schemeClr val="accent1"/>
                          </a:solidFill>
                        </a:defRPr>
                      </a:pPr>
                      <a:t>[NOME CATEGORIA]</a:t>
                    </a:fld>
                    <a:r>
                      <a:rPr lang="en-US" sz="1600" b="1" i="0" u="none" strike="noStrike" kern="1200" spc="0" baseline="0" dirty="0">
                        <a:solidFill>
                          <a:srgbClr val="00AD4E"/>
                        </a:solidFill>
                        <a:latin typeface="+mn-lt"/>
                        <a:ea typeface="+mn-ea"/>
                        <a:cs typeface="+mn-cs"/>
                      </a:rPr>
                      <a:t>
</a:t>
                    </a:r>
                    <a:fld id="{ADE2148E-D71C-4528-BEB8-32D5BE1C4885}" type="PERCENTAGE">
                      <a:rPr lang="en-US" sz="1600" b="1" i="0" u="none" strike="noStrike" kern="1200" spc="0" baseline="0">
                        <a:solidFill>
                          <a:srgbClr val="00AD4E"/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600">
                          <a:solidFill>
                            <a:schemeClr val="accent1"/>
                          </a:solidFill>
                        </a:defRPr>
                      </a:pPr>
                      <a:t>[PERCENTUALE]</a:t>
                    </a:fld>
                    <a:endParaRPr lang="en-US" sz="1600" b="1" i="0" u="none" strike="noStrike" kern="1200" spc="0" baseline="0" dirty="0">
                      <a:solidFill>
                        <a:srgbClr val="00AD4E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 rtl="0">
                    <a:defRPr lang="en-US"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18303080050088"/>
                      <c:h val="0.145852448871172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480-4E54-8714-45F99960A1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SERVIZI</c:v>
                </c:pt>
                <c:pt idx="1">
                  <c:v>MM</c:v>
                </c:pt>
                <c:pt idx="2">
                  <c:v>OM</c:v>
                </c:pt>
                <c:pt idx="3">
                  <c:v>OMI</c:v>
                </c:pt>
                <c:pt idx="4">
                  <c:v>DISPOSIZ.</c:v>
                </c:pt>
              </c:strCache>
            </c:strRef>
          </c:cat>
          <c:val>
            <c:numRef>
              <c:f>Foglio1!$B$2:$B$6</c:f>
              <c:numCache>
                <c:formatCode>"€"\ #,##0.00</c:formatCode>
                <c:ptCount val="5"/>
                <c:pt idx="0">
                  <c:v>30056.5</c:v>
                </c:pt>
                <c:pt idx="1">
                  <c:v>47062.7</c:v>
                </c:pt>
                <c:pt idx="2">
                  <c:v>135928.92000000001</c:v>
                </c:pt>
                <c:pt idx="3">
                  <c:v>217605.8</c:v>
                </c:pt>
                <c:pt idx="4" formatCode="_(&quot;€&quot;* #,##0.00_);_(&quot;€&quot;* \(#,##0.00\);_(&quot;€&quot;* &quot;-&quot;??_);_(@_)">
                  <c:v>9347.08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80-4E54-8714-45F99960A118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RIPARTIZIONE PERCENTUALE IMPORTI CAPITOLI</a:t>
            </a:r>
          </a:p>
        </c:rich>
      </c:tx>
      <c:layout>
        <c:manualLayout>
          <c:xMode val="edge"/>
          <c:yMode val="edge"/>
          <c:x val="0.16667464571218943"/>
          <c:y val="4.76815125259917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SPESA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B1E2-459B-97D5-89945F902F6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B1E2-459B-97D5-89945F902F6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B1E2-459B-97D5-89945F902F6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B1E2-459B-97D5-89945F902F69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9E5AFFC-1B80-41E7-8B02-AA2BC94CCC6E}" type="PERCENTAGE">
                      <a:rPr lang="en-US" sz="1600">
                        <a:solidFill>
                          <a:srgbClr val="599BD8"/>
                        </a:solidFill>
                      </a:rPr>
                      <a:pPr>
                        <a:defRPr/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1E2-459B-97D5-89945F902F69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CE0C5DF-43F7-44A0-B74C-197630A43002}" type="PERCENTAGE">
                      <a:rPr lang="en-US" sz="1600">
                        <a:solidFill>
                          <a:srgbClr val="EE7523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1E2-459B-97D5-89945F902F69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582BEC9-403F-4ED8-A046-9C19188FABBF}" type="PERCENTAGE">
                      <a:rPr lang="en-US" sz="1600">
                        <a:solidFill>
                          <a:srgbClr val="A3A3A3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1E2-459B-97D5-89945F902F69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3F6E351-EDBB-471D-84CB-E29E2FADC8C5}" type="PERCENTAGE">
                      <a:rPr lang="en-US" sz="1600">
                        <a:solidFill>
                          <a:srgbClr val="FFC000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1E2-459B-97D5-89945F902F6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1189/5 UTENZE (ACQUA)</c:v>
                </c:pt>
                <c:pt idx="1">
                  <c:v>1189/6 MANUTENZIONE IMMOBILI</c:v>
                </c:pt>
                <c:pt idx="2">
                  <c:v>1189/8 COMBUSTIBILI INFRA</c:v>
                </c:pt>
                <c:pt idx="3">
                  <c:v>7418/1 ATTREZZATURE</c:v>
                </c:pt>
              </c:strCache>
            </c:strRef>
          </c:cat>
          <c:val>
            <c:numRef>
              <c:f>Foglio1!$B$2:$B$5</c:f>
              <c:numCache>
                <c:formatCode>"€"\ #,##0.00</c:formatCode>
                <c:ptCount val="4"/>
                <c:pt idx="0">
                  <c:v>15000</c:v>
                </c:pt>
                <c:pt idx="1">
                  <c:v>340000</c:v>
                </c:pt>
                <c:pt idx="2">
                  <c:v>195000</c:v>
                </c:pt>
                <c:pt idx="3">
                  <c:v>15000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1E2-459B-97D5-89945F902F69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RIPARTIZIONE DELLA SPESA</a:t>
            </a:r>
          </a:p>
        </c:rich>
      </c:tx>
      <c:layout>
        <c:manualLayout>
          <c:xMode val="edge"/>
          <c:yMode val="edge"/>
          <c:x val="0.23689994728009378"/>
          <c:y val="5.29794583622130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SPESA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480-4E54-8714-45F99960A118}"/>
              </c:ext>
            </c:extLst>
          </c:dPt>
          <c:dPt>
            <c:idx val="1"/>
            <c:bubble3D val="0"/>
            <c:explosion val="4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480-4E54-8714-45F99960A118}"/>
              </c:ext>
            </c:extLst>
          </c:dPt>
          <c:dPt>
            <c:idx val="2"/>
            <c:bubble3D val="0"/>
            <c:explosion val="6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480-4E54-8714-45F99960A118}"/>
              </c:ext>
            </c:extLst>
          </c:dPt>
          <c:dPt>
            <c:idx val="3"/>
            <c:bubble3D val="0"/>
            <c:explosion val="5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480-4E54-8714-45F99960A11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480-4E54-8714-45F99960A11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480-4E54-8714-45F99960A11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480-4E54-8714-45F99960A11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A480-4E54-8714-45F99960A11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SERVIZI</c:v>
                </c:pt>
                <c:pt idx="1">
                  <c:v>MM</c:v>
                </c:pt>
                <c:pt idx="2">
                  <c:v>OM</c:v>
                </c:pt>
                <c:pt idx="3">
                  <c:v>OMI</c:v>
                </c:pt>
              </c:strCache>
            </c:strRef>
          </c:cat>
          <c:val>
            <c:numRef>
              <c:f>Foglio1!$B$2:$B$5</c:f>
              <c:numCache>
                <c:formatCode>"€"\ #,##0.00</c:formatCode>
                <c:ptCount val="4"/>
                <c:pt idx="0">
                  <c:v>45000</c:v>
                </c:pt>
                <c:pt idx="1">
                  <c:v>60000</c:v>
                </c:pt>
                <c:pt idx="2">
                  <c:v>135000</c:v>
                </c:pt>
                <c:pt idx="3">
                  <c:v>100000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80-4E54-8714-45F99960A118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0.74451</cdr:x>
      <cdr:y>0.06417</cdr:y>
    </cdr:from>
    <cdr:to>
      <cdr:x>0.98728</cdr:x>
      <cdr:y>0.32799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id="{0E8E216F-C510-4EF1-92E7-16AAF66FEF3C}"/>
            </a:ext>
          </a:extLst>
        </cdr:cNvPr>
        <cdr:cNvSpPr txBox="1"/>
      </cdr:nvSpPr>
      <cdr:spPr>
        <a:xfrm xmlns:a="http://schemas.openxmlformats.org/drawingml/2006/main">
          <a:off x="6134101" y="342900"/>
          <a:ext cx="2000250" cy="1409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0.74451</cdr:x>
      <cdr:y>0.06417</cdr:y>
    </cdr:from>
    <cdr:to>
      <cdr:x>0.98728</cdr:x>
      <cdr:y>0.32799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id="{0E8E216F-C510-4EF1-92E7-16AAF66FEF3C}"/>
            </a:ext>
          </a:extLst>
        </cdr:cNvPr>
        <cdr:cNvSpPr txBox="1"/>
      </cdr:nvSpPr>
      <cdr:spPr>
        <a:xfrm xmlns:a="http://schemas.openxmlformats.org/drawingml/2006/main">
          <a:off x="6134101" y="342900"/>
          <a:ext cx="2000250" cy="1409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0.74451</cdr:x>
      <cdr:y>0.06417</cdr:y>
    </cdr:from>
    <cdr:to>
      <cdr:x>0.98728</cdr:x>
      <cdr:y>0.32799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id="{0E8E216F-C510-4EF1-92E7-16AAF66FEF3C}"/>
            </a:ext>
          </a:extLst>
        </cdr:cNvPr>
        <cdr:cNvSpPr txBox="1"/>
      </cdr:nvSpPr>
      <cdr:spPr>
        <a:xfrm xmlns:a="http://schemas.openxmlformats.org/drawingml/2006/main">
          <a:off x="6134101" y="342900"/>
          <a:ext cx="2000250" cy="1409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27DB3-5916-45B3-BD9A-22FEFAEC589C}" type="datetimeFigureOut">
              <a:rPr lang="it-IT" smtClean="0"/>
              <a:t>13/09/2021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BF0CA-725C-4920-AD6C-954027A0B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233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E6BD0-218D-AF44-A53D-8D3EA799E4FD}" type="datetimeFigureOut">
              <a:rPr lang="it-IT" smtClean="0"/>
              <a:pPr/>
              <a:t>13/09/2021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7" y="9428583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227C4-2360-5C4E-9D8A-32A3A23409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43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0AD08C-46AD-492D-9C84-83D22F471D6E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2196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227C4-2360-5C4E-9D8A-32A3A23409C1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402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227C4-2360-5C4E-9D8A-32A3A23409C1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3352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2227C4-2360-5C4E-9D8A-32A3A23409C1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2450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227C4-2360-5C4E-9D8A-32A3A23409C1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02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227C4-2360-5C4E-9D8A-32A3A23409C1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70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227C4-2360-5C4E-9D8A-32A3A23409C1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741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227C4-2360-5C4E-9D8A-32A3A23409C1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560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227C4-2360-5C4E-9D8A-32A3A23409C1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535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227C4-2360-5C4E-9D8A-32A3A23409C1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8680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227C4-2360-5C4E-9D8A-32A3A23409C1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22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1425"/>
            <a:ext cx="5949950" cy="3348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227C4-2360-5C4E-9D8A-32A3A23409C1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3544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43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3092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6000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861070" y="2385869"/>
            <a:ext cx="1765071" cy="2086263"/>
          </a:xfrm>
          <a:custGeom>
            <a:avLst/>
            <a:gdLst>
              <a:gd name="connsiteX0" fmla="*/ 0 w 3530601"/>
              <a:gd name="connsiteY0" fmla="*/ 0 h 4172525"/>
              <a:gd name="connsiteX1" fmla="*/ 3530601 w 3530601"/>
              <a:gd name="connsiteY1" fmla="*/ 0 h 4172525"/>
              <a:gd name="connsiteX2" fmla="*/ 3530601 w 3530601"/>
              <a:gd name="connsiteY2" fmla="*/ 4172525 h 4172525"/>
              <a:gd name="connsiteX3" fmla="*/ 0 w 3530601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1" h="4172525">
                <a:moveTo>
                  <a:pt x="0" y="0"/>
                </a:moveTo>
                <a:lnTo>
                  <a:pt x="3530601" y="0"/>
                </a:lnTo>
                <a:lnTo>
                  <a:pt x="3530601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62613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408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83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11476038" y="6470650"/>
            <a:ext cx="715962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F16AA76-525F-47D8-B762-97AAF00B004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8589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972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3092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6000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861070" y="2385869"/>
            <a:ext cx="1765071" cy="2086263"/>
          </a:xfrm>
          <a:custGeom>
            <a:avLst/>
            <a:gdLst>
              <a:gd name="connsiteX0" fmla="*/ 0 w 3530601"/>
              <a:gd name="connsiteY0" fmla="*/ 0 h 4172525"/>
              <a:gd name="connsiteX1" fmla="*/ 3530601 w 3530601"/>
              <a:gd name="connsiteY1" fmla="*/ 0 h 4172525"/>
              <a:gd name="connsiteX2" fmla="*/ 3530601 w 3530601"/>
              <a:gd name="connsiteY2" fmla="*/ 4172525 h 4172525"/>
              <a:gd name="connsiteX3" fmla="*/ 0 w 3530601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1" h="4172525">
                <a:moveTo>
                  <a:pt x="0" y="0"/>
                </a:moveTo>
                <a:lnTo>
                  <a:pt x="3530601" y="0"/>
                </a:lnTo>
                <a:lnTo>
                  <a:pt x="3530601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62613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6076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2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lIns="121917" tIns="60958" rIns="121917" bIns="60958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fld id="{68EE018B-C58E-40C3-8B99-A2A6155AA79F}" type="datetimeFigureOut">
              <a:rPr lang="it-IT">
                <a:solidFill>
                  <a:prstClr val="black"/>
                </a:solidFill>
              </a:rPr>
              <a:pPr>
                <a:defRPr/>
              </a:pPr>
              <a:t>13/09/2021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fld id="{8A94FDF9-4D5F-45CD-AC9D-B6C4CDE2E11C}" type="slidenum">
              <a:rPr 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30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ECB989F-C7BC-4839-87BC-679B3BD57142}" type="datetime1">
              <a:rPr lang="it-IT" smtClean="0">
                <a:solidFill>
                  <a:prstClr val="black"/>
                </a:solidFill>
              </a:rPr>
              <a:pPr/>
              <a:t>13/09/2021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D6E1502-6DF8-4503-80DC-5CC52B7E9580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11476038" y="6470650"/>
            <a:ext cx="715962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F16AA76-525F-47D8-B762-97AAF00B004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9675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ctrTitle"/>
          </p:nvPr>
        </p:nvSpPr>
        <p:spPr>
          <a:xfrm>
            <a:off x="1091954" y="195120"/>
            <a:ext cx="10363200" cy="648259"/>
          </a:xfrm>
          <a:prstGeom prst="rect">
            <a:avLst/>
          </a:prstGeom>
        </p:spPr>
        <p:txBody>
          <a:bodyPr lIns="68555" tIns="34289" rIns="68555" bIns="34289"/>
          <a:lstStyle>
            <a:lvl1pPr algn="ctr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091954" y="1404701"/>
            <a:ext cx="9828429" cy="4873625"/>
          </a:xfrm>
          <a:prstGeom prst="rect">
            <a:avLst/>
          </a:prstGeom>
        </p:spPr>
        <p:txBody>
          <a:bodyPr lIns="68555" tIns="34289" rIns="68555" bIns="34289"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08629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3092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6000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861070" y="2385869"/>
            <a:ext cx="1765071" cy="2086263"/>
          </a:xfrm>
          <a:custGeom>
            <a:avLst/>
            <a:gdLst>
              <a:gd name="connsiteX0" fmla="*/ 0 w 3530601"/>
              <a:gd name="connsiteY0" fmla="*/ 0 h 4172525"/>
              <a:gd name="connsiteX1" fmla="*/ 3530601 w 3530601"/>
              <a:gd name="connsiteY1" fmla="*/ 0 h 4172525"/>
              <a:gd name="connsiteX2" fmla="*/ 3530601 w 3530601"/>
              <a:gd name="connsiteY2" fmla="*/ 4172525 h 4172525"/>
              <a:gd name="connsiteX3" fmla="*/ 0 w 3530601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1" h="4172525">
                <a:moveTo>
                  <a:pt x="0" y="0"/>
                </a:moveTo>
                <a:lnTo>
                  <a:pt x="3530601" y="0"/>
                </a:lnTo>
                <a:lnTo>
                  <a:pt x="3530601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62613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4695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3092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6000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861070" y="2385869"/>
            <a:ext cx="1765071" cy="2086263"/>
          </a:xfrm>
          <a:custGeom>
            <a:avLst/>
            <a:gdLst>
              <a:gd name="connsiteX0" fmla="*/ 0 w 3530601"/>
              <a:gd name="connsiteY0" fmla="*/ 0 h 4172525"/>
              <a:gd name="connsiteX1" fmla="*/ 3530601 w 3530601"/>
              <a:gd name="connsiteY1" fmla="*/ 0 h 4172525"/>
              <a:gd name="connsiteX2" fmla="*/ 3530601 w 3530601"/>
              <a:gd name="connsiteY2" fmla="*/ 4172525 h 4172525"/>
              <a:gd name="connsiteX3" fmla="*/ 0 w 3530601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1" h="4172525">
                <a:moveTo>
                  <a:pt x="0" y="0"/>
                </a:moveTo>
                <a:lnTo>
                  <a:pt x="3530601" y="0"/>
                </a:lnTo>
                <a:lnTo>
                  <a:pt x="3530601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62613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7316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58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ctrTitle"/>
          </p:nvPr>
        </p:nvSpPr>
        <p:spPr>
          <a:xfrm>
            <a:off x="1091954" y="195120"/>
            <a:ext cx="10363200" cy="648259"/>
          </a:xfrm>
          <a:prstGeom prst="rect">
            <a:avLst/>
          </a:prstGeom>
        </p:spPr>
        <p:txBody>
          <a:bodyPr lIns="68555" tIns="34289" rIns="68555" bIns="34289"/>
          <a:lstStyle>
            <a:lvl1pPr algn="ctr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091954" y="1404701"/>
            <a:ext cx="9828429" cy="4873625"/>
          </a:xfrm>
          <a:prstGeom prst="rect">
            <a:avLst/>
          </a:prstGeom>
        </p:spPr>
        <p:txBody>
          <a:bodyPr lIns="68555" tIns="34289" rIns="68555" bIns="34289"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87717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25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ctrTitle"/>
          </p:nvPr>
        </p:nvSpPr>
        <p:spPr>
          <a:xfrm>
            <a:off x="1091954" y="195120"/>
            <a:ext cx="10363200" cy="648259"/>
          </a:xfrm>
          <a:prstGeom prst="rect">
            <a:avLst/>
          </a:prstGeom>
        </p:spPr>
        <p:txBody>
          <a:bodyPr lIns="68555" tIns="34289" rIns="68555" bIns="34289"/>
          <a:lstStyle>
            <a:lvl1pPr algn="ctr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091954" y="1404701"/>
            <a:ext cx="9828429" cy="4873625"/>
          </a:xfrm>
          <a:prstGeom prst="rect">
            <a:avLst/>
          </a:prstGeom>
        </p:spPr>
        <p:txBody>
          <a:bodyPr lIns="68555" tIns="34289" rIns="68555" bIns="34289"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8799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618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19D83C-BC48-4103-923F-D5CB5B7CE904}" type="datetimeFigureOut">
              <a:rPr lang="it-IT">
                <a:solidFill>
                  <a:prstClr val="black"/>
                </a:solidFill>
              </a:rPr>
              <a:pPr>
                <a:defRPr/>
              </a:pPr>
              <a:t>13/09/2021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6374E9D-C3EF-45CA-AC06-3A67D055438F}" type="slidenum">
              <a:rPr lang="it-IT" altLang="it-IT">
                <a:solidFill>
                  <a:prstClr val="black"/>
                </a:solidFill>
              </a:rPr>
              <a:pPr/>
              <a:t>‹N›</a:t>
            </a:fld>
            <a:endParaRPr lang="it-IT" alt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20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158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3092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6000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861070" y="2385869"/>
            <a:ext cx="1765071" cy="2086263"/>
          </a:xfrm>
          <a:custGeom>
            <a:avLst/>
            <a:gdLst>
              <a:gd name="connsiteX0" fmla="*/ 0 w 3530601"/>
              <a:gd name="connsiteY0" fmla="*/ 0 h 4172525"/>
              <a:gd name="connsiteX1" fmla="*/ 3530601 w 3530601"/>
              <a:gd name="connsiteY1" fmla="*/ 0 h 4172525"/>
              <a:gd name="connsiteX2" fmla="*/ 3530601 w 3530601"/>
              <a:gd name="connsiteY2" fmla="*/ 4172525 h 4172525"/>
              <a:gd name="connsiteX3" fmla="*/ 0 w 3530601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1" h="4172525">
                <a:moveTo>
                  <a:pt x="0" y="0"/>
                </a:moveTo>
                <a:lnTo>
                  <a:pt x="3530601" y="0"/>
                </a:lnTo>
                <a:lnTo>
                  <a:pt x="3530601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62613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9949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lIns="121917" tIns="60958" rIns="121917" bIns="60958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fld id="{68EE018B-C58E-40C3-8B99-A2A6155AA79F}" type="datetimeFigureOut">
              <a:rPr lang="it-IT"/>
              <a:pPr>
                <a:defRPr/>
              </a:pPr>
              <a:t>13/09/2021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fld id="{8A94FDF9-4D5F-45CD-AC9D-B6C4CDE2E1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77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3092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6000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861070" y="2385869"/>
            <a:ext cx="1765071" cy="2086263"/>
          </a:xfrm>
          <a:custGeom>
            <a:avLst/>
            <a:gdLst>
              <a:gd name="connsiteX0" fmla="*/ 0 w 3530601"/>
              <a:gd name="connsiteY0" fmla="*/ 0 h 4172525"/>
              <a:gd name="connsiteX1" fmla="*/ 3530601 w 3530601"/>
              <a:gd name="connsiteY1" fmla="*/ 0 h 4172525"/>
              <a:gd name="connsiteX2" fmla="*/ 3530601 w 3530601"/>
              <a:gd name="connsiteY2" fmla="*/ 4172525 h 4172525"/>
              <a:gd name="connsiteX3" fmla="*/ 0 w 3530601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1" h="4172525">
                <a:moveTo>
                  <a:pt x="0" y="0"/>
                </a:moveTo>
                <a:lnTo>
                  <a:pt x="3530601" y="0"/>
                </a:lnTo>
                <a:lnTo>
                  <a:pt x="3530601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62613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6727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fld id="{6049D07A-4C35-47AB-BB40-F44116D05187}" type="datetimeFigureOut">
              <a:rPr lang="it-IT">
                <a:solidFill>
                  <a:prstClr val="black"/>
                </a:solidFill>
              </a:rPr>
              <a:pPr>
                <a:defRPr/>
              </a:pPr>
              <a:t>13/09/2021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fld id="{09222260-329D-49CC-9899-21FA022FBFEA}" type="slidenum">
              <a:rPr 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4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11476038" y="6470650"/>
            <a:ext cx="715962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F16AA76-525F-47D8-B762-97AAF00B004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4836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ctrTitle"/>
          </p:nvPr>
        </p:nvSpPr>
        <p:spPr>
          <a:xfrm>
            <a:off x="1091955" y="195124"/>
            <a:ext cx="10363200" cy="648259"/>
          </a:xfrm>
          <a:prstGeom prst="rect">
            <a:avLst/>
          </a:prstGeom>
        </p:spPr>
        <p:txBody>
          <a:bodyPr lIns="68555" tIns="34289" rIns="68555" bIns="34289"/>
          <a:lstStyle>
            <a:lvl1pPr algn="ctr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091956" y="1404707"/>
            <a:ext cx="9828429" cy="4873625"/>
          </a:xfrm>
          <a:prstGeom prst="rect">
            <a:avLst/>
          </a:prstGeom>
        </p:spPr>
        <p:txBody>
          <a:bodyPr lIns="68555" tIns="34289" rIns="68555" bIns="34289"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60291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3092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6000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861070" y="2385869"/>
            <a:ext cx="1765071" cy="2086263"/>
          </a:xfrm>
          <a:custGeom>
            <a:avLst/>
            <a:gdLst>
              <a:gd name="connsiteX0" fmla="*/ 0 w 3530601"/>
              <a:gd name="connsiteY0" fmla="*/ 0 h 4172525"/>
              <a:gd name="connsiteX1" fmla="*/ 3530601 w 3530601"/>
              <a:gd name="connsiteY1" fmla="*/ 0 h 4172525"/>
              <a:gd name="connsiteX2" fmla="*/ 3530601 w 3530601"/>
              <a:gd name="connsiteY2" fmla="*/ 4172525 h 4172525"/>
              <a:gd name="connsiteX3" fmla="*/ 0 w 3530601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1" h="4172525">
                <a:moveTo>
                  <a:pt x="0" y="0"/>
                </a:moveTo>
                <a:lnTo>
                  <a:pt x="3530601" y="0"/>
                </a:lnTo>
                <a:lnTo>
                  <a:pt x="3530601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62613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04610493"/>
      </p:ext>
    </p:extLst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51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14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3092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6000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861070" y="2385869"/>
            <a:ext cx="1765071" cy="2086263"/>
          </a:xfrm>
          <a:custGeom>
            <a:avLst/>
            <a:gdLst>
              <a:gd name="connsiteX0" fmla="*/ 0 w 3530601"/>
              <a:gd name="connsiteY0" fmla="*/ 0 h 4172525"/>
              <a:gd name="connsiteX1" fmla="*/ 3530601 w 3530601"/>
              <a:gd name="connsiteY1" fmla="*/ 0 h 4172525"/>
              <a:gd name="connsiteX2" fmla="*/ 3530601 w 3530601"/>
              <a:gd name="connsiteY2" fmla="*/ 4172525 h 4172525"/>
              <a:gd name="connsiteX3" fmla="*/ 0 w 3530601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1" h="4172525">
                <a:moveTo>
                  <a:pt x="0" y="0"/>
                </a:moveTo>
                <a:lnTo>
                  <a:pt x="3530601" y="0"/>
                </a:lnTo>
                <a:lnTo>
                  <a:pt x="3530601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62613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7088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6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11476038" y="6470650"/>
            <a:ext cx="715962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F16AA76-525F-47D8-B762-97AAF00B004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432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86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2.tiff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353" y="692142"/>
            <a:ext cx="11160000" cy="127091"/>
          </a:xfrm>
          <a:prstGeom prst="rect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" name="Segnaposto numero diapositiva 5"/>
          <p:cNvSpPr txBox="1">
            <a:spLocks/>
          </p:cNvSpPr>
          <p:nvPr/>
        </p:nvSpPr>
        <p:spPr>
          <a:xfrm>
            <a:off x="11276013" y="6381750"/>
            <a:ext cx="714375" cy="366713"/>
          </a:xfrm>
          <a:prstGeom prst="rect">
            <a:avLst/>
          </a:prstGeom>
        </p:spPr>
        <p:txBody>
          <a:bodyPr lIns="91407" tIns="45719" rIns="91407" bIns="45719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fld id="{6F381265-5705-45C3-AD2C-BAEDFA8894FF}" type="slidenum">
              <a:rPr lang="it-IT" altLang="it-IT" sz="16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algn="ctr"/>
              <a:t>‹N›</a:t>
            </a:fld>
            <a:endParaRPr lang="it-IT" altLang="it-IT" sz="16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77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353" y="692142"/>
            <a:ext cx="11160000" cy="127091"/>
          </a:xfrm>
          <a:prstGeom prst="rect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" name="Segnaposto numero diapositiva 5"/>
          <p:cNvSpPr txBox="1">
            <a:spLocks/>
          </p:cNvSpPr>
          <p:nvPr userDrawn="1"/>
        </p:nvSpPr>
        <p:spPr>
          <a:xfrm>
            <a:off x="11276013" y="6381750"/>
            <a:ext cx="714375" cy="366713"/>
          </a:xfrm>
          <a:prstGeom prst="rect">
            <a:avLst/>
          </a:prstGeom>
        </p:spPr>
        <p:txBody>
          <a:bodyPr lIns="91407" tIns="45719" rIns="91407" bIns="45719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fld id="{6F381265-5705-45C3-AD2C-BAEDFA8894FF}" type="slidenum">
              <a:rPr lang="it-IT" altLang="it-IT" sz="16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algn="ctr"/>
              <a:t>‹N›</a:t>
            </a:fld>
            <a:endParaRPr lang="it-IT" altLang="it-IT" sz="16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00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</p:sldLayoutIdLst>
  <p:transition spd="slow">
    <p:fade/>
  </p:transition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353" y="692142"/>
            <a:ext cx="11160000" cy="127091"/>
          </a:xfrm>
          <a:prstGeom prst="rect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" name="Segnaposto numero diapositiva 5"/>
          <p:cNvSpPr txBox="1">
            <a:spLocks/>
          </p:cNvSpPr>
          <p:nvPr/>
        </p:nvSpPr>
        <p:spPr>
          <a:xfrm>
            <a:off x="11276013" y="6381750"/>
            <a:ext cx="714375" cy="366713"/>
          </a:xfrm>
          <a:prstGeom prst="rect">
            <a:avLst/>
          </a:prstGeom>
        </p:spPr>
        <p:txBody>
          <a:bodyPr lIns="91407" tIns="45719" rIns="91407" bIns="45719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fld id="{6F381265-5705-45C3-AD2C-BAEDFA8894FF}" type="slidenum">
              <a:rPr lang="it-IT" altLang="it-IT" sz="16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algn="ctr"/>
              <a:t>‹N›</a:t>
            </a:fld>
            <a:endParaRPr lang="it-IT" altLang="it-IT" sz="16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9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353" y="692142"/>
            <a:ext cx="11160000" cy="127091"/>
          </a:xfrm>
          <a:prstGeom prst="rect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" name="Segnaposto numero diapositiva 5"/>
          <p:cNvSpPr txBox="1">
            <a:spLocks/>
          </p:cNvSpPr>
          <p:nvPr/>
        </p:nvSpPr>
        <p:spPr>
          <a:xfrm>
            <a:off x="11276013" y="6381750"/>
            <a:ext cx="714375" cy="366713"/>
          </a:xfrm>
          <a:prstGeom prst="rect">
            <a:avLst/>
          </a:prstGeom>
        </p:spPr>
        <p:txBody>
          <a:bodyPr lIns="91407" tIns="45719" rIns="91407" bIns="45719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fld id="{6F381265-5705-45C3-AD2C-BAEDFA8894FF}" type="slidenum">
              <a:rPr lang="it-IT" altLang="it-IT" sz="16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algn="ctr"/>
              <a:t>‹N›</a:t>
            </a:fld>
            <a:endParaRPr lang="it-IT" altLang="it-IT" sz="16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58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3" r:id="rId4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353" y="692142"/>
            <a:ext cx="11160000" cy="127091"/>
          </a:xfrm>
          <a:prstGeom prst="rect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" name="Segnaposto numero diapositiva 5"/>
          <p:cNvSpPr txBox="1">
            <a:spLocks/>
          </p:cNvSpPr>
          <p:nvPr/>
        </p:nvSpPr>
        <p:spPr>
          <a:xfrm>
            <a:off x="11276013" y="6381750"/>
            <a:ext cx="714375" cy="366713"/>
          </a:xfrm>
          <a:prstGeom prst="rect">
            <a:avLst/>
          </a:prstGeom>
        </p:spPr>
        <p:txBody>
          <a:bodyPr lIns="91407" tIns="45719" rIns="91407" bIns="45719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fld id="{6F381265-5705-45C3-AD2C-BAEDFA8894FF}" type="slidenum">
              <a:rPr lang="it-IT" altLang="it-IT" sz="16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algn="ctr"/>
              <a:t>‹N›</a:t>
            </a:fld>
            <a:endParaRPr lang="it-IT" altLang="it-IT" sz="16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27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9" r:id="rId4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353" y="692142"/>
            <a:ext cx="11160000" cy="127091"/>
          </a:xfrm>
          <a:prstGeom prst="rect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" name="Segnaposto numero diapositiva 5"/>
          <p:cNvSpPr txBox="1">
            <a:spLocks/>
          </p:cNvSpPr>
          <p:nvPr/>
        </p:nvSpPr>
        <p:spPr>
          <a:xfrm>
            <a:off x="11276013" y="6381750"/>
            <a:ext cx="714375" cy="366713"/>
          </a:xfrm>
          <a:prstGeom prst="rect">
            <a:avLst/>
          </a:prstGeom>
        </p:spPr>
        <p:txBody>
          <a:bodyPr lIns="91407" tIns="45719" rIns="91407" bIns="45719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fld id="{6F381265-5705-45C3-AD2C-BAEDFA8894FF}" type="slidenum">
              <a:rPr lang="it-IT" altLang="it-IT" sz="16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algn="ctr"/>
              <a:t>‹N›</a:t>
            </a:fld>
            <a:endParaRPr lang="it-IT" altLang="it-IT" sz="16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72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9" r:id="rId4"/>
    <p:sldLayoutId id="2147483730" r:id="rId5"/>
    <p:sldLayoutId id="2147483731" r:id="rId6"/>
    <p:sldLayoutId id="2147483732" r:id="rId7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353" y="692142"/>
            <a:ext cx="11160000" cy="127091"/>
          </a:xfrm>
          <a:prstGeom prst="rect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" name="Segnaposto numero diapositiva 5"/>
          <p:cNvSpPr txBox="1">
            <a:spLocks/>
          </p:cNvSpPr>
          <p:nvPr/>
        </p:nvSpPr>
        <p:spPr>
          <a:xfrm>
            <a:off x="11276013" y="6381750"/>
            <a:ext cx="714375" cy="366713"/>
          </a:xfrm>
          <a:prstGeom prst="rect">
            <a:avLst/>
          </a:prstGeom>
        </p:spPr>
        <p:txBody>
          <a:bodyPr lIns="91407" tIns="45719" rIns="91407" bIns="45719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fld id="{6F381265-5705-45C3-AD2C-BAEDFA8894FF}" type="slidenum">
              <a:rPr lang="it-IT" altLang="it-IT" sz="16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algn="ctr"/>
              <a:t>‹N›</a:t>
            </a:fld>
            <a:endParaRPr lang="it-IT" altLang="it-IT" sz="16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D4E74FAD-3DBB-477E-846F-68890285F8BB}"/>
              </a:ext>
            </a:extLst>
          </p:cNvPr>
          <p:cNvSpPr/>
          <p:nvPr userDrawn="1"/>
        </p:nvSpPr>
        <p:spPr>
          <a:xfrm>
            <a:off x="0" y="0"/>
            <a:ext cx="12192000" cy="8699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800">
              <a:latin typeface="Arial Narrow" panose="020B060602020203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5CF76D9-3D6D-47AF-9428-34152ADFB00C}"/>
              </a:ext>
            </a:extLst>
          </p:cNvPr>
          <p:cNvSpPr/>
          <p:nvPr userDrawn="1"/>
        </p:nvSpPr>
        <p:spPr>
          <a:xfrm>
            <a:off x="0" y="742843"/>
            <a:ext cx="11160000" cy="12709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3200" b="1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A0F38B9-674D-4668-BB1A-A03EB9193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3969" y="85884"/>
            <a:ext cx="715085" cy="69816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13610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353" y="692142"/>
            <a:ext cx="11160000" cy="127091"/>
          </a:xfrm>
          <a:prstGeom prst="rect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F9885E-392C-4F2C-9CE6-0F468E0B08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529" y="291191"/>
            <a:ext cx="872827" cy="861162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315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9" r:id="rId6"/>
    <p:sldLayoutId id="2147483760" r:id="rId7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D4E74FAD-3DBB-477E-846F-68890285F8BB}"/>
              </a:ext>
            </a:extLst>
          </p:cNvPr>
          <p:cNvSpPr/>
          <p:nvPr userDrawn="1"/>
        </p:nvSpPr>
        <p:spPr>
          <a:xfrm>
            <a:off x="0" y="0"/>
            <a:ext cx="12192000" cy="8699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800">
              <a:latin typeface="Arial Narrow" panose="020B060602020203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5CF76D9-3D6D-47AF-9428-34152ADFB00C}"/>
              </a:ext>
            </a:extLst>
          </p:cNvPr>
          <p:cNvSpPr/>
          <p:nvPr userDrawn="1"/>
        </p:nvSpPr>
        <p:spPr>
          <a:xfrm>
            <a:off x="0" y="742843"/>
            <a:ext cx="11160000" cy="12709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3200" b="1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A0F38B9-674D-4668-BB1A-A03EB9193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3969" y="85884"/>
            <a:ext cx="715085" cy="69816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03386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5" r:id="rId2"/>
    <p:sldLayoutId id="2147483772" r:id="rId3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2"/>
          <p:cNvSpPr/>
          <p:nvPr/>
        </p:nvSpPr>
        <p:spPr>
          <a:xfrm>
            <a:off x="0" y="2743200"/>
            <a:ext cx="12192000" cy="116205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3"/>
          <p:cNvSpPr/>
          <p:nvPr/>
        </p:nvSpPr>
        <p:spPr>
          <a:xfrm>
            <a:off x="1" y="3048196"/>
            <a:ext cx="12192000" cy="5520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r>
              <a:rPr lang="it-IT" sz="2800" b="1" spc="-1" dirty="0">
                <a:solidFill>
                  <a:srgbClr val="000000"/>
                </a:solidFill>
                <a:latin typeface="Tahoma"/>
                <a:ea typeface="Tahoma"/>
              </a:rPr>
              <a:t>    IMC – </a:t>
            </a:r>
            <a:r>
              <a:rPr lang="it-IT" sz="2800" b="1" i="1" spc="-1" dirty="0">
                <a:solidFill>
                  <a:srgbClr val="000000"/>
                </a:solidFill>
                <a:latin typeface="Tahoma"/>
                <a:ea typeface="Tahoma"/>
              </a:rPr>
              <a:t>Deep Dive </a:t>
            </a:r>
            <a:r>
              <a:rPr lang="it-IT" sz="2800" b="1" spc="-1" dirty="0">
                <a:solidFill>
                  <a:srgbClr val="000000"/>
                </a:solidFill>
                <a:latin typeface="Tahoma"/>
                <a:ea typeface="Tahoma"/>
              </a:rPr>
              <a:t>Infrastrutture (11 set. 2021)</a:t>
            </a:r>
            <a:endParaRPr lang="it-IT" sz="28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279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la 14">
            <a:extLst>
              <a:ext uri="{FF2B5EF4-FFF2-40B4-BE49-F238E27FC236}">
                <a16:creationId xmlns:a16="http://schemas.microsoft.com/office/drawing/2014/main" id="{0BE02F2B-D817-4088-93BD-6373CFA7F99A}"/>
              </a:ext>
            </a:extLst>
          </p:cNvPr>
          <p:cNvGraphicFramePr>
            <a:graphicFrameLocks noGrp="1"/>
          </p:cNvGraphicFramePr>
          <p:nvPr/>
        </p:nvGraphicFramePr>
        <p:xfrm>
          <a:off x="114300" y="1607163"/>
          <a:ext cx="11963400" cy="37795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45956">
                  <a:extLst>
                    <a:ext uri="{9D8B030D-6E8A-4147-A177-3AD203B41FA5}">
                      <a16:colId xmlns:a16="http://schemas.microsoft.com/office/drawing/2014/main" val="394868904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317633355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3631825238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594240825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4195678896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3436646675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3135292397"/>
                    </a:ext>
                  </a:extLst>
                </a:gridCol>
              </a:tblGrid>
              <a:tr h="324131"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CHI, COSA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QUANDO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PERCHE’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DOVE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SCADENZA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NOTE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IMPORTO STIMATO	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69956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RIMOZIONE  CISTERNE DAI TETTI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E.F.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ELIMINARE CONDIZIONE DI PERICOLO DALLA CADUTA DI ELEMENTI LAPIDEI DALLE PARTI AMMALORATE DELLE CISTERNE IN CEMENTO POSTE SUI TETTI DELLE PALAZZINE</a:t>
                      </a:r>
                    </a:p>
                    <a:p>
                      <a:pPr marL="0" algn="ctr" defTabSz="913992" rtl="0" eaLnBrk="1" latinLnBrk="0" hangingPunct="1"/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PALAZZINE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E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INTERVENTO DA EFFETTUARE CON DISPONIBILITA’ FONDI 1189/6 E.F. 2022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6.000 €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MANUTENZIONE DELLE PARTI AMMALORATE DELLE FACCIATE ESTERNE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E.F. 2022</a:t>
                      </a:r>
                    </a:p>
                    <a:p>
                      <a:pPr algn="ctr"/>
                      <a:endParaRPr lang="it-IT" sz="12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RIPRISTINARE PARTI AMMALORATE PORZIONI INTONACO ESTERNO DELLE FACCIATE</a:t>
                      </a:r>
                    </a:p>
                    <a:p>
                      <a:pPr marL="0" algn="ctr" defTabSz="913992" rtl="0" eaLnBrk="1" latinLnBrk="0" hangingPunct="1"/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PALAZZINE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7 E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INTERVENTO DA EFFETTUARE CON DISPONIBILITA’ FONDI 1189/6 E.F. 2022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10.000 €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812365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CORRIMANO TETTI PAL 8 e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E.F.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CORRIMANO DI SICUREZZA COPERTURA TETTI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PALAZZINE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E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INTERVENTO DA EFFETTUARE CON DISPONIBILITA’ FONDI 1189/6 E.F.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15.000 €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8455929"/>
                  </a:ext>
                </a:extLst>
              </a:tr>
            </a:tbl>
          </a:graphicData>
        </a:graphic>
      </p:graphicFrame>
      <p:sp>
        <p:nvSpPr>
          <p:cNvPr id="6" name="CasellaDiTesto 2">
            <a:extLst>
              <a:ext uri="{FF2B5EF4-FFF2-40B4-BE49-F238E27FC236}">
                <a16:creationId xmlns:a16="http://schemas.microsoft.com/office/drawing/2014/main" id="{AD6142EE-4ED7-42FE-AB8F-B7646A461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94086"/>
            <a:ext cx="10948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PRINCIPALI QUESTIONI PENDENTI (</a:t>
            </a:r>
            <a:r>
              <a:rPr lang="it-IT" sz="2000" dirty="0"/>
              <a:t>da eseguire in O.M. con fondi cap. 1189/6 - E.F. 2022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772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magine 25">
            <a:extLst>
              <a:ext uri="{FF2B5EF4-FFF2-40B4-BE49-F238E27FC236}">
                <a16:creationId xmlns:a16="http://schemas.microsoft.com/office/drawing/2014/main" id="{2217B0C0-047B-4B9E-880C-A9F541605B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5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52859" y="1368525"/>
            <a:ext cx="4670700" cy="49466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CasellaDiTesto 2">
            <a:extLst>
              <a:ext uri="{FF2B5EF4-FFF2-40B4-BE49-F238E27FC236}">
                <a16:creationId xmlns:a16="http://schemas.microsoft.com/office/drawing/2014/main" id="{6D7E2DA2-A08B-4C1C-B193-F7BE4369259D}"/>
              </a:ext>
            </a:extLst>
          </p:cNvPr>
          <p:cNvSpPr txBox="1">
            <a:spLocks noChangeArrowheads="1"/>
          </p:cNvSpPr>
          <p:nvPr/>
        </p:nvSpPr>
        <p:spPr bwMode="auto">
          <a:xfrm rot="21195207">
            <a:off x="1010693" y="2577140"/>
            <a:ext cx="3800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DESCRIZIONE LAVORI (INCLUSO VOLUMI FINANZIARI)</a:t>
            </a:r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E0FDDC71-BD9A-45B5-9A50-952EDD69ACF7}"/>
              </a:ext>
            </a:extLst>
          </p:cNvPr>
          <p:cNvGraphicFramePr/>
          <p:nvPr/>
        </p:nvGraphicFramePr>
        <p:xfrm>
          <a:off x="236610" y="1368525"/>
          <a:ext cx="5957146" cy="4904754"/>
        </p:xfrm>
        <a:graphic>
          <a:graphicData uri="http://schemas.openxmlformats.org/drawingml/2006/table">
            <a:tbl>
              <a:tblPr/>
              <a:tblGrid>
                <a:gridCol w="1345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709">
                  <a:extLst>
                    <a:ext uri="{9D8B030D-6E8A-4147-A177-3AD203B41FA5}">
                      <a16:colId xmlns:a16="http://schemas.microsoft.com/office/drawing/2014/main" val="545548040"/>
                    </a:ext>
                  </a:extLst>
                </a:gridCol>
                <a:gridCol w="1038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553">
                  <a:extLst>
                    <a:ext uri="{9D8B030D-6E8A-4147-A177-3AD203B41FA5}">
                      <a16:colId xmlns:a16="http://schemas.microsoft.com/office/drawing/2014/main" val="2632392053"/>
                    </a:ext>
                  </a:extLst>
                </a:gridCol>
              </a:tblGrid>
              <a:tr h="985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INTERVENTO</a:t>
                      </a:r>
                      <a:endParaRPr lang="it-IT" sz="1500" b="1" strike="noStrike" spc="-1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OGGETTO DELL’INTERVENTO</a:t>
                      </a: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IMPORTO STIMATO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Euro</a:t>
                      </a: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2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INDICAZIONE IN PIANTA</a:t>
                      </a:r>
                      <a:endParaRPr lang="it-IT" sz="1200" b="1" u="sng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518"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FIELD HOSPITAL</a:t>
                      </a:r>
                    </a:p>
                    <a:p>
                      <a:pPr marL="0" algn="ctr" defTabSz="913992" rtl="0" eaLnBrk="1" latinLnBrk="0" hangingPunct="1"/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RIORGANIZZAZIONE DEL FH IN STRUTTURE PREFABBRICATE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strike="noStrike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550.000,00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000" b="0" strike="noStrike" baseline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7916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/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AREE LOGISTICHE E FUNZIONALI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REALIZZAZIONE BASAMENTI IN C. A. E TETTOIE METALLICHE</a:t>
                      </a:r>
                    </a:p>
                    <a:p>
                      <a:pPr marL="0" indent="0" algn="l" defTabSz="913992" rtl="0" eaLnBrk="1" latinLnBrk="0" hangingPunct="1">
                        <a:buFontTx/>
                        <a:buNone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100.000,00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000" b="0" strike="noStrike" baseline="0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000" b="0" strike="noStrike" baseline="0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6581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/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/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/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PALAZ. 4</a:t>
                      </a:r>
                      <a:endParaRPr lang="it-IT" sz="1400" b="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3992" rtl="0" eaLnBrk="1" latinLnBrk="0" hangingPunct="1"/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RISTRUTTURAZIONE DELLA PALAZZINA CON I SEGUENTI LAVORI:</a:t>
                      </a:r>
                    </a:p>
                    <a:p>
                      <a:pPr marL="171450" indent="-171450" algn="l" defTabSz="913992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FACCIATE ESTERNE;</a:t>
                      </a:r>
                    </a:p>
                    <a:p>
                      <a:pPr marL="171450" indent="-171450" algn="l" defTabSz="913992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MANUTENZIONE COMPONETI EDILI E IMPIANTISTICHE 1° E 2° P.</a:t>
                      </a:r>
                    </a:p>
                    <a:p>
                      <a:pPr marL="171450" indent="-171450" algn="l" defTabSz="913992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300.000,00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0" kern="1200" dirty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just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0" kern="1200" dirty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just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0" kern="1200" dirty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328163"/>
                  </a:ext>
                </a:extLst>
              </a:tr>
            </a:tbl>
          </a:graphicData>
        </a:graphic>
      </p:graphicFrame>
      <p:sp>
        <p:nvSpPr>
          <p:cNvPr id="13" name="CasellaDiTesto 2">
            <a:extLst>
              <a:ext uri="{FF2B5EF4-FFF2-40B4-BE49-F238E27FC236}">
                <a16:creationId xmlns:a16="http://schemas.microsoft.com/office/drawing/2014/main" id="{D407A2EF-F4D8-4C3F-A406-174B9DB51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10" y="123056"/>
            <a:ext cx="656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PROGRAMMAZIONE LAVORI CAP. 7770/4 – E.F. 2022</a:t>
            </a:r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DAF53E00-1D97-4283-80E7-0526B6607692}"/>
              </a:ext>
            </a:extLst>
          </p:cNvPr>
          <p:cNvSpPr/>
          <p:nvPr/>
        </p:nvSpPr>
        <p:spPr>
          <a:xfrm>
            <a:off x="5391079" y="2671390"/>
            <a:ext cx="450480" cy="435168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B79E54CF-D7C0-4BE1-AABF-A211E7FF0B70}"/>
              </a:ext>
            </a:extLst>
          </p:cNvPr>
          <p:cNvSpPr/>
          <p:nvPr/>
        </p:nvSpPr>
        <p:spPr>
          <a:xfrm>
            <a:off x="8988209" y="3106558"/>
            <a:ext cx="271848" cy="26073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06746C70-54B0-4977-8163-330B3CFF53BB}"/>
              </a:ext>
            </a:extLst>
          </p:cNvPr>
          <p:cNvSpPr/>
          <p:nvPr/>
        </p:nvSpPr>
        <p:spPr>
          <a:xfrm>
            <a:off x="5391079" y="3876042"/>
            <a:ext cx="450480" cy="43516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F54BF8F8-7068-4819-AF88-7FDC5583E07C}"/>
              </a:ext>
            </a:extLst>
          </p:cNvPr>
          <p:cNvSpPr/>
          <p:nvPr/>
        </p:nvSpPr>
        <p:spPr>
          <a:xfrm>
            <a:off x="7990304" y="3573139"/>
            <a:ext cx="271848" cy="26073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319CDD24-2E57-4509-A7C0-B1083EB775E7}"/>
              </a:ext>
            </a:extLst>
          </p:cNvPr>
          <p:cNvSpPr/>
          <p:nvPr/>
        </p:nvSpPr>
        <p:spPr>
          <a:xfrm>
            <a:off x="7718456" y="3779559"/>
            <a:ext cx="271848" cy="26073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E34D8738-5931-466E-B2B4-9695E32B5CBC}"/>
              </a:ext>
            </a:extLst>
          </p:cNvPr>
          <p:cNvSpPr/>
          <p:nvPr/>
        </p:nvSpPr>
        <p:spPr>
          <a:xfrm>
            <a:off x="8394658" y="3996576"/>
            <a:ext cx="271848" cy="26073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F9F85082-7F4D-427F-8B08-BE13FE5B57B5}"/>
              </a:ext>
            </a:extLst>
          </p:cNvPr>
          <p:cNvSpPr/>
          <p:nvPr/>
        </p:nvSpPr>
        <p:spPr>
          <a:xfrm>
            <a:off x="9124133" y="3779559"/>
            <a:ext cx="271848" cy="26073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5D41ECD3-EFF9-4F00-B4B9-9478370ECFBF}"/>
              </a:ext>
            </a:extLst>
          </p:cNvPr>
          <p:cNvSpPr/>
          <p:nvPr/>
        </p:nvSpPr>
        <p:spPr>
          <a:xfrm>
            <a:off x="5391079" y="5274825"/>
            <a:ext cx="450480" cy="435168"/>
          </a:xfrm>
          <a:prstGeom prst="ellipse">
            <a:avLst/>
          </a:prstGeom>
          <a:solidFill>
            <a:srgbClr val="23E1D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4" name="Ovale 23">
            <a:extLst>
              <a:ext uri="{FF2B5EF4-FFF2-40B4-BE49-F238E27FC236}">
                <a16:creationId xmlns:a16="http://schemas.microsoft.com/office/drawing/2014/main" id="{FE1A66D8-A5C3-4629-89CE-6A9D72CEB2E7}"/>
              </a:ext>
            </a:extLst>
          </p:cNvPr>
          <p:cNvSpPr/>
          <p:nvPr/>
        </p:nvSpPr>
        <p:spPr>
          <a:xfrm>
            <a:off x="7216647" y="2541022"/>
            <a:ext cx="271848" cy="260736"/>
          </a:xfrm>
          <a:prstGeom prst="ellipse">
            <a:avLst/>
          </a:prstGeom>
          <a:solidFill>
            <a:srgbClr val="23E1D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5167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>
            <a:extLst>
              <a:ext uri="{FF2B5EF4-FFF2-40B4-BE49-F238E27FC236}">
                <a16:creationId xmlns:a16="http://schemas.microsoft.com/office/drawing/2014/main" id="{DC0F8FC9-059B-4B39-91FD-DE9DB76E41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5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21194" y="1620315"/>
            <a:ext cx="4670700" cy="49466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CasellaDiTesto 2">
            <a:extLst>
              <a:ext uri="{FF2B5EF4-FFF2-40B4-BE49-F238E27FC236}">
                <a16:creationId xmlns:a16="http://schemas.microsoft.com/office/drawing/2014/main" id="{6D7E2DA2-A08B-4C1C-B193-F7BE4369259D}"/>
              </a:ext>
            </a:extLst>
          </p:cNvPr>
          <p:cNvSpPr txBox="1">
            <a:spLocks noChangeArrowheads="1"/>
          </p:cNvSpPr>
          <p:nvPr/>
        </p:nvSpPr>
        <p:spPr bwMode="auto">
          <a:xfrm rot="21195207">
            <a:off x="1010693" y="2577140"/>
            <a:ext cx="3800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DESCRIZIONE LAVORI (INCLUSO VOLUMI FINANZIARI)</a:t>
            </a:r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E0FDDC71-BD9A-45B5-9A50-952EDD69ACF7}"/>
              </a:ext>
            </a:extLst>
          </p:cNvPr>
          <p:cNvGraphicFramePr/>
          <p:nvPr/>
        </p:nvGraphicFramePr>
        <p:xfrm>
          <a:off x="245411" y="1620315"/>
          <a:ext cx="6946994" cy="4973932"/>
        </p:xfrm>
        <a:graphic>
          <a:graphicData uri="http://schemas.openxmlformats.org/drawingml/2006/table">
            <a:tbl>
              <a:tblPr/>
              <a:tblGrid>
                <a:gridCol w="1345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709">
                  <a:extLst>
                    <a:ext uri="{9D8B030D-6E8A-4147-A177-3AD203B41FA5}">
                      <a16:colId xmlns:a16="http://schemas.microsoft.com/office/drawing/2014/main" val="545548040"/>
                    </a:ext>
                  </a:extLst>
                </a:gridCol>
                <a:gridCol w="1038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747">
                  <a:extLst>
                    <a:ext uri="{9D8B030D-6E8A-4147-A177-3AD203B41FA5}">
                      <a16:colId xmlns:a16="http://schemas.microsoft.com/office/drawing/2014/main" val="2632392053"/>
                    </a:ext>
                  </a:extLst>
                </a:gridCol>
                <a:gridCol w="1154654">
                  <a:extLst>
                    <a:ext uri="{9D8B030D-6E8A-4147-A177-3AD203B41FA5}">
                      <a16:colId xmlns:a16="http://schemas.microsoft.com/office/drawing/2014/main" val="237797230"/>
                    </a:ext>
                  </a:extLst>
                </a:gridCol>
              </a:tblGrid>
              <a:tr h="1042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INTERVENTO</a:t>
                      </a:r>
                      <a:endParaRPr lang="it-IT" sz="1500" b="1" strike="noStrike" spc="-1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OGGETTO DELL’INTERVENTO</a:t>
                      </a: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IMPORTO STIMATO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Euro</a:t>
                      </a: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2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INDICAZIONE IN PIANTA</a:t>
                      </a:r>
                      <a:endParaRPr lang="it-IT" sz="1200" b="1" u="sng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200" b="1" u="sng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u="sng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NOTE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415"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/>
                      <a:endParaRPr lang="it-IT" sz="14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BUNCHER NR. 5</a:t>
                      </a:r>
                    </a:p>
                    <a:p>
                      <a:pPr marL="0" algn="ctr" defTabSz="913992" rtl="0" eaLnBrk="1" latinLnBrk="0" hangingPunct="1"/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COMPLETAMENTO DELLE OPERE DI DIFESA COLLETTIVA  INTERROTTI ANNO 2020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strike="noStrike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70.000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000" b="0" strike="noStrike" baseline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000" b="0" strike="noStrike" baseline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Intervento da rivalutare in funzione  agli sviluppi della cooperazione</a:t>
                      </a:r>
                      <a:endParaRPr lang="it-IT" sz="1000" b="0" strike="noStrike" baseline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01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BUNKERIZZAZIONE PCU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INCREMENTO CAPACITA’ DI PROTEZIONE DEI FIANCHI E DEL TETTO DEI PCU</a:t>
                      </a:r>
                    </a:p>
                    <a:p>
                      <a:pPr marL="0" indent="0" algn="ctr" defTabSz="913992" rtl="0" eaLnBrk="1" latinLnBrk="0" hangingPunct="1">
                        <a:buFontTx/>
                        <a:buNone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69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400.000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400" b="0" strike="noStrike" baseline="0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000" b="0" strike="noStrike" baseline="0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Intervento da rivalutare in funzione agli sviluppi della cooperazione</a:t>
                      </a:r>
                      <a:endParaRPr kumimoji="0" lang="it-IT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000" b="0" strike="noStrike" baseline="0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9763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TETTOIE PROTETTE DEPOCEL E DEPOMUNI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3992" rtl="0" eaLnBrk="1" latinLnBrk="0" hangingPunct="1"/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/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SMANTELLAMENTO E NUOVA REALIZZAZIONE STRUTTURE DI PRE DETONATION DELLE COPERTURE</a:t>
                      </a:r>
                    </a:p>
                    <a:p>
                      <a:pPr marL="0" indent="0" algn="l" defTabSz="913992" rtl="0" eaLnBrk="1" latinLnBrk="0" hangingPunct="1">
                        <a:buFont typeface="Arial" panose="020B0604020202020204" pitchFamily="34" charset="0"/>
                        <a:buNone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200.000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0" kern="1200" dirty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just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0" kern="1200" dirty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Intervento da rivalutare in funzione agli sviluppi della cooperazione</a:t>
                      </a:r>
                      <a:endParaRPr kumimoji="0" lang="it-IT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just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0" kern="1200" dirty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328163"/>
                  </a:ext>
                </a:extLst>
              </a:tr>
            </a:tbl>
          </a:graphicData>
        </a:graphic>
      </p:graphicFrame>
      <p:sp>
        <p:nvSpPr>
          <p:cNvPr id="13" name="CasellaDiTesto 2">
            <a:extLst>
              <a:ext uri="{FF2B5EF4-FFF2-40B4-BE49-F238E27FC236}">
                <a16:creationId xmlns:a16="http://schemas.microsoft.com/office/drawing/2014/main" id="{D407A2EF-F4D8-4C3F-A406-174B9DB51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411" y="96853"/>
            <a:ext cx="646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ESIGENZE NON INSERITE IN CAP. 7770/4 – E.F. 2022</a:t>
            </a:r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9B31BD82-0800-48D3-ACF7-4DC09F5D90CF}"/>
              </a:ext>
            </a:extLst>
          </p:cNvPr>
          <p:cNvSpPr/>
          <p:nvPr/>
        </p:nvSpPr>
        <p:spPr>
          <a:xfrm>
            <a:off x="5354968" y="2959720"/>
            <a:ext cx="450480" cy="43516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F8AE1F24-940A-496A-A96F-4043E1278066}"/>
              </a:ext>
            </a:extLst>
          </p:cNvPr>
          <p:cNvSpPr/>
          <p:nvPr/>
        </p:nvSpPr>
        <p:spPr>
          <a:xfrm>
            <a:off x="10677603" y="4333986"/>
            <a:ext cx="271848" cy="26073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E93E9937-80A7-49C0-AF0E-079E94246EC5}"/>
              </a:ext>
            </a:extLst>
          </p:cNvPr>
          <p:cNvSpPr/>
          <p:nvPr/>
        </p:nvSpPr>
        <p:spPr>
          <a:xfrm>
            <a:off x="5336265" y="4205575"/>
            <a:ext cx="450480" cy="43516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67720197-ED47-42AE-A061-8874A306A339}"/>
              </a:ext>
            </a:extLst>
          </p:cNvPr>
          <p:cNvSpPr/>
          <p:nvPr/>
        </p:nvSpPr>
        <p:spPr>
          <a:xfrm>
            <a:off x="9565541" y="2423561"/>
            <a:ext cx="271848" cy="26073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80881DAF-9A76-4268-992B-3DBC7F46B4D0}"/>
              </a:ext>
            </a:extLst>
          </p:cNvPr>
          <p:cNvSpPr/>
          <p:nvPr/>
        </p:nvSpPr>
        <p:spPr>
          <a:xfrm>
            <a:off x="7978599" y="3375935"/>
            <a:ext cx="271848" cy="26073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38FB3A88-51EA-4DD7-B1EE-87A42BF4F826}"/>
              </a:ext>
            </a:extLst>
          </p:cNvPr>
          <p:cNvSpPr/>
          <p:nvPr/>
        </p:nvSpPr>
        <p:spPr>
          <a:xfrm>
            <a:off x="9792468" y="3976913"/>
            <a:ext cx="271848" cy="26073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5CE9F049-3531-4281-8CFE-4BF134E7348F}"/>
              </a:ext>
            </a:extLst>
          </p:cNvPr>
          <p:cNvSpPr/>
          <p:nvPr/>
        </p:nvSpPr>
        <p:spPr>
          <a:xfrm>
            <a:off x="5336265" y="5560896"/>
            <a:ext cx="450480" cy="4351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F09C9DE0-2D15-448F-8341-179EC5A5D730}"/>
              </a:ext>
            </a:extLst>
          </p:cNvPr>
          <p:cNvSpPr/>
          <p:nvPr/>
        </p:nvSpPr>
        <p:spPr>
          <a:xfrm>
            <a:off x="7394938" y="3506303"/>
            <a:ext cx="271848" cy="2607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FEF85FAB-0648-4264-8971-BDF49040EEFA}"/>
              </a:ext>
            </a:extLst>
          </p:cNvPr>
          <p:cNvSpPr/>
          <p:nvPr/>
        </p:nvSpPr>
        <p:spPr>
          <a:xfrm>
            <a:off x="7830548" y="4510375"/>
            <a:ext cx="271848" cy="2607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8689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la 14">
            <a:extLst>
              <a:ext uri="{FF2B5EF4-FFF2-40B4-BE49-F238E27FC236}">
                <a16:creationId xmlns:a16="http://schemas.microsoft.com/office/drawing/2014/main" id="{0BE02F2B-D817-4088-93BD-6373CFA7F99A}"/>
              </a:ext>
            </a:extLst>
          </p:cNvPr>
          <p:cNvGraphicFramePr>
            <a:graphicFrameLocks noGrp="1"/>
          </p:cNvGraphicFramePr>
          <p:nvPr/>
        </p:nvGraphicFramePr>
        <p:xfrm>
          <a:off x="114300" y="1167159"/>
          <a:ext cx="11963400" cy="56388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98962">
                  <a:extLst>
                    <a:ext uri="{9D8B030D-6E8A-4147-A177-3AD203B41FA5}">
                      <a16:colId xmlns:a16="http://schemas.microsoft.com/office/drawing/2014/main" val="3948689041"/>
                    </a:ext>
                  </a:extLst>
                </a:gridCol>
                <a:gridCol w="1508289">
                  <a:extLst>
                    <a:ext uri="{9D8B030D-6E8A-4147-A177-3AD203B41FA5}">
                      <a16:colId xmlns:a16="http://schemas.microsoft.com/office/drawing/2014/main" val="3176333550"/>
                    </a:ext>
                  </a:extLst>
                </a:gridCol>
                <a:gridCol w="2366127">
                  <a:extLst>
                    <a:ext uri="{9D8B030D-6E8A-4147-A177-3AD203B41FA5}">
                      <a16:colId xmlns:a16="http://schemas.microsoft.com/office/drawing/2014/main" val="3631825238"/>
                    </a:ext>
                  </a:extLst>
                </a:gridCol>
                <a:gridCol w="1272619">
                  <a:extLst>
                    <a:ext uri="{9D8B030D-6E8A-4147-A177-3AD203B41FA5}">
                      <a16:colId xmlns:a16="http://schemas.microsoft.com/office/drawing/2014/main" val="594240825"/>
                    </a:ext>
                  </a:extLst>
                </a:gridCol>
                <a:gridCol w="1263192">
                  <a:extLst>
                    <a:ext uri="{9D8B030D-6E8A-4147-A177-3AD203B41FA5}">
                      <a16:colId xmlns:a16="http://schemas.microsoft.com/office/drawing/2014/main" val="4195678896"/>
                    </a:ext>
                  </a:extLst>
                </a:gridCol>
                <a:gridCol w="1965739">
                  <a:extLst>
                    <a:ext uri="{9D8B030D-6E8A-4147-A177-3AD203B41FA5}">
                      <a16:colId xmlns:a16="http://schemas.microsoft.com/office/drawing/2014/main" val="3436646675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3857119956"/>
                    </a:ext>
                  </a:extLst>
                </a:gridCol>
              </a:tblGrid>
              <a:tr h="324131"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CHI, COSA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QUANDO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PERCHE’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DOVE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SCADENZA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NOTE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COSTO STIMATO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69956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358775" indent="-358775" algn="ctr" defTabSz="913992" rtl="0" eaLnBrk="1" latinLnBrk="0" hangingPunct="1">
                        <a:tabLst/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SPOSTAMENTO 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 DISPOSIZIONE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NEL DI FORMALE RICHIESTA DI RILASCIO DELLA BASE DA PARTE AUTORITA’ LIBICA</a:t>
                      </a:r>
                    </a:p>
                    <a:p>
                      <a:pPr marL="0" algn="ctr" defTabSz="913992" rtl="0" eaLnBrk="1" latinLnBrk="0" hangingPunct="1"/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BASE F.H.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MISURATA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it-IT" sz="8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 DEFINIRE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INTERVENTO DA EFFETTUARE  CON FONDI CAPITOLO 7770/4</a:t>
                      </a: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E.F. 2021 </a:t>
                      </a: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INSERITO IN PROGRAMMAZIONE COI/GENIODIFE 1.000.000 EURO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endParaRPr lang="it-IT" sz="10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6.000k €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7.500k 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5755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NUOVA STAZIONE ENERGETICA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 DEFINIRE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EFFICENTARE LA DISTRIBUZIONE ELETTRICA</a:t>
                      </a:r>
                    </a:p>
                    <a:p>
                      <a:pPr marL="171450" marR="0" lvl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MIGLIORARE LA GESTIONE E LA MANUTENZIONE DEI G.E.</a:t>
                      </a:r>
                    </a:p>
                    <a:p>
                      <a:pPr marL="171450" marR="0" lvl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RECUPERO AREA </a:t>
                      </a:r>
                    </a:p>
                    <a:p>
                      <a:pPr marL="0" algn="ctr" defTabSz="913992" rtl="0" eaLnBrk="1" latinLnBrk="0" hangingPunct="1"/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BASE F.H.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MISURATA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 DEFINIRE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ATTUALMENTE PRESENTI NR. 2 STAZ. ENERGETICHE CON COMPLESSIVI NR. 4 G.E. FORNITI DA DITTA E NR. 2 G.E. MILITARI (TAMPONE)</a:t>
                      </a: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LO STUDIO PREVEDE NR. 1 STAZ. ENERGETICA CON NR. 3 G.E. FORNITI DA ACQUISTARE O FIRNITI DITTA E NR. 2 G.E. MILITARI (TAMPONI) CON SISTEMA ATS GESTITI DA CENTRALINA CONTROLLORE SWITCH AUTOMATICO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endParaRPr lang="it-IT" sz="10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400.000 €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812365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AREA ADDESTRATIVA (TRIPOLI)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 DEFINIRE</a:t>
                      </a:r>
                    </a:p>
                    <a:p>
                      <a:pPr algn="ctr"/>
                      <a:endParaRPr lang="it-IT" sz="12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 ADDESTRAMENTO PERSONALE LIBICO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TRIPOLI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8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it-IT" sz="8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 DEFINIRE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60.000 €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2128785"/>
                  </a:ext>
                </a:extLst>
              </a:tr>
              <a:tr h="36242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endParaRPr lang="it-IT" sz="14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58775" indent="-358775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OPEN MIDE</a:t>
                      </a:r>
                    </a:p>
                    <a:p>
                      <a:pPr marL="0" algn="ctr" defTabSz="913992" rtl="0" eaLnBrk="1" latinLnBrk="0" hangingPunct="1"/>
                      <a:endParaRPr lang="it-IT" sz="14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 DEFINIRE</a:t>
                      </a:r>
                    </a:p>
                    <a:p>
                      <a:pPr algn="ctr"/>
                      <a:endParaRPr lang="it-IT" sz="12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MAGGIORE APERTURA E COOPERAZIONE CON AMBIENTE CIVILE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BASE F.H.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MISURATA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 DEFINIRE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80.000 €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2367227"/>
                  </a:ext>
                </a:extLst>
              </a:tr>
            </a:tbl>
          </a:graphicData>
        </a:graphic>
      </p:graphicFrame>
      <p:sp>
        <p:nvSpPr>
          <p:cNvPr id="5" name="CasellaDiTesto 2">
            <a:extLst>
              <a:ext uri="{FF2B5EF4-FFF2-40B4-BE49-F238E27FC236}">
                <a16:creationId xmlns:a16="http://schemas.microsoft.com/office/drawing/2014/main" id="{320B925B-6A9C-4218-9CEF-DBABEECD9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5" y="151752"/>
            <a:ext cx="10948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STUDIO DI FATTIBILITA’ LAVORI</a:t>
            </a:r>
          </a:p>
        </p:txBody>
      </p:sp>
    </p:spTree>
    <p:extLst>
      <p:ext uri="{BB962C8B-B14F-4D97-AF65-F5344CB8AC3E}">
        <p14:creationId xmlns:p14="http://schemas.microsoft.com/office/powerpoint/2010/main" val="262606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2">
            <a:extLst>
              <a:ext uri="{FF2B5EF4-FFF2-40B4-BE49-F238E27FC236}">
                <a16:creationId xmlns:a16="http://schemas.microsoft.com/office/drawing/2014/main" id="{79A6524A-0C3D-43ED-9232-78A509BC8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6" y="151752"/>
            <a:ext cx="7488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PERIODICHE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282F8DF2-CBCC-4456-B57E-A739445B7E24}"/>
              </a:ext>
            </a:extLst>
          </p:cNvPr>
          <p:cNvGraphicFramePr>
            <a:graphicFrameLocks noGrp="1"/>
          </p:cNvGraphicFramePr>
          <p:nvPr/>
        </p:nvGraphicFramePr>
        <p:xfrm>
          <a:off x="62344" y="1503582"/>
          <a:ext cx="11963400" cy="453037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45956">
                  <a:extLst>
                    <a:ext uri="{9D8B030D-6E8A-4147-A177-3AD203B41FA5}">
                      <a16:colId xmlns:a16="http://schemas.microsoft.com/office/drawing/2014/main" val="394868904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3176333550"/>
                    </a:ext>
                  </a:extLst>
                </a:gridCol>
                <a:gridCol w="2693377">
                  <a:extLst>
                    <a:ext uri="{9D8B030D-6E8A-4147-A177-3AD203B41FA5}">
                      <a16:colId xmlns:a16="http://schemas.microsoft.com/office/drawing/2014/main" val="3631825238"/>
                    </a:ext>
                  </a:extLst>
                </a:gridCol>
                <a:gridCol w="1332523">
                  <a:extLst>
                    <a:ext uri="{9D8B030D-6E8A-4147-A177-3AD203B41FA5}">
                      <a16:colId xmlns:a16="http://schemas.microsoft.com/office/drawing/2014/main" val="594240825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4195678896"/>
                    </a:ext>
                  </a:extLst>
                </a:gridCol>
                <a:gridCol w="2576944">
                  <a:extLst>
                    <a:ext uri="{9D8B030D-6E8A-4147-A177-3AD203B41FA5}">
                      <a16:colId xmlns:a16="http://schemas.microsoft.com/office/drawing/2014/main" val="3436646675"/>
                    </a:ext>
                  </a:extLst>
                </a:gridCol>
              </a:tblGrid>
              <a:tr h="324131"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CHI, COSA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QUANDO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PERCHE’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DOVE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SCADENZA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NOTE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69956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ctr" defTabSz="91399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WEEKLY BRIEF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SETTIMANALE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399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AGGIORNAMENTO TEMATICO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TF-I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|</a:t>
                      </a:r>
                    </a:p>
                    <a:p>
                      <a:pPr marL="171450" marR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MIASIT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HQs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GIOVEDI’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pPr marL="0" algn="ctr" defTabSz="91399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AGGIORNAMENTO LAVORI INFRASTRUTTURALI</a:t>
                      </a:r>
                    </a:p>
                    <a:p>
                      <a:pPr marL="0" algn="ctr" defTabSz="91399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CAP. 7770/4 (Ammodernamento infrastrutture e nuove realizzazione)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SETTIMANALE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399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STATO DI AVANZAMENTO LAVORI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CTE MIASIT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|</a:t>
                      </a:r>
                    </a:p>
                    <a:p>
                      <a:pPr marL="171450" marR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COI J4 INFRA</a:t>
                      </a:r>
                    </a:p>
                    <a:p>
                      <a:pPr marL="171450" marR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GENIODIFE 1^ Sezione - 1^ Divisione - 1° Reparto </a:t>
                      </a:r>
                    </a:p>
                    <a:p>
                      <a:pPr marL="0" marR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DOMENICA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SEGNALAZIONE DA INVIARE SE ATTIVATI LAVORI E SINO AL TERMINE DELL’ESIGENZA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8123651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algn="ctr" defTabSz="91399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AGGIORNAMENTO LAVORI INFRASTRUTTURALI</a:t>
                      </a:r>
                    </a:p>
                    <a:p>
                      <a:pPr marL="0" algn="ctr" defTabSz="91399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CAP. 1189/6 OMI (ordinario Mantenimento Infrastrutture)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SETTIMANALE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3992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STATO DI AVANZAMENTO LAVORI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CTE MIASIT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|</a:t>
                      </a:r>
                    </a:p>
                    <a:p>
                      <a:pPr marL="171450" marR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COI J4 INFRA</a:t>
                      </a:r>
                    </a:p>
                    <a:p>
                      <a:pPr marL="171450" marR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b="0" kern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COMINFRA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DOMENICA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SEGNALAZIONE DA INVIARE SE ATTIVATI LAVORI E SINO AL TERMINE DELL’ESIGENZA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2128785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SETTIMANALE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STATO ATTUALE E AGGIORNAMENTO LAVORI DI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CTE MIASIT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|</a:t>
                      </a:r>
                    </a:p>
                    <a:p>
                      <a:pPr marL="171450" marR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COI J4 INFRA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DOMENICA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49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55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2">
            <a:extLst>
              <a:ext uri="{FF2B5EF4-FFF2-40B4-BE49-F238E27FC236}">
                <a16:creationId xmlns:a16="http://schemas.microsoft.com/office/drawing/2014/main" id="{79A6524A-0C3D-43ED-9232-78A509BC8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6" y="151752"/>
            <a:ext cx="7488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>
                <a:solidFill>
                  <a:schemeClr val="tx1"/>
                </a:solidFill>
              </a:rPr>
              <a:t>PERIODICHE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282F8DF2-CBCC-4456-B57E-A739445B7E24}"/>
              </a:ext>
            </a:extLst>
          </p:cNvPr>
          <p:cNvGraphicFramePr>
            <a:graphicFrameLocks noGrp="1"/>
          </p:cNvGraphicFramePr>
          <p:nvPr/>
        </p:nvGraphicFramePr>
        <p:xfrm>
          <a:off x="114300" y="1380015"/>
          <a:ext cx="11963400" cy="306733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45956">
                  <a:extLst>
                    <a:ext uri="{9D8B030D-6E8A-4147-A177-3AD203B41FA5}">
                      <a16:colId xmlns:a16="http://schemas.microsoft.com/office/drawing/2014/main" val="394868904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3176333550"/>
                    </a:ext>
                  </a:extLst>
                </a:gridCol>
                <a:gridCol w="2693377">
                  <a:extLst>
                    <a:ext uri="{9D8B030D-6E8A-4147-A177-3AD203B41FA5}">
                      <a16:colId xmlns:a16="http://schemas.microsoft.com/office/drawing/2014/main" val="3631825238"/>
                    </a:ext>
                  </a:extLst>
                </a:gridCol>
                <a:gridCol w="1332523">
                  <a:extLst>
                    <a:ext uri="{9D8B030D-6E8A-4147-A177-3AD203B41FA5}">
                      <a16:colId xmlns:a16="http://schemas.microsoft.com/office/drawing/2014/main" val="594240825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4195678896"/>
                    </a:ext>
                  </a:extLst>
                </a:gridCol>
                <a:gridCol w="2576944">
                  <a:extLst>
                    <a:ext uri="{9D8B030D-6E8A-4147-A177-3AD203B41FA5}">
                      <a16:colId xmlns:a16="http://schemas.microsoft.com/office/drawing/2014/main" val="3436646675"/>
                    </a:ext>
                  </a:extLst>
                </a:gridCol>
              </a:tblGrid>
              <a:tr h="324131"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CHI, COSA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QUANDO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PERCHE’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DOVE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SCADENZA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NOTE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69956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4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4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4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PROGRAMMAZIONE FONDI 1189 SME +1 e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ANNUALE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PROGRAMMAZIONE ESIGENZE PER: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MANUTENZIONE ORDINARIA,  MINUTO MANTENIMENT, OMI;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UTENZE E CANONI (acqua sanitaria);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CARBURANTI E COMBUSTIBILI PER INFRASTRUTTURE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Cap. 7418/1 ATTREZZATURE PER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MIASIT D.A.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|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CTE MIASIT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GIUGNO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PERIODO DI SEGNALAZIONE INDICATA DA NEWS SIEFIN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PIANIFICAZIONE 2022 AVVIATA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92437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PROGRAMMAZIONE FONDI 7770/4 COI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ANNUALE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PROGRAMMAZIONE ESIGENZE PER: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LAVORI  DI AMMODERNAMENTO INFRASTRUTTURE/IMPIANTI O DI NUOVE REALIZZAZIONI.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CTE MIASIT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|</a:t>
                      </a:r>
                    </a:p>
                    <a:p>
                      <a:pPr marL="171450" marR="0" indent="-17145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COI J4 INFRA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MARZO-APRILE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PROGRAMMA DA INVIARE SU ATTIVAZIONE COI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PIANIFICAZIONE 2022 AVVIATA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073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4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2">
            <a:extLst>
              <a:ext uri="{FF2B5EF4-FFF2-40B4-BE49-F238E27FC236}">
                <a16:creationId xmlns:a16="http://schemas.microsoft.com/office/drawing/2014/main" id="{BFB840FA-6FFA-4CBF-A88C-18DF67EED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6" y="151752"/>
            <a:ext cx="7488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ASSEGNAZIONI CAPITOLI IMC - E.F. 2021 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79D3E63C-FA42-42A3-B20B-8D53E5BB860E}"/>
              </a:ext>
            </a:extLst>
          </p:cNvPr>
          <p:cNvGraphicFramePr/>
          <p:nvPr/>
        </p:nvGraphicFramePr>
        <p:xfrm>
          <a:off x="261487" y="1606081"/>
          <a:ext cx="6872167" cy="479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2">
            <a:extLst>
              <a:ext uri="{FF2B5EF4-FFF2-40B4-BE49-F238E27FC236}">
                <a16:creationId xmlns:a16="http://schemas.microsoft.com/office/drawing/2014/main" id="{061705C3-E023-4D6F-958D-15C6E24D2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75" y="980931"/>
            <a:ext cx="9225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TOTALE ASSEGNAZIONE CAPITOLI GESTITI DALLA IMC € 630.000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9B846C50-6E53-4730-9ABE-40129FAFBAAE}"/>
              </a:ext>
            </a:extLst>
          </p:cNvPr>
          <p:cNvGraphicFramePr>
            <a:graphicFrameLocks noGrp="1"/>
          </p:cNvGraphicFramePr>
          <p:nvPr/>
        </p:nvGraphicFramePr>
        <p:xfrm>
          <a:off x="7300072" y="1772844"/>
          <a:ext cx="4743938" cy="4460793"/>
        </p:xfrm>
        <a:graphic>
          <a:graphicData uri="http://schemas.openxmlformats.org/drawingml/2006/table">
            <a:tbl>
              <a:tblPr>
                <a:effectLst>
                  <a:outerShdw blurRad="50800" dist="50800" dir="5640000" algn="ctr" rotWithShape="0">
                    <a:srgbClr val="000000">
                      <a:alpha val="43137"/>
                    </a:srgbClr>
                  </a:outerShdw>
                </a:effectLst>
                <a:tableStyleId>{5C22544A-7EE6-4342-B048-85BDC9FD1C3A}</a:tableStyleId>
              </a:tblPr>
              <a:tblGrid>
                <a:gridCol w="2257677">
                  <a:extLst>
                    <a:ext uri="{9D8B030D-6E8A-4147-A177-3AD203B41FA5}">
                      <a16:colId xmlns:a16="http://schemas.microsoft.com/office/drawing/2014/main" val="2334479348"/>
                    </a:ext>
                  </a:extLst>
                </a:gridCol>
                <a:gridCol w="2486261">
                  <a:extLst>
                    <a:ext uri="{9D8B030D-6E8A-4147-A177-3AD203B41FA5}">
                      <a16:colId xmlns:a16="http://schemas.microsoft.com/office/drawing/2014/main" val="1705692301"/>
                    </a:ext>
                  </a:extLst>
                </a:gridCol>
              </a:tblGrid>
              <a:tr h="771525">
                <a:tc gridSpan="2"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100" b="1" u="none" strike="noStrike" dirty="0">
                          <a:effectLst/>
                        </a:rPr>
                        <a:t> 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2800" b="1" u="none" strike="noStrike" dirty="0">
                          <a:effectLst/>
                        </a:rPr>
                        <a:t>IMPORTO CAPITOLI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36000">
                          <a:schemeClr val="bg1">
                            <a:lumMod val="95000"/>
                          </a:schemeClr>
                        </a:gs>
                        <a:gs pos="55000">
                          <a:schemeClr val="bg1">
                            <a:lumMod val="95000"/>
                          </a:schemeClr>
                        </a:gs>
                        <a:gs pos="73000">
                          <a:schemeClr val="bg1"/>
                        </a:gs>
                        <a:gs pos="99000">
                          <a:srgbClr val="FFC000">
                            <a:lumMod val="0"/>
                            <a:lumOff val="100000"/>
                          </a:srgb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Vendite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5593581"/>
                  </a:ext>
                </a:extLst>
              </a:tr>
              <a:tr h="734613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1189/5 UTENZE (ACQUA)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€ 15.000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99B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191693"/>
                  </a:ext>
                </a:extLst>
              </a:tr>
              <a:tr h="984885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1189/6 MANUTENZIONE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IMMOBILI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€ 440.000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7C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757892"/>
                  </a:ext>
                </a:extLst>
              </a:tr>
              <a:tr h="984885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1189/8 COMBUSTIBILI INFRA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€ 160.000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3A3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23259"/>
                  </a:ext>
                </a:extLst>
              </a:tr>
              <a:tr h="984885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7418/1 ATTREZZATURE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€ 15.000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BC4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185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14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2">
            <a:extLst>
              <a:ext uri="{FF2B5EF4-FFF2-40B4-BE49-F238E27FC236}">
                <a16:creationId xmlns:a16="http://schemas.microsoft.com/office/drawing/2014/main" id="{BFB840FA-6FFA-4CBF-A88C-18DF67EED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6" y="151751"/>
            <a:ext cx="7488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IMPIEGO FONDI  CAPITOLO 1189/6 - E.F. 2021 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79D3E63C-FA42-42A3-B20B-8D53E5BB860E}"/>
              </a:ext>
            </a:extLst>
          </p:cNvPr>
          <p:cNvGraphicFramePr/>
          <p:nvPr/>
        </p:nvGraphicFramePr>
        <p:xfrm>
          <a:off x="108926" y="1486129"/>
          <a:ext cx="6664015" cy="479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2">
            <a:extLst>
              <a:ext uri="{FF2B5EF4-FFF2-40B4-BE49-F238E27FC236}">
                <a16:creationId xmlns:a16="http://schemas.microsoft.com/office/drawing/2014/main" id="{061705C3-E023-4D6F-958D-15C6E24D2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765" y="1024467"/>
            <a:ext cx="5600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ASSEGNAZIONE SUL CAPITOLO € 440.000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9B846C50-6E53-4730-9ABE-40129FAFBAAE}"/>
              </a:ext>
            </a:extLst>
          </p:cNvPr>
          <p:cNvGraphicFramePr>
            <a:graphicFrameLocks noGrp="1"/>
          </p:cNvGraphicFramePr>
          <p:nvPr/>
        </p:nvGraphicFramePr>
        <p:xfrm>
          <a:off x="6772944" y="1900131"/>
          <a:ext cx="5186845" cy="4663267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2468460">
                  <a:extLst>
                    <a:ext uri="{9D8B030D-6E8A-4147-A177-3AD203B41FA5}">
                      <a16:colId xmlns:a16="http://schemas.microsoft.com/office/drawing/2014/main" val="2334479348"/>
                    </a:ext>
                  </a:extLst>
                </a:gridCol>
                <a:gridCol w="2718385">
                  <a:extLst>
                    <a:ext uri="{9D8B030D-6E8A-4147-A177-3AD203B41FA5}">
                      <a16:colId xmlns:a16="http://schemas.microsoft.com/office/drawing/2014/main" val="1705692301"/>
                    </a:ext>
                  </a:extLst>
                </a:gridCol>
              </a:tblGrid>
              <a:tr h="941268">
                <a:tc gridSpan="2"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100" b="1" u="none" strike="noStrike" dirty="0">
                          <a:effectLst/>
                        </a:rPr>
                        <a:t> 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2800" b="1" u="none" strike="noStrike" dirty="0">
                          <a:effectLst/>
                        </a:rPr>
                        <a:t>IMPEGNO DELLA SPESA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Vendite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5593581"/>
                  </a:ext>
                </a:extLst>
              </a:tr>
              <a:tr h="490211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500" b="1" u="none" strike="noStrike" dirty="0">
                          <a:effectLst/>
                          <a:latin typeface="+mn-lt"/>
                        </a:rPr>
                        <a:t>SERVIZI DI MANTENIMENTO DELLE INFRASTRUTTURE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€ 30,056,50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A9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191693"/>
                  </a:ext>
                </a:extLst>
              </a:tr>
              <a:tr h="722696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MINUTO MANTENIMENTO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€ 47,062,70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7C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757892"/>
                  </a:ext>
                </a:extLst>
              </a:tr>
              <a:tr h="664332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ORDINARIO MANTENIMENTO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€ 135,928,92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3A3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23259"/>
                  </a:ext>
                </a:extLst>
              </a:tr>
              <a:tr h="966555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ORDINARIO MANTENIMENTO INFRASTRUTTURE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€ 217.605,80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BB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185669"/>
                  </a:ext>
                </a:extLst>
              </a:tr>
              <a:tr h="690751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500" b="1" u="none" strike="noStrike" dirty="0">
                          <a:effectLst/>
                          <a:latin typeface="+mn-lt"/>
                        </a:rPr>
                        <a:t>SOMMA A DISPOSIZIONE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900" b="1" u="none" strike="noStrike" dirty="0">
                        <a:effectLst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 €   9.347,08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AD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280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03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magine 34">
            <a:extLst>
              <a:ext uri="{FF2B5EF4-FFF2-40B4-BE49-F238E27FC236}">
                <a16:creationId xmlns:a16="http://schemas.microsoft.com/office/drawing/2014/main" id="{8942AC19-679B-43F2-B8F5-C04925B413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5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98416" y="1265925"/>
            <a:ext cx="5097065" cy="53982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asellaDiTesto 2">
            <a:extLst>
              <a:ext uri="{FF2B5EF4-FFF2-40B4-BE49-F238E27FC236}">
                <a16:creationId xmlns:a16="http://schemas.microsoft.com/office/drawing/2014/main" id="{79A6524A-0C3D-43ED-9232-78A509BC8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793" y="123001"/>
            <a:ext cx="6003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LAVORI IN CORSO CAPITOLO 1189/6 – E.F. 2021</a:t>
            </a:r>
          </a:p>
        </p:txBody>
      </p:sp>
      <p:sp>
        <p:nvSpPr>
          <p:cNvPr id="9" name="CasellaDiTesto 2">
            <a:extLst>
              <a:ext uri="{FF2B5EF4-FFF2-40B4-BE49-F238E27FC236}">
                <a16:creationId xmlns:a16="http://schemas.microsoft.com/office/drawing/2014/main" id="{2FF023ED-4B50-427F-97B6-F208531BC631}"/>
              </a:ext>
            </a:extLst>
          </p:cNvPr>
          <p:cNvSpPr txBox="1">
            <a:spLocks noChangeArrowheads="1"/>
          </p:cNvSpPr>
          <p:nvPr/>
        </p:nvSpPr>
        <p:spPr bwMode="auto">
          <a:xfrm rot="21195207">
            <a:off x="1010693" y="2577140"/>
            <a:ext cx="3800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DESCRIZIONE LAVORI (INCLUSO VOLUMI FINANZIARI)</a:t>
            </a:r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D37B524B-7593-4F64-8228-46CA62178E5F}"/>
              </a:ext>
            </a:extLst>
          </p:cNvPr>
          <p:cNvGraphicFramePr/>
          <p:nvPr/>
        </p:nvGraphicFramePr>
        <p:xfrm>
          <a:off x="-17" y="1252963"/>
          <a:ext cx="6810858" cy="5487226"/>
        </p:xfrm>
        <a:graphic>
          <a:graphicData uri="http://schemas.openxmlformats.org/drawingml/2006/table">
            <a:tbl>
              <a:tblPr/>
              <a:tblGrid>
                <a:gridCol w="1415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0605">
                  <a:extLst>
                    <a:ext uri="{9D8B030D-6E8A-4147-A177-3AD203B41FA5}">
                      <a16:colId xmlns:a16="http://schemas.microsoft.com/office/drawing/2014/main" val="545548040"/>
                    </a:ext>
                  </a:extLst>
                </a:gridCol>
                <a:gridCol w="930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919">
                  <a:extLst>
                    <a:ext uri="{9D8B030D-6E8A-4147-A177-3AD203B41FA5}">
                      <a16:colId xmlns:a16="http://schemas.microsoft.com/office/drawing/2014/main" val="2632392053"/>
                    </a:ext>
                  </a:extLst>
                </a:gridCol>
                <a:gridCol w="1433384">
                  <a:extLst>
                    <a:ext uri="{9D8B030D-6E8A-4147-A177-3AD203B41FA5}">
                      <a16:colId xmlns:a16="http://schemas.microsoft.com/office/drawing/2014/main" val="980605547"/>
                    </a:ext>
                  </a:extLst>
                </a:gridCol>
              </a:tblGrid>
              <a:tr h="9296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INTERVENTO</a:t>
                      </a:r>
                      <a:endParaRPr lang="it-IT" sz="1500" b="1" strike="noStrike" spc="-1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OGGETTO DELL’INTERVENTO</a:t>
                      </a: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1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IMPORTO LAVORI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Euro</a:t>
                      </a:r>
                      <a:endParaRPr lang="it-IT" sz="1200" b="1" strike="noStrike" spc="-1" dirty="0"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INDICAZIONE IN PIANTA</a:t>
                      </a:r>
                      <a:endParaRPr lang="it-IT" sz="1200" b="1" u="sng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200" b="1" u="sng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it-IT" sz="1200" b="1" u="sng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u="sng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STATO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6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PALAZZINE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NR.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5, 6, 7 E 8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IMPERMEABILIZZAZIONE DEI TETTI E POSA IN OPERA PARAPETTI PERIMETRALI.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50.153,23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(O.M.)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1" strike="noStrike" kern="1200" baseline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000" b="1" strike="noStrike" kern="1200" baseline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3969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8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69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 CORSO</a:t>
                      </a:r>
                    </a:p>
                    <a:p>
                      <a:pPr marL="0" marR="0" lvl="0" indent="0" algn="ctr" defTabSz="91396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(Scad. Lav. 06/10/2021)</a:t>
                      </a:r>
                    </a:p>
                    <a:p>
                      <a:pPr marL="0" algn="ctr" defTabSz="913969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6511"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PALAZINE 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NR.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6, 8 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</a:p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DEPOSITO MATERIALI </a:t>
                      </a:r>
                    </a:p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CAMP SITE</a:t>
                      </a:r>
                    </a:p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MANUTENZIONE DI:</a:t>
                      </a:r>
                    </a:p>
                    <a:p>
                      <a:pPr marL="171450" indent="-171450" algn="l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strike="noStrike" kern="1200" baseline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</a:t>
                      </a:r>
                      <a:r>
                        <a:rPr lang="it-IT" sz="11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8: LAV. EDILI PER DORSALE ELETTRICA;</a:t>
                      </a:r>
                    </a:p>
                    <a:p>
                      <a:pPr marL="171450" indent="-171450" algn="l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Area CAMP SITE: BASAMENTO CEMENTIZIO;</a:t>
                      </a:r>
                    </a:p>
                    <a:p>
                      <a:pPr marL="179388" indent="-179388" algn="l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strike="noStrike" kern="1200" baseline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</a:t>
                      </a:r>
                      <a:r>
                        <a:rPr lang="it-IT" sz="11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6: FACCIATA ESTERNA.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3992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92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18.915,64</a:t>
                      </a:r>
                    </a:p>
                    <a:p>
                      <a:pPr marL="0" algn="ctr" defTabSz="913992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(O.M.)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0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000" b="1" strike="noStrike" kern="1200" baseline="0" dirty="0">
                        <a:solidFill>
                          <a:srgbClr val="00FFFF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6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6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69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 CORSO</a:t>
                      </a:r>
                    </a:p>
                    <a:p>
                      <a:pPr marL="0" marR="0" lvl="0" indent="0" algn="ctr" defTabSz="91396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(Scad. Lav. 07/10/2021)</a:t>
                      </a:r>
                    </a:p>
                    <a:p>
                      <a:pPr marL="0" algn="ctr" defTabSz="913969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69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3209"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PALAZZINE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NR. 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 5, 6, 7 E 8 </a:t>
                      </a:r>
                    </a:p>
                    <a:p>
                      <a:pPr marL="0" algn="ctr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MANUTENZIONE DI:</a:t>
                      </a:r>
                    </a:p>
                    <a:p>
                      <a:pPr marL="171450" indent="-171450" algn="l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strike="noStrike" kern="1200" baseline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</a:t>
                      </a:r>
                      <a:r>
                        <a:rPr lang="it-IT" sz="11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4 - IMPERMEABILIZZAZIONE TETTO;</a:t>
                      </a:r>
                    </a:p>
                    <a:p>
                      <a:pPr marL="171450" indent="-171450" algn="l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strike="noStrike" kern="1200" baseline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</a:t>
                      </a:r>
                      <a:r>
                        <a:rPr lang="it-IT" sz="11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5, 6, 7, 8 - MESSA IN OPERA SCALE ACCESSO TETTI;</a:t>
                      </a:r>
                    </a:p>
                    <a:p>
                      <a:pPr marL="171450" indent="-171450" algn="l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strike="noStrike" kern="1200" baseline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</a:t>
                      </a:r>
                      <a:r>
                        <a:rPr lang="it-IT" sz="11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7 - CORRIMANO DI SICUREZZA.</a:t>
                      </a:r>
                    </a:p>
                    <a:p>
                      <a:pPr marL="171450" indent="-171450" algn="l" defTabSz="913992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11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24.920,32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(O.M.)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6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6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3969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 CORSO</a:t>
                      </a:r>
                    </a:p>
                    <a:p>
                      <a:pPr marL="0" algn="ctr" defTabSz="913969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(Scad. Lav. 23/09/2021)</a:t>
                      </a:r>
                    </a:p>
                    <a:p>
                      <a:pPr marL="0" marR="0" lvl="0" indent="0" algn="ctr" defTabSz="91396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328163"/>
                  </a:ext>
                </a:extLst>
              </a:tr>
            </a:tbl>
          </a:graphicData>
        </a:graphic>
      </p:graphicFrame>
      <p:sp>
        <p:nvSpPr>
          <p:cNvPr id="2" name="Ovale 1">
            <a:extLst>
              <a:ext uri="{FF2B5EF4-FFF2-40B4-BE49-F238E27FC236}">
                <a16:creationId xmlns:a16="http://schemas.microsoft.com/office/drawing/2014/main" id="{6D34FB4C-01D7-4A19-805A-A7B350403299}"/>
              </a:ext>
            </a:extLst>
          </p:cNvPr>
          <p:cNvSpPr/>
          <p:nvPr/>
        </p:nvSpPr>
        <p:spPr>
          <a:xfrm>
            <a:off x="4670615" y="2515415"/>
            <a:ext cx="396711" cy="38538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56AAA6EE-BBC8-4F41-9FE4-C04A78E6C49D}"/>
              </a:ext>
            </a:extLst>
          </p:cNvPr>
          <p:cNvSpPr/>
          <p:nvPr/>
        </p:nvSpPr>
        <p:spPr>
          <a:xfrm>
            <a:off x="9999036" y="2612861"/>
            <a:ext cx="271848" cy="260736"/>
          </a:xfrm>
          <a:prstGeom prst="ellipse">
            <a:avLst/>
          </a:prstGeom>
          <a:solidFill>
            <a:srgbClr val="1FF01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874A1DB5-D8F1-44DC-87FA-03A481E347D4}"/>
              </a:ext>
            </a:extLst>
          </p:cNvPr>
          <p:cNvSpPr/>
          <p:nvPr/>
        </p:nvSpPr>
        <p:spPr>
          <a:xfrm>
            <a:off x="9999036" y="2261054"/>
            <a:ext cx="271848" cy="26073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94789962-08AC-4346-9D6C-5572DA476DB4}"/>
              </a:ext>
            </a:extLst>
          </p:cNvPr>
          <p:cNvSpPr/>
          <p:nvPr/>
        </p:nvSpPr>
        <p:spPr>
          <a:xfrm>
            <a:off x="9999036" y="2983455"/>
            <a:ext cx="271848" cy="260736"/>
          </a:xfrm>
          <a:prstGeom prst="ellipse">
            <a:avLst/>
          </a:prstGeom>
          <a:solidFill>
            <a:srgbClr val="23E1D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18DC9CA5-4547-44B5-B30A-C526C1D9DE2F}"/>
              </a:ext>
            </a:extLst>
          </p:cNvPr>
          <p:cNvSpPr/>
          <p:nvPr/>
        </p:nvSpPr>
        <p:spPr>
          <a:xfrm>
            <a:off x="4648003" y="3864164"/>
            <a:ext cx="450481" cy="435169"/>
          </a:xfrm>
          <a:prstGeom prst="ellipse">
            <a:avLst/>
          </a:prstGeom>
          <a:solidFill>
            <a:srgbClr val="1FF01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096455E9-3EDC-4860-9A6A-368569EC59C2}"/>
              </a:ext>
            </a:extLst>
          </p:cNvPr>
          <p:cNvSpPr/>
          <p:nvPr/>
        </p:nvSpPr>
        <p:spPr>
          <a:xfrm>
            <a:off x="9223607" y="2612861"/>
            <a:ext cx="271848" cy="260736"/>
          </a:xfrm>
          <a:prstGeom prst="ellipse">
            <a:avLst/>
          </a:prstGeom>
          <a:solidFill>
            <a:srgbClr val="1FF01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9A46A595-85CF-4F6A-8CB5-AF9FCC698B18}"/>
              </a:ext>
            </a:extLst>
          </p:cNvPr>
          <p:cNvSpPr/>
          <p:nvPr/>
        </p:nvSpPr>
        <p:spPr>
          <a:xfrm>
            <a:off x="8336950" y="3658223"/>
            <a:ext cx="271848" cy="260736"/>
          </a:xfrm>
          <a:prstGeom prst="ellipse">
            <a:avLst/>
          </a:prstGeom>
          <a:solidFill>
            <a:srgbClr val="1FF01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4" name="Ovale 23">
            <a:extLst>
              <a:ext uri="{FF2B5EF4-FFF2-40B4-BE49-F238E27FC236}">
                <a16:creationId xmlns:a16="http://schemas.microsoft.com/office/drawing/2014/main" id="{1D72500E-8A5A-4D02-87D9-603DA71AB757}"/>
              </a:ext>
            </a:extLst>
          </p:cNvPr>
          <p:cNvSpPr/>
          <p:nvPr/>
        </p:nvSpPr>
        <p:spPr>
          <a:xfrm>
            <a:off x="9223607" y="2251661"/>
            <a:ext cx="271848" cy="26073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06E8B894-D945-4E2F-9A4C-3020824EC87E}"/>
              </a:ext>
            </a:extLst>
          </p:cNvPr>
          <p:cNvSpPr/>
          <p:nvPr/>
        </p:nvSpPr>
        <p:spPr>
          <a:xfrm>
            <a:off x="9624433" y="2261054"/>
            <a:ext cx="271848" cy="26073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6" name="Ovale 25">
            <a:extLst>
              <a:ext uri="{FF2B5EF4-FFF2-40B4-BE49-F238E27FC236}">
                <a16:creationId xmlns:a16="http://schemas.microsoft.com/office/drawing/2014/main" id="{15B27655-676A-4948-8B90-B3C0C62E5B56}"/>
              </a:ext>
            </a:extLst>
          </p:cNvPr>
          <p:cNvSpPr/>
          <p:nvPr/>
        </p:nvSpPr>
        <p:spPr>
          <a:xfrm>
            <a:off x="7914689" y="2261054"/>
            <a:ext cx="271848" cy="26073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7" name="Ovale 26">
            <a:extLst>
              <a:ext uri="{FF2B5EF4-FFF2-40B4-BE49-F238E27FC236}">
                <a16:creationId xmlns:a16="http://schemas.microsoft.com/office/drawing/2014/main" id="{486ED172-9C6E-45EB-980A-1AFE4A4A72FC}"/>
              </a:ext>
            </a:extLst>
          </p:cNvPr>
          <p:cNvSpPr/>
          <p:nvPr/>
        </p:nvSpPr>
        <p:spPr>
          <a:xfrm>
            <a:off x="4635171" y="2490523"/>
            <a:ext cx="450480" cy="435168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id="{13C69FCD-50F1-4EA9-8BDE-DB7B49152415}"/>
              </a:ext>
            </a:extLst>
          </p:cNvPr>
          <p:cNvSpPr/>
          <p:nvPr/>
        </p:nvSpPr>
        <p:spPr>
          <a:xfrm>
            <a:off x="7473869" y="2947987"/>
            <a:ext cx="271848" cy="260736"/>
          </a:xfrm>
          <a:prstGeom prst="ellipse">
            <a:avLst/>
          </a:prstGeom>
          <a:solidFill>
            <a:srgbClr val="23E1D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57C73B13-027E-46CE-B411-389305FF9502}"/>
              </a:ext>
            </a:extLst>
          </p:cNvPr>
          <p:cNvSpPr/>
          <p:nvPr/>
        </p:nvSpPr>
        <p:spPr>
          <a:xfrm>
            <a:off x="7906927" y="2923861"/>
            <a:ext cx="271848" cy="260736"/>
          </a:xfrm>
          <a:prstGeom prst="ellipse">
            <a:avLst/>
          </a:prstGeom>
          <a:solidFill>
            <a:srgbClr val="23E1D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id="{66E6CB94-70E9-4E48-8C93-371C5EA98BD7}"/>
              </a:ext>
            </a:extLst>
          </p:cNvPr>
          <p:cNvSpPr/>
          <p:nvPr/>
        </p:nvSpPr>
        <p:spPr>
          <a:xfrm>
            <a:off x="9224528" y="2983455"/>
            <a:ext cx="270006" cy="260736"/>
          </a:xfrm>
          <a:prstGeom prst="ellipse">
            <a:avLst/>
          </a:prstGeom>
          <a:solidFill>
            <a:srgbClr val="23E1D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31" name="Ovale 30">
            <a:extLst>
              <a:ext uri="{FF2B5EF4-FFF2-40B4-BE49-F238E27FC236}">
                <a16:creationId xmlns:a16="http://schemas.microsoft.com/office/drawing/2014/main" id="{BC080A12-E716-487B-B8B9-D9FA23734C4E}"/>
              </a:ext>
            </a:extLst>
          </p:cNvPr>
          <p:cNvSpPr/>
          <p:nvPr/>
        </p:nvSpPr>
        <p:spPr>
          <a:xfrm>
            <a:off x="9624433" y="2983455"/>
            <a:ext cx="271848" cy="260736"/>
          </a:xfrm>
          <a:prstGeom prst="ellipse">
            <a:avLst/>
          </a:prstGeom>
          <a:solidFill>
            <a:srgbClr val="23E1D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AF3C0E8C-388B-4DDF-AE50-1B5124417C29}"/>
              </a:ext>
            </a:extLst>
          </p:cNvPr>
          <p:cNvSpPr/>
          <p:nvPr/>
        </p:nvSpPr>
        <p:spPr>
          <a:xfrm>
            <a:off x="4670615" y="5680107"/>
            <a:ext cx="450481" cy="435169"/>
          </a:xfrm>
          <a:prstGeom prst="ellipse">
            <a:avLst/>
          </a:prstGeom>
          <a:solidFill>
            <a:srgbClr val="23E1D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6606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01E711A2-E477-49DF-B6F2-AEB9101AC2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5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47048" y="1643601"/>
            <a:ext cx="4670700" cy="49466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asellaDiTesto 2">
            <a:extLst>
              <a:ext uri="{FF2B5EF4-FFF2-40B4-BE49-F238E27FC236}">
                <a16:creationId xmlns:a16="http://schemas.microsoft.com/office/drawing/2014/main" id="{79A6524A-0C3D-43ED-9232-78A509BC8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81" y="102617"/>
            <a:ext cx="5976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LAVORI IN CORSO CAPITOLO 1189/6 – E.F. 2021</a:t>
            </a:r>
          </a:p>
        </p:txBody>
      </p:sp>
      <p:sp>
        <p:nvSpPr>
          <p:cNvPr id="9" name="CasellaDiTesto 2">
            <a:extLst>
              <a:ext uri="{FF2B5EF4-FFF2-40B4-BE49-F238E27FC236}">
                <a16:creationId xmlns:a16="http://schemas.microsoft.com/office/drawing/2014/main" id="{2FF023ED-4B50-427F-97B6-F208531BC631}"/>
              </a:ext>
            </a:extLst>
          </p:cNvPr>
          <p:cNvSpPr txBox="1">
            <a:spLocks noChangeArrowheads="1"/>
          </p:cNvSpPr>
          <p:nvPr/>
        </p:nvSpPr>
        <p:spPr bwMode="auto">
          <a:xfrm rot="21195207">
            <a:off x="1010693" y="2577140"/>
            <a:ext cx="3800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DESCRIZIONE LAVORI (INCLUSO VOLUMI FINANZIARI)</a:t>
            </a:r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D37B524B-7593-4F64-8228-46CA62178E5F}"/>
              </a:ext>
            </a:extLst>
          </p:cNvPr>
          <p:cNvGraphicFramePr/>
          <p:nvPr/>
        </p:nvGraphicFramePr>
        <p:xfrm>
          <a:off x="231981" y="1787611"/>
          <a:ext cx="6910224" cy="4049165"/>
        </p:xfrm>
        <a:graphic>
          <a:graphicData uri="http://schemas.openxmlformats.org/drawingml/2006/table">
            <a:tbl>
              <a:tblPr/>
              <a:tblGrid>
                <a:gridCol w="135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7697">
                  <a:extLst>
                    <a:ext uri="{9D8B030D-6E8A-4147-A177-3AD203B41FA5}">
                      <a16:colId xmlns:a16="http://schemas.microsoft.com/office/drawing/2014/main" val="545548040"/>
                    </a:ext>
                  </a:extLst>
                </a:gridCol>
                <a:gridCol w="1013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43">
                  <a:extLst>
                    <a:ext uri="{9D8B030D-6E8A-4147-A177-3AD203B41FA5}">
                      <a16:colId xmlns:a16="http://schemas.microsoft.com/office/drawing/2014/main" val="2632392053"/>
                    </a:ext>
                  </a:extLst>
                </a:gridCol>
                <a:gridCol w="1416908">
                  <a:extLst>
                    <a:ext uri="{9D8B030D-6E8A-4147-A177-3AD203B41FA5}">
                      <a16:colId xmlns:a16="http://schemas.microsoft.com/office/drawing/2014/main" val="980605547"/>
                    </a:ext>
                  </a:extLst>
                </a:gridCol>
              </a:tblGrid>
              <a:tr h="9966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INTERVENTO</a:t>
                      </a:r>
                      <a:endParaRPr lang="it-IT" sz="1500" b="1" strike="noStrike" spc="-1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OGGETTO DELL’INTERVENTO</a:t>
                      </a: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1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IMPORTO LAVORI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Euro</a:t>
                      </a:r>
                      <a:endParaRPr lang="it-IT" sz="1200" b="1" strike="noStrike" spc="-1" dirty="0"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INDICAZIONE IN PIANTA</a:t>
                      </a:r>
                      <a:endParaRPr lang="it-IT" sz="1200" b="1" u="sng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200" b="1" u="sng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it-IT" sz="1200" b="1" u="sng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200" b="1" u="sng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STATO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163"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FABBRICATO 2 SERVIZI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RISTRUTTURAZIONE DEL FABBRICATO CON I SEGUENTI INTERVENTI:</a:t>
                      </a: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MANUT. FACCIATE ESTERNE; </a:t>
                      </a: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IMPERMEABILIZZAZIONE DEL TETTO;</a:t>
                      </a: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MANUT. PARETI INTERNE;</a:t>
                      </a: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SOSTITUZIONE BAGNETTO.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99.573,23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(O.M.I.)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strike="noStrike" kern="1200" baseline="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 CORSO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(Scad. Lav. 15/11/2021)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2311"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PALAZ. 4 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P. 2°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RISTRUTTURAZIONE DEL  PIANO SECONDO DA ADIBIRE AD ALLOGGI DEL PERSONALE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129.552,86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(O.M.I.)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1" strike="noStrike" kern="1200" baseline="0" dirty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 CORSO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(Scad. Lav. 15/11/2021)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Ovale 12">
            <a:extLst>
              <a:ext uri="{FF2B5EF4-FFF2-40B4-BE49-F238E27FC236}">
                <a16:creationId xmlns:a16="http://schemas.microsoft.com/office/drawing/2014/main" id="{D648D64A-A518-4B26-9C53-82DC209C162A}"/>
              </a:ext>
            </a:extLst>
          </p:cNvPr>
          <p:cNvSpPr/>
          <p:nvPr/>
        </p:nvSpPr>
        <p:spPr>
          <a:xfrm>
            <a:off x="4990219" y="3411753"/>
            <a:ext cx="396711" cy="38538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BF5C653E-31B1-4614-B780-2A1A4FD16280}"/>
              </a:ext>
            </a:extLst>
          </p:cNvPr>
          <p:cNvSpPr/>
          <p:nvPr/>
        </p:nvSpPr>
        <p:spPr>
          <a:xfrm>
            <a:off x="4936451" y="3377025"/>
            <a:ext cx="450480" cy="43516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05986D22-8DAD-4704-96AC-D0EB8C68CECC}"/>
              </a:ext>
            </a:extLst>
          </p:cNvPr>
          <p:cNvSpPr/>
          <p:nvPr/>
        </p:nvSpPr>
        <p:spPr>
          <a:xfrm>
            <a:off x="8037124" y="3996576"/>
            <a:ext cx="271848" cy="26073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62192116-FBF2-4409-A1B6-235CC4EB24CC}"/>
              </a:ext>
            </a:extLst>
          </p:cNvPr>
          <p:cNvSpPr/>
          <p:nvPr/>
        </p:nvSpPr>
        <p:spPr>
          <a:xfrm>
            <a:off x="4963334" y="5072747"/>
            <a:ext cx="450480" cy="43516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1DAB5B0B-F991-49C9-82F0-C96F1E44CC83}"/>
              </a:ext>
            </a:extLst>
          </p:cNvPr>
          <p:cNvSpPr/>
          <p:nvPr/>
        </p:nvSpPr>
        <p:spPr>
          <a:xfrm>
            <a:off x="7871050" y="2813265"/>
            <a:ext cx="271848" cy="26073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716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2">
            <a:extLst>
              <a:ext uri="{FF2B5EF4-FFF2-40B4-BE49-F238E27FC236}">
                <a16:creationId xmlns:a16="http://schemas.microsoft.com/office/drawing/2014/main" id="{79A6524A-0C3D-43ED-9232-78A509BC8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14" y="93916"/>
            <a:ext cx="7266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LAVORI PROGRAMMATI 2021 CAPITOLO 1189/6 – E.F. 2021 </a:t>
            </a:r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E0FDDC71-BD9A-45B5-9A50-952EDD69ACF7}"/>
              </a:ext>
            </a:extLst>
          </p:cNvPr>
          <p:cNvGraphicFramePr/>
          <p:nvPr/>
        </p:nvGraphicFramePr>
        <p:xfrm>
          <a:off x="57665" y="2805149"/>
          <a:ext cx="6838473" cy="2560320"/>
        </p:xfrm>
        <a:graphic>
          <a:graphicData uri="http://schemas.openxmlformats.org/drawingml/2006/table">
            <a:tbl>
              <a:tblPr/>
              <a:tblGrid>
                <a:gridCol w="1820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470">
                  <a:extLst>
                    <a:ext uri="{9D8B030D-6E8A-4147-A177-3AD203B41FA5}">
                      <a16:colId xmlns:a16="http://schemas.microsoft.com/office/drawing/2014/main" val="545548040"/>
                    </a:ext>
                  </a:extLst>
                </a:gridCol>
                <a:gridCol w="111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157">
                  <a:extLst>
                    <a:ext uri="{9D8B030D-6E8A-4147-A177-3AD203B41FA5}">
                      <a16:colId xmlns:a16="http://schemas.microsoft.com/office/drawing/2014/main" val="2632392053"/>
                    </a:ext>
                  </a:extLst>
                </a:gridCol>
                <a:gridCol w="1113176">
                  <a:extLst>
                    <a:ext uri="{9D8B030D-6E8A-4147-A177-3AD203B41FA5}">
                      <a16:colId xmlns:a16="http://schemas.microsoft.com/office/drawing/2014/main" val="638936087"/>
                    </a:ext>
                  </a:extLst>
                </a:gridCol>
              </a:tblGrid>
              <a:tr h="985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INTERVENTO</a:t>
                      </a:r>
                      <a:endParaRPr lang="it-IT" sz="1500" b="1" strike="noStrike" spc="-1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OGGETTO DELL’INTERVENTO</a:t>
                      </a: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5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IMPORTO LAVORI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5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Euro</a:t>
                      </a:r>
                      <a:endParaRPr lang="it-IT" sz="1500" b="1" strike="noStrike" spc="-1" dirty="0"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200" b="1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1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INDICAZIONE IN PIANTA</a:t>
                      </a:r>
                      <a:endParaRPr lang="it-IT" sz="1100" b="1" u="sng" strike="noStrike" spc="-1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u="sng" strike="noStrike" spc="-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STATO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A5A5A5"/>
                      </a:solidFill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CUCINA E AREA LAVAGGIO STOVIGLIE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SOSTITUZ. PAVIMENTO E CANALI SCOLO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8.933,09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(O.M.)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1" strike="noStrike" kern="1200" baseline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Inizio lavori al termine sistemazione cucina campale.</a:t>
                      </a: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strike="noStrike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strike="noStrike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Durata lavori 20 gg.</a:t>
                      </a:r>
                    </a:p>
                  </a:txBody>
                  <a:tcPr>
                    <a:lnL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D6E3DDBD-ABF3-460D-A9EF-19A403A831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2657" y="1925107"/>
            <a:ext cx="4976485" cy="4224904"/>
          </a:xfrm>
          <a:prstGeom prst="rect">
            <a:avLst/>
          </a:prstGeom>
        </p:spPr>
      </p:pic>
      <p:sp>
        <p:nvSpPr>
          <p:cNvPr id="7" name="Ovale 6">
            <a:extLst>
              <a:ext uri="{FF2B5EF4-FFF2-40B4-BE49-F238E27FC236}">
                <a16:creationId xmlns:a16="http://schemas.microsoft.com/office/drawing/2014/main" id="{1796D4B3-18DE-4EFD-9BBE-D23315E7326B}"/>
              </a:ext>
            </a:extLst>
          </p:cNvPr>
          <p:cNvSpPr/>
          <p:nvPr/>
        </p:nvSpPr>
        <p:spPr>
          <a:xfrm>
            <a:off x="5019248" y="4283693"/>
            <a:ext cx="450480" cy="43516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FB6955B7-CC65-40CD-9E5E-83D3A855F54D}"/>
              </a:ext>
            </a:extLst>
          </p:cNvPr>
          <p:cNvSpPr/>
          <p:nvPr/>
        </p:nvSpPr>
        <p:spPr>
          <a:xfrm>
            <a:off x="9012195" y="4240541"/>
            <a:ext cx="271848" cy="26073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2931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F3679B2E-5E8D-416D-8A63-9F6B9EDC33B9}"/>
              </a:ext>
            </a:extLst>
          </p:cNvPr>
          <p:cNvGraphicFramePr/>
          <p:nvPr/>
        </p:nvGraphicFramePr>
        <p:xfrm>
          <a:off x="343682" y="1581630"/>
          <a:ext cx="6872167" cy="479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2">
            <a:extLst>
              <a:ext uri="{FF2B5EF4-FFF2-40B4-BE49-F238E27FC236}">
                <a16:creationId xmlns:a16="http://schemas.microsoft.com/office/drawing/2014/main" id="{94EE7278-5A82-403D-91A3-BED5C0C83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6" y="151751"/>
            <a:ext cx="7488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PROGRAMMAZIONE CAPITOLI IMC - E.F. 2022 </a:t>
            </a:r>
          </a:p>
        </p:txBody>
      </p:sp>
      <p:sp>
        <p:nvSpPr>
          <p:cNvPr id="10" name="CasellaDiTesto 2">
            <a:extLst>
              <a:ext uri="{FF2B5EF4-FFF2-40B4-BE49-F238E27FC236}">
                <a16:creationId xmlns:a16="http://schemas.microsoft.com/office/drawing/2014/main" id="{0364ED68-CC8D-429E-8412-1CF860B13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75" y="980931"/>
            <a:ext cx="9225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PREVISTA ASSEGNAZIONE CAPITOLI GESTITI DALLA IMC € 565.000</a:t>
            </a: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DD1C89B4-7C96-414D-B3F8-6DE029B494ED}"/>
              </a:ext>
            </a:extLst>
          </p:cNvPr>
          <p:cNvGraphicFramePr>
            <a:graphicFrameLocks noGrp="1"/>
          </p:cNvGraphicFramePr>
          <p:nvPr/>
        </p:nvGraphicFramePr>
        <p:xfrm>
          <a:off x="7300072" y="1730004"/>
          <a:ext cx="4743938" cy="4497570"/>
        </p:xfrm>
        <a:graphic>
          <a:graphicData uri="http://schemas.openxmlformats.org/drawingml/2006/table">
            <a:tbl>
              <a:tblPr>
                <a:effectLst>
                  <a:outerShdw blurRad="50800" dist="50800" dir="5640000" algn="ctr" rotWithShape="0">
                    <a:srgbClr val="000000">
                      <a:alpha val="43137"/>
                    </a:srgbClr>
                  </a:outerShdw>
                </a:effectLst>
                <a:tableStyleId>{5C22544A-7EE6-4342-B048-85BDC9FD1C3A}</a:tableStyleId>
              </a:tblPr>
              <a:tblGrid>
                <a:gridCol w="2257677">
                  <a:extLst>
                    <a:ext uri="{9D8B030D-6E8A-4147-A177-3AD203B41FA5}">
                      <a16:colId xmlns:a16="http://schemas.microsoft.com/office/drawing/2014/main" val="2334479348"/>
                    </a:ext>
                  </a:extLst>
                </a:gridCol>
                <a:gridCol w="2486261">
                  <a:extLst>
                    <a:ext uri="{9D8B030D-6E8A-4147-A177-3AD203B41FA5}">
                      <a16:colId xmlns:a16="http://schemas.microsoft.com/office/drawing/2014/main" val="1705692301"/>
                    </a:ext>
                  </a:extLst>
                </a:gridCol>
              </a:tblGrid>
              <a:tr h="771525">
                <a:tc gridSpan="2"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100" b="1" u="none" strike="noStrike" dirty="0">
                          <a:effectLst/>
                        </a:rPr>
                        <a:t> 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2800" b="1" u="none" strike="noStrike" dirty="0">
                          <a:effectLst/>
                        </a:rPr>
                        <a:t>IMPORTI CAPITOLI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2">
                            <a:lumMod val="24000"/>
                            <a:lumOff val="76000"/>
                            <a:alpha val="82000"/>
                          </a:schemeClr>
                        </a:gs>
                        <a:gs pos="55000">
                          <a:schemeClr val="bg1">
                            <a:lumMod val="95000"/>
                          </a:schemeClr>
                        </a:gs>
                        <a:gs pos="54000">
                          <a:schemeClr val="bg1">
                            <a:lumMod val="95000"/>
                          </a:schemeClr>
                        </a:gs>
                        <a:gs pos="99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Vendite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5593581"/>
                  </a:ext>
                </a:extLst>
              </a:tr>
              <a:tr h="829843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600" b="1" u="none" strike="noStrike" dirty="0">
                          <a:effectLst/>
                        </a:rPr>
                        <a:t>1189/5 UTENZE (ACQUA)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€ 15.000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99B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191693"/>
                  </a:ext>
                </a:extLst>
              </a:tr>
              <a:tr h="926432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1189/6 </a:t>
                      </a:r>
                      <a:r>
                        <a:rPr lang="it-IT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MANUTENZIONE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IMMOBILI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€ 340.000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E75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757892"/>
                  </a:ext>
                </a:extLst>
              </a:tr>
              <a:tr h="984885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1189/8 COMBUSTIBILI INFRA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€ 195.000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BC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23259"/>
                  </a:ext>
                </a:extLst>
              </a:tr>
              <a:tr h="984885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7418/1 ATTREZZATURE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€ 15.000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BC4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185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0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2">
            <a:extLst>
              <a:ext uri="{FF2B5EF4-FFF2-40B4-BE49-F238E27FC236}">
                <a16:creationId xmlns:a16="http://schemas.microsoft.com/office/drawing/2014/main" id="{BFB840FA-6FFA-4CBF-A88C-18DF67EED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6" y="151751"/>
            <a:ext cx="7488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PREVISIONE IMPIEGO FONDI  CAPITOLO 1189/6 - E.F. 2022 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79D3E63C-FA42-42A3-B20B-8D53E5BB860E}"/>
              </a:ext>
            </a:extLst>
          </p:cNvPr>
          <p:cNvGraphicFramePr/>
          <p:nvPr/>
        </p:nvGraphicFramePr>
        <p:xfrm>
          <a:off x="232217" y="1581630"/>
          <a:ext cx="6872167" cy="479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2">
            <a:extLst>
              <a:ext uri="{FF2B5EF4-FFF2-40B4-BE49-F238E27FC236}">
                <a16:creationId xmlns:a16="http://schemas.microsoft.com/office/drawing/2014/main" id="{061705C3-E023-4D6F-958D-15C6E24D2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461" y="1002442"/>
            <a:ext cx="7488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PREVISTA ASSEGNAZIONE SUL CAPITOLO € 340.000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9B846C50-6E53-4730-9ABE-40129FAFBAAE}"/>
              </a:ext>
            </a:extLst>
          </p:cNvPr>
          <p:cNvGraphicFramePr>
            <a:graphicFrameLocks noGrp="1"/>
          </p:cNvGraphicFramePr>
          <p:nvPr/>
        </p:nvGraphicFramePr>
        <p:xfrm>
          <a:off x="7215851" y="1581924"/>
          <a:ext cx="4743938" cy="5084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677">
                  <a:extLst>
                    <a:ext uri="{9D8B030D-6E8A-4147-A177-3AD203B41FA5}">
                      <a16:colId xmlns:a16="http://schemas.microsoft.com/office/drawing/2014/main" val="2334479348"/>
                    </a:ext>
                  </a:extLst>
                </a:gridCol>
                <a:gridCol w="2486261">
                  <a:extLst>
                    <a:ext uri="{9D8B030D-6E8A-4147-A177-3AD203B41FA5}">
                      <a16:colId xmlns:a16="http://schemas.microsoft.com/office/drawing/2014/main" val="1705692301"/>
                    </a:ext>
                  </a:extLst>
                </a:gridCol>
              </a:tblGrid>
              <a:tr h="771525">
                <a:tc gridSpan="2"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100" b="1" u="none" strike="noStrike" dirty="0">
                          <a:effectLst/>
                        </a:rPr>
                        <a:t> 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2800" b="1" u="none" strike="noStrike" dirty="0">
                          <a:effectLst/>
                        </a:rPr>
                        <a:t>IMPEGNO DELLA SPESA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Vendite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5593581"/>
                  </a:ext>
                </a:extLst>
              </a:tr>
              <a:tr h="969384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500" b="1" u="none" strike="noStrike" dirty="0">
                          <a:effectLst/>
                        </a:rPr>
                        <a:t>SERVIZI DI MANTENIMENTO DELLE INFRASTRUTTURE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€ 45.000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A9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191693"/>
                  </a:ext>
                </a:extLst>
              </a:tr>
              <a:tr h="979963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MINUTO MANTENIMENTO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€ 60.000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7C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757892"/>
                  </a:ext>
                </a:extLst>
              </a:tr>
              <a:tr h="982632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ORDINARIO MANTENIMENTO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€ 135.000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3A3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23259"/>
                  </a:ext>
                </a:extLst>
              </a:tr>
              <a:tr h="1350645">
                <a:tc>
                  <a:txBody>
                    <a:bodyPr/>
                    <a:lstStyle/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ORDINARIO MANTENIMENTO INFRASTRUTTURE</a:t>
                      </a: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>
                        <a:tabLst>
                          <a:tab pos="0" algn="l"/>
                        </a:tabLst>
                      </a:pP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>
                        <a:tabLst>
                          <a:tab pos="0" algn="l"/>
                        </a:tabLst>
                      </a:pPr>
                      <a:r>
                        <a:rPr lang="it-IT" sz="1900" b="1" u="none" strike="noStrike" dirty="0">
                          <a:effectLst/>
                        </a:rPr>
                        <a:t>€ 100.000</a:t>
                      </a:r>
                      <a:endParaRPr lang="it-IT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BB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185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63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la 14">
            <a:extLst>
              <a:ext uri="{FF2B5EF4-FFF2-40B4-BE49-F238E27FC236}">
                <a16:creationId xmlns:a16="http://schemas.microsoft.com/office/drawing/2014/main" id="{0BE02F2B-D817-4088-93BD-6373CFA7F99A}"/>
              </a:ext>
            </a:extLst>
          </p:cNvPr>
          <p:cNvGraphicFramePr>
            <a:graphicFrameLocks noGrp="1"/>
          </p:cNvGraphicFramePr>
          <p:nvPr/>
        </p:nvGraphicFramePr>
        <p:xfrm>
          <a:off x="114300" y="1612002"/>
          <a:ext cx="11963400" cy="4572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45956">
                  <a:extLst>
                    <a:ext uri="{9D8B030D-6E8A-4147-A177-3AD203B41FA5}">
                      <a16:colId xmlns:a16="http://schemas.microsoft.com/office/drawing/2014/main" val="394868904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317633355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3631825238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594240825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4195678896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3436646675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3135292397"/>
                    </a:ext>
                  </a:extLst>
                </a:gridCol>
              </a:tblGrid>
              <a:tr h="324131"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CHI, COSA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QUANDO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PERCHE’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DOVE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SCADENZA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kern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NOTE</a:t>
                      </a:r>
                      <a:endParaRPr lang="it-IT" sz="15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b="1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IMPORTO STIMATO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69956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MANUTENZIONE FACCIATE ESTERNE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E.F.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RISANAMENTO DI PARTI AMMALORATE DELLE FACCIATE</a:t>
                      </a:r>
                    </a:p>
                    <a:p>
                      <a:pPr marL="0" algn="ctr" defTabSz="913992" rtl="0" eaLnBrk="1" latinLnBrk="0" hangingPunct="1"/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PALAZZINE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7 E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INTERVENTO DA EFFETTUARE CON DISPONIBILITA’ FONDI 1189/6 E.F. 2022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16.000 €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MANUTENZIONE BAGNI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E.F. 2022</a:t>
                      </a:r>
                    </a:p>
                    <a:p>
                      <a:pPr algn="ctr"/>
                      <a:endParaRPr lang="it-IT" sz="12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ELIMINAZIONE PERDITE IDRICHE</a:t>
                      </a:r>
                    </a:p>
                    <a:p>
                      <a:pPr marL="0" algn="ctr" defTabSz="913992" rtl="0" eaLnBrk="1" latinLnBrk="0" hangingPunct="1"/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PALAZZINE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7 E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INTERVENTO DA EFFETTUARE CON DISPONIBILITA’ FONDI 1189/6 E.F. 2022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17.000 €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812365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IMPIANTI ELETTRICI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E.F. 2022</a:t>
                      </a:r>
                    </a:p>
                    <a:p>
                      <a:pPr algn="ctr"/>
                      <a:endParaRPr lang="it-IT" sz="12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ADEGUAMENTO A NORMA IMPIANTI ELETTRICI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PALAZZINE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7 E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INTERVENTO DA EFFETTUARE CON DISPONIBILITA’ FONDI 1189/6 E.F. 2022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40.000 €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2128785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algn="ctr" defTabSz="913992" rtl="0" eaLnBrk="1" latinLnBrk="0" hangingPunct="1"/>
                      <a:r>
                        <a:rPr lang="it-IT" sz="14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SOSTITUZIONE PORTE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E.F. 2022</a:t>
                      </a:r>
                    </a:p>
                    <a:p>
                      <a:pPr algn="ctr"/>
                      <a:endParaRPr lang="it-IT" sz="12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SOSTITUZIONE PORTE D’INGRESSO DELLE PALAZZINE CON INFISSI DOTATI DI APERTURA A SPINTA E VERSO L’ESTERNO</a:t>
                      </a:r>
                    </a:p>
                    <a:p>
                      <a:pPr marL="0" algn="ctr" defTabSz="913992" rtl="0" eaLnBrk="1" latinLnBrk="0" hangingPunct="1"/>
                      <a:endParaRPr lang="it-IT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PALAZZINE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5, 6, 7, 8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it-IT" sz="1200" b="0" baseline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200" b="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INTERVENTO DA EFFETTUARE CON DISPONIBILITA’ FONDI 1189/6 E.F. 2022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9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20.000 €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endParaRPr lang="it-IT" sz="12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492437"/>
                  </a:ext>
                </a:extLst>
              </a:tr>
            </a:tbl>
          </a:graphicData>
        </a:graphic>
      </p:graphicFrame>
      <p:sp>
        <p:nvSpPr>
          <p:cNvPr id="5" name="CasellaDiTesto 2">
            <a:extLst>
              <a:ext uri="{FF2B5EF4-FFF2-40B4-BE49-F238E27FC236}">
                <a16:creationId xmlns:a16="http://schemas.microsoft.com/office/drawing/2014/main" id="{320B925B-6A9C-4218-9CEF-DBABEECD9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27038"/>
            <a:ext cx="10948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defTabSz="914377">
              <a:tabLst>
                <a:tab pos="7083248" algn="l"/>
              </a:tabLst>
              <a:defRPr/>
            </a:pPr>
            <a:r>
              <a:rPr lang="it-IT" dirty="0"/>
              <a:t>PRINCIPALI QUESTIONI PENDENTI (</a:t>
            </a:r>
            <a:r>
              <a:rPr lang="it-IT" sz="2000" dirty="0"/>
              <a:t>da eseguire in O.M. con fondi cap. 1189/6 - E.F. 2022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923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6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15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8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9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0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2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3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4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33095</TotalTime>
  <Words>1576</Words>
  <Application>Microsoft Office PowerPoint</Application>
  <PresentationFormat>Widescreen</PresentationFormat>
  <Paragraphs>564</Paragraphs>
  <Slides>15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10</vt:i4>
      </vt:variant>
      <vt:variant>
        <vt:lpstr>Titoli diapositive</vt:lpstr>
      </vt:variant>
      <vt:variant>
        <vt:i4>15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Tahoma</vt:lpstr>
      <vt:lpstr>6_Tema di Office</vt:lpstr>
      <vt:lpstr>7_Tema di Office</vt:lpstr>
      <vt:lpstr>8_Tema di Office</vt:lpstr>
      <vt:lpstr>9_Tema di Office</vt:lpstr>
      <vt:lpstr>10_Tema di Office</vt:lpstr>
      <vt:lpstr>11_Tema di Office</vt:lpstr>
      <vt:lpstr>12_Tema di Office</vt:lpstr>
      <vt:lpstr>13_Tema di Office</vt:lpstr>
      <vt:lpstr>14_Tema di Office</vt:lpstr>
      <vt:lpstr>15_Tema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S6 I</cp:lastModifiedBy>
  <cp:revision>2283</cp:revision>
  <cp:lastPrinted>2021-07-17T21:58:01Z</cp:lastPrinted>
  <dcterms:created xsi:type="dcterms:W3CDTF">2020-08-07T13:20:56Z</dcterms:created>
  <dcterms:modified xsi:type="dcterms:W3CDTF">2021-09-13T07:42:25Z</dcterms:modified>
</cp:coreProperties>
</file>