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4" r:id="rId1"/>
  </p:sldMasterIdLst>
  <p:notesMasterIdLst>
    <p:notesMasterId r:id="rId4"/>
  </p:notesMasterIdLst>
  <p:sldIdLst>
    <p:sldId id="9093" r:id="rId2"/>
    <p:sldId id="9090" r:id="rId3"/>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F82A4359-AF13-4BD1-992B-D0A4538E2C22}">
          <p14:sldIdLst>
            <p14:sldId id="9093"/>
            <p14:sldId id="9090"/>
          </p14:sldIdLst>
        </p14:section>
      </p14:sectionLst>
    </p:ex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asit.ma" initials="m" lastIdx="3" clrIdx="0"/>
  <p:cmAuthor id="2" name="mimmo driver4" initials="md" lastIdx="68" clrIdx="1"/>
  <p:cmAuthor id="3" name="user" initials="u" lastIdx="4" clrIdx="2"/>
  <p:cmAuthor id="4" name="S6 I" initials="SI" lastIdx="1" clrIdx="3"/>
  <p:cmAuthor id="5" name="Mirko CAMPA" initials="MC"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2F2F2"/>
    <a:srgbClr val="FFFF96"/>
    <a:srgbClr val="FFFF00"/>
    <a:srgbClr val="F3F9EF"/>
    <a:srgbClr val="4F81BD"/>
    <a:srgbClr val="3759B9"/>
    <a:srgbClr val="DEEBF7"/>
    <a:srgbClr val="FFA8A8"/>
    <a:srgbClr val="B3EB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8034E78-7F5D-4C2E-B375-FC64B27BC917}" styleName="Stile 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86457" autoAdjust="0"/>
  </p:normalViewPr>
  <p:slideViewPr>
    <p:cSldViewPr snapToGrid="0">
      <p:cViewPr>
        <p:scale>
          <a:sx n="90" d="100"/>
          <a:sy n="90" d="100"/>
        </p:scale>
        <p:origin x="-528" y="139"/>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47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2"/>
            <a:ext cx="2945659" cy="498056"/>
          </a:xfrm>
          <a:prstGeom prst="rect">
            <a:avLst/>
          </a:prstGeom>
        </p:spPr>
        <p:txBody>
          <a:bodyPr vert="horz" lIns="91422" tIns="45712" rIns="91422" bIns="45712" rtlCol="0"/>
          <a:lstStyle>
            <a:lvl1pPr algn="l">
              <a:defRPr sz="1200"/>
            </a:lvl1pPr>
          </a:lstStyle>
          <a:p>
            <a:endParaRPr lang="it-IT" dirty="0"/>
          </a:p>
        </p:txBody>
      </p:sp>
      <p:sp>
        <p:nvSpPr>
          <p:cNvPr id="3" name="Segnaposto data 2"/>
          <p:cNvSpPr>
            <a:spLocks noGrp="1"/>
          </p:cNvSpPr>
          <p:nvPr>
            <p:ph type="dt" idx="1"/>
          </p:nvPr>
        </p:nvSpPr>
        <p:spPr>
          <a:xfrm>
            <a:off x="3850443" y="2"/>
            <a:ext cx="2945659" cy="498056"/>
          </a:xfrm>
          <a:prstGeom prst="rect">
            <a:avLst/>
          </a:prstGeom>
        </p:spPr>
        <p:txBody>
          <a:bodyPr vert="horz" lIns="91422" tIns="45712" rIns="91422" bIns="45712" rtlCol="0"/>
          <a:lstStyle>
            <a:lvl1pPr algn="r">
              <a:defRPr sz="1200"/>
            </a:lvl1pPr>
          </a:lstStyle>
          <a:p>
            <a:fld id="{1FC3A750-8424-443A-8D08-E7CAABA1B453}" type="datetimeFigureOut">
              <a:rPr lang="it-IT" smtClean="0"/>
              <a:t>21/02/2023</a:t>
            </a:fld>
            <a:endParaRPr lang="it-IT" dirty="0"/>
          </a:p>
        </p:txBody>
      </p:sp>
      <p:sp>
        <p:nvSpPr>
          <p:cNvPr id="4" name="Segnaposto immagine diapositiva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22" tIns="45712" rIns="91422" bIns="45712" rtlCol="0" anchor="ctr"/>
          <a:lstStyle/>
          <a:p>
            <a:endParaRPr lang="it-IT" dirty="0"/>
          </a:p>
        </p:txBody>
      </p:sp>
      <p:sp>
        <p:nvSpPr>
          <p:cNvPr id="5" name="Segnaposto note 4"/>
          <p:cNvSpPr>
            <a:spLocks noGrp="1"/>
          </p:cNvSpPr>
          <p:nvPr>
            <p:ph type="body" sz="quarter" idx="3"/>
          </p:nvPr>
        </p:nvSpPr>
        <p:spPr>
          <a:xfrm>
            <a:off x="679768" y="4777196"/>
            <a:ext cx="5438140" cy="3908613"/>
          </a:xfrm>
          <a:prstGeom prst="rect">
            <a:avLst/>
          </a:prstGeom>
        </p:spPr>
        <p:txBody>
          <a:bodyPr vert="horz" lIns="91422" tIns="45712" rIns="91422" bIns="45712"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28584"/>
            <a:ext cx="2945659" cy="498055"/>
          </a:xfrm>
          <a:prstGeom prst="rect">
            <a:avLst/>
          </a:prstGeom>
        </p:spPr>
        <p:txBody>
          <a:bodyPr vert="horz" lIns="91422" tIns="45712" rIns="91422" bIns="45712"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22" tIns="45712" rIns="91422" bIns="45712" rtlCol="0" anchor="b"/>
          <a:lstStyle>
            <a:lvl1pPr algn="r">
              <a:defRPr sz="1200"/>
            </a:lvl1pPr>
          </a:lstStyle>
          <a:p>
            <a:fld id="{D5FFCE3E-6C44-4785-8E5C-37687D799F99}" type="slidenum">
              <a:rPr lang="it-IT" smtClean="0"/>
              <a:t>‹N›</a:t>
            </a:fld>
            <a:endParaRPr lang="it-IT" dirty="0"/>
          </a:p>
        </p:txBody>
      </p:sp>
    </p:spTree>
    <p:extLst>
      <p:ext uri="{BB962C8B-B14F-4D97-AF65-F5344CB8AC3E}">
        <p14:creationId xmlns:p14="http://schemas.microsoft.com/office/powerpoint/2010/main" val="3519158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696342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tIns="0" rIns="0" bIns="0" anchor="ctr">
            <a:noAutofit/>
          </a:bodyPr>
          <a:lstStyle/>
          <a:p>
            <a:endParaRPr lang="it-IT" sz="1800" b="0" strike="noStrike" spc="-1">
              <a:solidFill>
                <a:srgbClr val="000000"/>
              </a:solidFill>
              <a:latin typeface="Calibri"/>
            </a:endParaRPr>
          </a:p>
        </p:txBody>
      </p:sp>
      <p:sp>
        <p:nvSpPr>
          <p:cNvPr id="5"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it-IT" sz="3200" b="0" strike="noStrike" spc="-1">
              <a:latin typeface="Arial"/>
            </a:endParaRPr>
          </a:p>
        </p:txBody>
      </p:sp>
    </p:spTree>
    <p:extLst>
      <p:ext uri="{BB962C8B-B14F-4D97-AF65-F5344CB8AC3E}">
        <p14:creationId xmlns:p14="http://schemas.microsoft.com/office/powerpoint/2010/main" val="34593996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image" Target="../media/image1.tif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1" name="CustomShape 1"/>
          <p:cNvSpPr/>
          <p:nvPr/>
        </p:nvSpPr>
        <p:spPr>
          <a:xfrm>
            <a:off x="0" y="6662880"/>
            <a:ext cx="12191520" cy="213840"/>
          </a:xfrm>
          <a:custGeom>
            <a:avLst/>
            <a:gdLst/>
            <a:ahLst/>
            <a:cxnLst/>
            <a:rect l="l" t="t" r="r" b="b"/>
            <a:pathLst>
              <a:path w="21600" h="21600">
                <a:moveTo>
                  <a:pt x="0" y="0"/>
                </a:moveTo>
                <a:lnTo>
                  <a:pt x="21600" y="0"/>
                </a:lnTo>
                <a:lnTo>
                  <a:pt x="21600" y="21600"/>
                </a:lnTo>
                <a:lnTo>
                  <a:pt x="0" y="21600"/>
                </a:lnTo>
                <a:lnTo>
                  <a:pt x="0" y="0"/>
                </a:lnTo>
                <a:close/>
              </a:path>
            </a:pathLst>
          </a:custGeom>
          <a:solidFill>
            <a:srgbClr val="002169"/>
          </a:solidFill>
          <a:ln>
            <a:noFill/>
          </a:ln>
        </p:spPr>
        <p:style>
          <a:lnRef idx="0">
            <a:scrgbClr r="0" g="0" b="0"/>
          </a:lnRef>
          <a:fillRef idx="0">
            <a:scrgbClr r="0" g="0" b="0"/>
          </a:fillRef>
          <a:effectRef idx="0">
            <a:scrgbClr r="0" g="0" b="0"/>
          </a:effectRef>
          <a:fontRef idx="minor"/>
        </p:style>
      </p:sp>
      <p:sp>
        <p:nvSpPr>
          <p:cNvPr id="2" name="CustomShape 2"/>
          <p:cNvSpPr/>
          <p:nvPr/>
        </p:nvSpPr>
        <p:spPr>
          <a:xfrm>
            <a:off x="0" y="6591240"/>
            <a:ext cx="12191520" cy="71280"/>
          </a:xfrm>
          <a:custGeom>
            <a:avLst/>
            <a:gdLst/>
            <a:ahLst/>
            <a:cxnLst/>
            <a:rect l="l" t="t" r="r" b="b"/>
            <a:pathLst>
              <a:path w="21600" h="21600">
                <a:moveTo>
                  <a:pt x="0" y="0"/>
                </a:moveTo>
                <a:lnTo>
                  <a:pt x="21600" y="0"/>
                </a:lnTo>
                <a:lnTo>
                  <a:pt x="21600" y="21600"/>
                </a:lnTo>
                <a:lnTo>
                  <a:pt x="0" y="21600"/>
                </a:lnTo>
                <a:lnTo>
                  <a:pt x="0" y="0"/>
                </a:lnTo>
                <a:close/>
              </a:path>
            </a:pathLst>
          </a:custGeom>
          <a:solidFill>
            <a:srgbClr val="E4D079"/>
          </a:solidFill>
          <a:ln>
            <a:noFill/>
          </a:ln>
        </p:spPr>
        <p:style>
          <a:lnRef idx="0">
            <a:scrgbClr r="0" g="0" b="0"/>
          </a:lnRef>
          <a:fillRef idx="0">
            <a:scrgbClr r="0" g="0" b="0"/>
          </a:fillRef>
          <a:effectRef idx="0">
            <a:scrgbClr r="0" g="0" b="0"/>
          </a:effectRef>
          <a:fontRef idx="minor"/>
        </p:style>
      </p:sp>
      <p:sp>
        <p:nvSpPr>
          <p:cNvPr id="3" name="Line 3"/>
          <p:cNvSpPr/>
          <p:nvPr/>
        </p:nvSpPr>
        <p:spPr>
          <a:xfrm>
            <a:off x="95040" y="880047"/>
            <a:ext cx="11906400" cy="1440"/>
          </a:xfrm>
          <a:prstGeom prst="line">
            <a:avLst/>
          </a:prstGeom>
          <a:ln w="9360">
            <a:solidFill>
              <a:srgbClr val="4A7EBB"/>
            </a:solidFill>
            <a:miter/>
          </a:ln>
        </p:spPr>
        <p:style>
          <a:lnRef idx="0">
            <a:scrgbClr r="0" g="0" b="0"/>
          </a:lnRef>
          <a:fillRef idx="0">
            <a:scrgbClr r="0" g="0" b="0"/>
          </a:fillRef>
          <a:effectRef idx="0">
            <a:scrgbClr r="0" g="0" b="0"/>
          </a:effectRef>
          <a:fontRef idx="minor"/>
        </p:style>
      </p:sp>
      <p:sp>
        <p:nvSpPr>
          <p:cNvPr id="4" name="Line 4"/>
          <p:cNvSpPr/>
          <p:nvPr/>
        </p:nvSpPr>
        <p:spPr>
          <a:xfrm flipH="1">
            <a:off x="10955520" y="90359"/>
            <a:ext cx="0" cy="743778"/>
          </a:xfrm>
          <a:prstGeom prst="line">
            <a:avLst/>
          </a:prstGeom>
          <a:ln w="9360">
            <a:solidFill>
              <a:srgbClr val="4A7EBB"/>
            </a:solidFill>
            <a:miter/>
          </a:ln>
        </p:spPr>
        <p:style>
          <a:lnRef idx="0">
            <a:scrgbClr r="0" g="0" b="0"/>
          </a:lnRef>
          <a:fillRef idx="0">
            <a:scrgbClr r="0" g="0" b="0"/>
          </a:fillRef>
          <a:effectRef idx="0">
            <a:scrgbClr r="0" g="0" b="0"/>
          </a:effectRef>
          <a:fontRef idx="minor"/>
        </p:style>
      </p:sp>
      <p:sp>
        <p:nvSpPr>
          <p:cNvPr id="5" name="Line 5"/>
          <p:cNvSpPr/>
          <p:nvPr/>
        </p:nvSpPr>
        <p:spPr>
          <a:xfrm flipH="1">
            <a:off x="1781557" y="87479"/>
            <a:ext cx="0" cy="746658"/>
          </a:xfrm>
          <a:prstGeom prst="line">
            <a:avLst/>
          </a:prstGeom>
          <a:ln w="9360">
            <a:solidFill>
              <a:srgbClr val="4A7EBB"/>
            </a:solidFill>
            <a:miter/>
          </a:ln>
        </p:spPr>
        <p:style>
          <a:lnRef idx="0">
            <a:scrgbClr r="0" g="0" b="0"/>
          </a:lnRef>
          <a:fillRef idx="0">
            <a:scrgbClr r="0" g="0" b="0"/>
          </a:fillRef>
          <a:effectRef idx="0">
            <a:scrgbClr r="0" g="0" b="0"/>
          </a:effectRef>
          <a:fontRef idx="minor"/>
        </p:style>
      </p:sp>
      <p:sp>
        <p:nvSpPr>
          <p:cNvPr id="7" name="PlaceHolder 6"/>
          <p:cNvSpPr>
            <a:spLocks noGrp="1"/>
          </p:cNvSpPr>
          <p:nvPr>
            <p:ph type="sldNum"/>
          </p:nvPr>
        </p:nvSpPr>
        <p:spPr>
          <a:xfrm>
            <a:off x="9317760" y="6593040"/>
            <a:ext cx="2844000" cy="364680"/>
          </a:xfrm>
          <a:prstGeom prst="rect">
            <a:avLst/>
          </a:prstGeom>
        </p:spPr>
        <p:txBody>
          <a:bodyPr lIns="90000" tIns="46800" rIns="90000" bIns="46800" anchor="ctr"/>
          <a:lstStyle/>
          <a:p>
            <a:pPr algn="r"/>
            <a:fld id="{8B6D624D-56A3-481B-9205-BD0BBECDE3EA}" type="slidenum">
              <a:rPr lang="it-IT" sz="1000" spc="-1" smtClean="0">
                <a:solidFill>
                  <a:srgbClr val="FFFFFF"/>
                </a:solidFill>
                <a:ea typeface="Arial"/>
              </a:rPr>
              <a:pPr algn="r"/>
              <a:t>‹N›</a:t>
            </a:fld>
            <a:endParaRPr lang="it-IT" sz="1000" spc="-1" dirty="0">
              <a:solidFill>
                <a:prstClr val="black"/>
              </a:solidFill>
              <a:latin typeface="Times New Roman"/>
            </a:endParaRPr>
          </a:p>
        </p:txBody>
      </p:sp>
      <p:pic>
        <p:nvPicPr>
          <p:cNvPr id="13" name="Immagine 12">
            <a:extLst>
              <a:ext uri="{FF2B5EF4-FFF2-40B4-BE49-F238E27FC236}">
                <a16:creationId xmlns="" xmlns:a16="http://schemas.microsoft.com/office/drawing/2014/main" id="{563CC344-0914-4713-9C4E-E4713B19E2A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493" y="27761"/>
            <a:ext cx="780731" cy="780731"/>
          </a:xfrm>
          <a:prstGeom prst="rect">
            <a:avLst/>
          </a:prstGeom>
        </p:spPr>
      </p:pic>
      <p:pic>
        <p:nvPicPr>
          <p:cNvPr id="17" name="Immagine 16">
            <a:extLst>
              <a:ext uri="{FF2B5EF4-FFF2-40B4-BE49-F238E27FC236}">
                <a16:creationId xmlns="" xmlns:a16="http://schemas.microsoft.com/office/drawing/2014/main" id="{79C3FFD5-A8EB-44E6-BAB4-52669C2E96C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099508" y="87479"/>
            <a:ext cx="756445" cy="761058"/>
          </a:xfrm>
          <a:prstGeom prst="rect">
            <a:avLst/>
          </a:prstGeom>
        </p:spPr>
      </p:pic>
      <p:grpSp>
        <p:nvGrpSpPr>
          <p:cNvPr id="18" name="Gruppo 17">
            <a:extLst>
              <a:ext uri="{FF2B5EF4-FFF2-40B4-BE49-F238E27FC236}">
                <a16:creationId xmlns="" xmlns:a16="http://schemas.microsoft.com/office/drawing/2014/main" id="{C0349ACF-385B-4030-9907-20548543FB89}"/>
              </a:ext>
            </a:extLst>
          </p:cNvPr>
          <p:cNvGrpSpPr/>
          <p:nvPr userDrawn="1"/>
        </p:nvGrpSpPr>
        <p:grpSpPr>
          <a:xfrm>
            <a:off x="647225" y="-39503"/>
            <a:ext cx="1178507" cy="922136"/>
            <a:chOff x="-142240" y="-184150"/>
            <a:chExt cx="1688181" cy="1180979"/>
          </a:xfrm>
          <a:noFill/>
        </p:grpSpPr>
        <p:sp>
          <p:nvSpPr>
            <p:cNvPr id="19" name="Rettangolo 18">
              <a:extLst>
                <a:ext uri="{FF2B5EF4-FFF2-40B4-BE49-F238E27FC236}">
                  <a16:creationId xmlns="" xmlns:a16="http://schemas.microsoft.com/office/drawing/2014/main" id="{CDD7E9B9-9AD5-4D18-B47F-E26A08ADDBE2}"/>
                </a:ext>
              </a:extLst>
            </p:cNvPr>
            <p:cNvSpPr/>
            <p:nvPr/>
          </p:nvSpPr>
          <p:spPr>
            <a:xfrm>
              <a:off x="885825" y="224095"/>
              <a:ext cx="257176" cy="2159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20" name="Immagine 19">
              <a:extLst>
                <a:ext uri="{FF2B5EF4-FFF2-40B4-BE49-F238E27FC236}">
                  <a16:creationId xmlns="" xmlns:a16="http://schemas.microsoft.com/office/drawing/2014/main" id="{B70614AE-C04C-4334-A5DD-CA23F233C79E}"/>
                </a:ext>
              </a:extLst>
            </p:cNvPr>
            <p:cNvPicPr>
              <a:picLocks noChangeAspect="1"/>
            </p:cNvPicPr>
            <p:nvPr/>
          </p:nvPicPr>
          <p:blipFill>
            <a:blip r:embed="rId6" cstate="print">
              <a:extLst>
                <a:ext uri="{BEBA8EAE-BF5A-486C-A8C5-ECC9F3942E4B}">
                  <a14:imgProps xmlns:a14="http://schemas.microsoft.com/office/drawing/2010/main">
                    <a14:imgLayer r:embed="rId7">
                      <a14:imgEffect>
                        <a14:backgroundRemoval t="10000" b="90000" l="10000" r="90000">
                          <a14:foregroundMark x1="40354" y1="21700" x2="22391" y2="34177"/>
                          <a14:foregroundMark x1="22391" y1="34177" x2="26186" y2="60759"/>
                          <a14:foregroundMark x1="26186" y1="60759" x2="38483" y2="61131"/>
                          <a14:foregroundMark x1="43709" y1="57669" x2="41113" y2="36257"/>
                          <a14:foregroundMark x1="41113" y1="36257" x2="33144" y2="37794"/>
                          <a14:foregroundMark x1="38330" y1="33363" x2="27957" y2="54069"/>
                          <a14:foregroundMark x1="27957" y1="54069" x2="32827" y2="49548"/>
                          <a14:foregroundMark x1="36622" y1="37794" x2="29728" y2="40778"/>
                          <a14:foregroundMark x1="66730" y1="41320" x2="67109" y2="44665"/>
                          <a14:foregroundMark x1="69070" y1="45750" x2="67679" y2="46745"/>
                          <a14:foregroundMark x1="36496" y1="48373" x2="34029" y2="51627"/>
                          <a14:foregroundMark x1="36686" y1="48192" x2="29159" y2="35986"/>
                          <a14:foregroundMark x1="31309" y1="34991" x2="32764" y2="54250"/>
                          <a14:foregroundMark x1="32764" y1="55425" x2="40987" y2="54792"/>
                          <a14:backgroundMark x1="45731" y1="57866" x2="41366" y2="61031"/>
                          <a14:backgroundMark x1="43707" y1="60217" x2="40101" y2="62025"/>
                          <a14:backgroundMark x1="43707" y1="57866" x2="38963" y2="61844"/>
                        </a14:backgroundRemoval>
                      </a14:imgEffect>
                    </a14:imgLayer>
                  </a14:imgProps>
                </a:ext>
                <a:ext uri="{28A0092B-C50C-407E-A947-70E740481C1C}">
                  <a14:useLocalDpi xmlns:a14="http://schemas.microsoft.com/office/drawing/2010/main" val="0"/>
                </a:ext>
              </a:extLst>
            </a:blip>
            <a:stretch>
              <a:fillRect/>
            </a:stretch>
          </p:blipFill>
          <p:spPr>
            <a:xfrm>
              <a:off x="-142240" y="-184150"/>
              <a:ext cx="1688181" cy="1180979"/>
            </a:xfrm>
            <a:prstGeom prst="rect">
              <a:avLst/>
            </a:prstGeom>
            <a:grpFill/>
            <a:ln>
              <a:noFill/>
            </a:ln>
          </p:spPr>
        </p:pic>
      </p:grpSp>
      <p:sp>
        <p:nvSpPr>
          <p:cNvPr id="21" name="CasellaDiTesto 20">
            <a:extLst>
              <a:ext uri="{FF2B5EF4-FFF2-40B4-BE49-F238E27FC236}">
                <a16:creationId xmlns="" xmlns:a16="http://schemas.microsoft.com/office/drawing/2014/main" id="{EF990AE6-38B9-4AD8-AEC7-1D56D02C818F}"/>
              </a:ext>
            </a:extLst>
          </p:cNvPr>
          <p:cNvSpPr txBox="1"/>
          <p:nvPr userDrawn="1"/>
        </p:nvSpPr>
        <p:spPr>
          <a:xfrm>
            <a:off x="1674195" y="10814"/>
            <a:ext cx="950155" cy="369332"/>
          </a:xfrm>
          <a:prstGeom prst="rect">
            <a:avLst/>
          </a:prstGeom>
          <a:noFill/>
        </p:spPr>
        <p:txBody>
          <a:bodyPr wrap="square" rtlCol="0">
            <a:spAutoFit/>
          </a:bodyPr>
          <a:lstStyle/>
          <a:p>
            <a:pPr algn="ctr"/>
            <a:r>
              <a:rPr lang="it-IT" dirty="0">
                <a:latin typeface="Arial Narrow" panose="020B0606020202030204" pitchFamily="34" charset="0"/>
              </a:rPr>
              <a:t>MIASIT</a:t>
            </a:r>
          </a:p>
        </p:txBody>
      </p:sp>
    </p:spTree>
    <p:extLst>
      <p:ext uri="{BB962C8B-B14F-4D97-AF65-F5344CB8AC3E}">
        <p14:creationId xmlns:p14="http://schemas.microsoft.com/office/powerpoint/2010/main" val="2076466404"/>
      </p:ext>
    </p:extLst>
  </p:cSld>
  <p:clrMap bg1="lt1" tx1="dk1" bg2="lt2" tx2="dk2" accent1="accent1" accent2="accent2" accent3="accent3" accent4="accent4" accent5="accent5" accent6="accent6" hlink="hlink" folHlink="folHlink"/>
  <p:sldLayoutIdLst>
    <p:sldLayoutId id="2147483696" r:id="rId1"/>
    <p:sldLayoutId id="2147483697" r:id="rId2"/>
  </p:sldLayoutIdLst>
  <p:txStyles>
    <p:titleStyle/>
    <p:bodyStyle>
      <a:lvl1pPr marL="432000" indent="-324000">
        <a:spcBef>
          <a:spcPts val="1417"/>
        </a:spcBef>
        <a:buClr>
          <a:srgbClr val="000000"/>
        </a:buClr>
        <a:buSzPct val="45000"/>
        <a:buFont typeface="Wingdings" charset="2"/>
        <a:buChar char=""/>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99074" y="-61301"/>
            <a:ext cx="10972440" cy="1144800"/>
          </a:xfrm>
        </p:spPr>
        <p:txBody>
          <a:bodyPr/>
          <a:lstStyle/>
          <a:p>
            <a:pPr algn="ctr"/>
            <a:r>
              <a:rPr lang="it-IT" sz="2800" dirty="0" smtClean="0"/>
              <a:t>SITUAZIONE POLITICA</a:t>
            </a:r>
            <a:endParaRPr lang="it-IT" sz="2800" dirty="0"/>
          </a:p>
        </p:txBody>
      </p:sp>
      <p:pic>
        <p:nvPicPr>
          <p:cNvPr id="71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9643" t="26667" r="9464" b="13174"/>
          <a:stretch/>
        </p:blipFill>
        <p:spPr bwMode="auto">
          <a:xfrm>
            <a:off x="1495575" y="1132575"/>
            <a:ext cx="9200847" cy="4391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asellaDiTesto 3"/>
          <p:cNvSpPr txBox="1"/>
          <p:nvPr/>
        </p:nvSpPr>
        <p:spPr>
          <a:xfrm>
            <a:off x="85876" y="1595880"/>
            <a:ext cx="3005666" cy="3231654"/>
          </a:xfrm>
          <a:prstGeom prst="rect">
            <a:avLst/>
          </a:prstGeom>
          <a:solidFill>
            <a:schemeClr val="bg1"/>
          </a:solidFill>
          <a:ln w="19050">
            <a:solidFill>
              <a:schemeClr val="tx2"/>
            </a:solidFill>
          </a:ln>
        </p:spPr>
        <p:txBody>
          <a:bodyPr wrap="square" rtlCol="0">
            <a:spAutoFit/>
          </a:bodyPr>
          <a:lstStyle/>
          <a:p>
            <a:pPr algn="just"/>
            <a:r>
              <a:rPr lang="it-IT" sz="1400" b="1" dirty="0" smtClean="0">
                <a:solidFill>
                  <a:schemeClr val="tx2"/>
                </a:solidFill>
              </a:rPr>
              <a:t>GUN</a:t>
            </a:r>
            <a:endParaRPr lang="it-IT" sz="1100" b="1" dirty="0" smtClean="0">
              <a:solidFill>
                <a:schemeClr val="tx2"/>
              </a:solidFill>
            </a:endParaRPr>
          </a:p>
          <a:p>
            <a:pPr algn="just"/>
            <a:endParaRPr lang="it-IT" sz="1100" dirty="0">
              <a:solidFill>
                <a:schemeClr val="tx2"/>
              </a:solidFill>
            </a:endParaRPr>
          </a:p>
          <a:p>
            <a:pPr marL="171450" indent="-171450" algn="just">
              <a:buFont typeface="Wingdings" pitchFamily="2" charset="2"/>
              <a:buChar char="Ø"/>
            </a:pPr>
            <a:r>
              <a:rPr lang="it-IT" sz="1200" b="1" dirty="0" smtClean="0">
                <a:solidFill>
                  <a:schemeClr val="tx2"/>
                </a:solidFill>
              </a:rPr>
              <a:t>15 FEBBRAIO VISITA AD ABU </a:t>
            </a:r>
            <a:r>
              <a:rPr lang="it-IT" sz="1200" b="1" dirty="0">
                <a:solidFill>
                  <a:schemeClr val="tx2"/>
                </a:solidFill>
              </a:rPr>
              <a:t>DHABI  (EMIRATI ARABI </a:t>
            </a:r>
            <a:r>
              <a:rPr lang="it-IT" sz="1200" b="1" dirty="0" smtClean="0">
                <a:solidFill>
                  <a:schemeClr val="tx2"/>
                </a:solidFill>
              </a:rPr>
              <a:t>UNITI) DOVE HA INCONTRATO IL PRESIDENTE MOHAMED BIN ZAYED. PUNTI TRATTATI NEL CORSO DEL COLLOQUIO: LA COOPERAZIONE BILATERALE E LA RIAPERTURA DELL’AMBASCIATA  DEGLI EMIRATI IN LIBIA.</a:t>
            </a:r>
          </a:p>
          <a:p>
            <a:pPr marL="171450" indent="-171450" algn="just">
              <a:buFont typeface="Wingdings" pitchFamily="2" charset="2"/>
              <a:buChar char="Ø"/>
            </a:pPr>
            <a:r>
              <a:rPr lang="it-IT" sz="1200" b="1" dirty="0" smtClean="0">
                <a:solidFill>
                  <a:schemeClr val="tx2"/>
                </a:solidFill>
              </a:rPr>
              <a:t>18 FEBBRAIO DELEGAZIONE GUIDATA DA DBEIBAH SI E’ RECATA A INSTANBUL (TURCHIA) DOVE </a:t>
            </a:r>
            <a:r>
              <a:rPr lang="it-IT" sz="1200" b="1" dirty="0" smtClean="0">
                <a:solidFill>
                  <a:schemeClr val="tx2"/>
                </a:solidFill>
              </a:rPr>
              <a:t>E’ STATA ACCOLTA </a:t>
            </a:r>
            <a:r>
              <a:rPr lang="it-IT" sz="1200" b="1" dirty="0" smtClean="0">
                <a:solidFill>
                  <a:schemeClr val="tx2"/>
                </a:solidFill>
              </a:rPr>
              <a:t>DAL PRESIDENTE ERDOGAN</a:t>
            </a:r>
            <a:r>
              <a:rPr lang="it-IT" sz="1200" b="1" dirty="0">
                <a:solidFill>
                  <a:schemeClr val="tx2"/>
                </a:solidFill>
              </a:rPr>
              <a:t>.</a:t>
            </a:r>
            <a:endParaRPr lang="it-IT" sz="1100" b="1" dirty="0">
              <a:solidFill>
                <a:schemeClr val="tx2"/>
              </a:solidFill>
            </a:endParaRPr>
          </a:p>
          <a:p>
            <a:pPr algn="just"/>
            <a:endParaRPr lang="it-IT" sz="1100" b="1" dirty="0" smtClean="0">
              <a:solidFill>
                <a:schemeClr val="tx2"/>
              </a:solidFill>
            </a:endParaRPr>
          </a:p>
        </p:txBody>
      </p:sp>
      <p:sp>
        <p:nvSpPr>
          <p:cNvPr id="5" name="CasellaDiTesto 4"/>
          <p:cNvSpPr txBox="1"/>
          <p:nvPr/>
        </p:nvSpPr>
        <p:spPr>
          <a:xfrm>
            <a:off x="9075558" y="1607587"/>
            <a:ext cx="3039533" cy="2739211"/>
          </a:xfrm>
          <a:prstGeom prst="rect">
            <a:avLst/>
          </a:prstGeom>
          <a:solidFill>
            <a:schemeClr val="bg1"/>
          </a:solidFill>
          <a:ln w="19050">
            <a:solidFill>
              <a:srgbClr val="FF0000"/>
            </a:solidFill>
          </a:ln>
        </p:spPr>
        <p:txBody>
          <a:bodyPr wrap="square" rtlCol="0">
            <a:spAutoFit/>
          </a:bodyPr>
          <a:lstStyle/>
          <a:p>
            <a:pPr algn="just"/>
            <a:r>
              <a:rPr lang="it-IT" sz="1200" b="1" dirty="0" smtClean="0">
                <a:solidFill>
                  <a:srgbClr val="FF0000"/>
                </a:solidFill>
              </a:rPr>
              <a:t>GSN</a:t>
            </a:r>
            <a:endParaRPr lang="it-IT" sz="1050" b="1" dirty="0" smtClean="0">
              <a:solidFill>
                <a:srgbClr val="FF0000"/>
              </a:solidFill>
            </a:endParaRPr>
          </a:p>
          <a:p>
            <a:pPr algn="just"/>
            <a:endParaRPr lang="it-IT" sz="900" dirty="0" smtClean="0">
              <a:solidFill>
                <a:srgbClr val="FF0000"/>
              </a:solidFill>
            </a:endParaRPr>
          </a:p>
          <a:p>
            <a:pPr algn="just"/>
            <a:r>
              <a:rPr lang="it-IT" sz="1100" b="1" dirty="0" smtClean="0">
                <a:solidFill>
                  <a:srgbClr val="FF0000"/>
                </a:solidFill>
              </a:rPr>
              <a:t>17 FEBBRAIO DISCORSO TRASMESSO SULLA SUA PAGINA FACEBOOK, DOVE DICHIARA CHE IL GOVERNO SI STA IMPEGNANDO AD ATTUARE UN VASTO PROGRAMMA DI RIFORME PER POTER AUMENTARE L’EFFICIENZA DELLE ISTITUZIONI. INOLTRE HA ELOGIATO IL LAVORO DEL COMITATO MILITARE (5+5) PER L’UNIFICAZIONE DELL’ESERCITO E ED IL SUCCESSIVO RITIRO DELLE FORZE STRANIERE.</a:t>
            </a:r>
            <a:endParaRPr lang="it-IT" sz="1050" b="1" dirty="0">
              <a:solidFill>
                <a:srgbClr val="FF0000"/>
              </a:solidFill>
            </a:endParaRPr>
          </a:p>
          <a:p>
            <a:pPr algn="just"/>
            <a:endParaRPr lang="it-IT" sz="1050" dirty="0" smtClean="0">
              <a:solidFill>
                <a:srgbClr val="FF0000"/>
              </a:solidFill>
            </a:endParaRPr>
          </a:p>
          <a:p>
            <a:pPr algn="just"/>
            <a:endParaRPr lang="it-IT" sz="1050" dirty="0">
              <a:solidFill>
                <a:srgbClr val="FF0000"/>
              </a:solidFill>
            </a:endParaRPr>
          </a:p>
          <a:p>
            <a:pPr algn="just"/>
            <a:endParaRPr lang="it-IT" sz="900" dirty="0" smtClean="0">
              <a:solidFill>
                <a:srgbClr val="FF0000"/>
              </a:solidFill>
            </a:endParaRPr>
          </a:p>
        </p:txBody>
      </p:sp>
    </p:spTree>
    <p:extLst>
      <p:ext uri="{BB962C8B-B14F-4D97-AF65-F5344CB8AC3E}">
        <p14:creationId xmlns:p14="http://schemas.microsoft.com/office/powerpoint/2010/main" val="25105796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asellaDiTesto 19"/>
          <p:cNvSpPr txBox="1"/>
          <p:nvPr/>
        </p:nvSpPr>
        <p:spPr>
          <a:xfrm>
            <a:off x="1785429" y="365779"/>
            <a:ext cx="3124200" cy="369332"/>
          </a:xfrm>
          <a:prstGeom prst="rect">
            <a:avLst/>
          </a:prstGeom>
          <a:noFill/>
        </p:spPr>
        <p:txBody>
          <a:bodyPr wrap="square" rtlCol="0">
            <a:spAutoFit/>
          </a:bodyPr>
          <a:lstStyle/>
          <a:p>
            <a:r>
              <a:rPr lang="it-IT" dirty="0" smtClean="0"/>
              <a:t>CURRENT</a:t>
            </a:r>
            <a:endParaRPr lang="it-IT" dirty="0"/>
          </a:p>
        </p:txBody>
      </p:sp>
      <p:pic>
        <p:nvPicPr>
          <p:cNvPr id="21" name="Immagine 20"/>
          <p:cNvPicPr/>
          <p:nvPr/>
        </p:nvPicPr>
        <p:blipFill>
          <a:blip r:embed="rId2"/>
          <a:stretch>
            <a:fillRect/>
          </a:stretch>
        </p:blipFill>
        <p:spPr>
          <a:xfrm>
            <a:off x="1242060" y="1079050"/>
            <a:ext cx="10096500" cy="5145641"/>
          </a:xfrm>
          <a:prstGeom prst="rect">
            <a:avLst/>
          </a:prstGeom>
          <a:ln w="19050">
            <a:solidFill>
              <a:schemeClr val="tx1"/>
            </a:solidFill>
          </a:ln>
        </p:spPr>
      </p:pic>
      <p:sp>
        <p:nvSpPr>
          <p:cNvPr id="24" name="CasellaDiTesto 23"/>
          <p:cNvSpPr txBox="1"/>
          <p:nvPr/>
        </p:nvSpPr>
        <p:spPr>
          <a:xfrm>
            <a:off x="3689734" y="3871460"/>
            <a:ext cx="975399" cy="261610"/>
          </a:xfrm>
          <a:prstGeom prst="rect">
            <a:avLst/>
          </a:prstGeom>
          <a:solidFill>
            <a:schemeClr val="bg1"/>
          </a:solidFill>
          <a:ln>
            <a:solidFill>
              <a:srgbClr val="FF0000"/>
            </a:solidFill>
          </a:ln>
        </p:spPr>
        <p:txBody>
          <a:bodyPr wrap="square" rtlCol="0">
            <a:spAutoFit/>
          </a:bodyPr>
          <a:lstStyle/>
          <a:p>
            <a:pPr algn="ctr"/>
            <a:r>
              <a:rPr lang="it-IT" sz="1100" b="1" dirty="0" smtClean="0">
                <a:solidFill>
                  <a:srgbClr val="FF0000"/>
                </a:solidFill>
              </a:rPr>
              <a:t>GHARYAN</a:t>
            </a:r>
            <a:endParaRPr lang="it-IT" sz="1100" b="1" dirty="0">
              <a:solidFill>
                <a:srgbClr val="FF0000"/>
              </a:solidFill>
            </a:endParaRPr>
          </a:p>
        </p:txBody>
      </p:sp>
      <p:sp>
        <p:nvSpPr>
          <p:cNvPr id="25" name="Ovale 24"/>
          <p:cNvSpPr/>
          <p:nvPr/>
        </p:nvSpPr>
        <p:spPr>
          <a:xfrm>
            <a:off x="3587326" y="4071515"/>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CasellaDiTesto 25"/>
          <p:cNvSpPr txBox="1"/>
          <p:nvPr/>
        </p:nvSpPr>
        <p:spPr>
          <a:xfrm>
            <a:off x="4744544" y="4035061"/>
            <a:ext cx="2343750" cy="1515800"/>
          </a:xfrm>
          <a:prstGeom prst="rect">
            <a:avLst/>
          </a:prstGeom>
          <a:solidFill>
            <a:schemeClr val="bg1"/>
          </a:solidFill>
          <a:ln w="19050">
            <a:solidFill>
              <a:srgbClr val="FF0000"/>
            </a:solidFill>
          </a:ln>
        </p:spPr>
        <p:txBody>
          <a:bodyPr wrap="square" rtlCol="0">
            <a:spAutoFit/>
          </a:bodyPr>
          <a:lstStyle/>
          <a:p>
            <a:pPr algn="just"/>
            <a:r>
              <a:rPr lang="it-IT" sz="900" b="1" dirty="0" smtClean="0">
                <a:solidFill>
                  <a:srgbClr val="FF0000"/>
                </a:solidFill>
              </a:rPr>
              <a:t>GHARYAN</a:t>
            </a:r>
            <a:r>
              <a:rPr lang="it-IT" sz="900" b="1" dirty="0">
                <a:solidFill>
                  <a:srgbClr val="FF0000"/>
                </a:solidFill>
              </a:rPr>
              <a:t> </a:t>
            </a:r>
            <a:r>
              <a:rPr lang="it-IT" sz="900" b="1" dirty="0" smtClean="0">
                <a:solidFill>
                  <a:srgbClr val="FF0000"/>
                </a:solidFill>
              </a:rPr>
              <a:t>16 FEB 23</a:t>
            </a:r>
          </a:p>
          <a:p>
            <a:pPr algn="just">
              <a:spcBef>
                <a:spcPts val="300"/>
              </a:spcBef>
            </a:pPr>
            <a:r>
              <a:rPr lang="it-IT" sz="900" b="1" dirty="0" smtClean="0">
                <a:solidFill>
                  <a:srgbClr val="FF0000"/>
                </a:solidFill>
              </a:rPr>
              <a:t>SCONTRI ARMATI SONO SCOPPIATI TRA LA BRIGATA GHARYAN E LA CENTRAL SUPPORT AGENCY NEI PRESSI DI DUE CHECKPOINT, AL-HIRA E ABU RASHADAH CAUSANDO LA MORTE DI TRE POLIZIOTTI. LA BRIGATA AVEVA  BLOCCATO I VARCHI CON CUMULI DI TERRA IL 14 FEBBRAIO. </a:t>
            </a:r>
            <a:endParaRPr lang="it-IT" sz="900" b="1" dirty="0">
              <a:solidFill>
                <a:srgbClr val="FF0000"/>
              </a:solidFill>
            </a:endParaRPr>
          </a:p>
        </p:txBody>
      </p:sp>
      <p:cxnSp>
        <p:nvCxnSpPr>
          <p:cNvPr id="27" name="Connettore 2 26"/>
          <p:cNvCxnSpPr/>
          <p:nvPr/>
        </p:nvCxnSpPr>
        <p:spPr>
          <a:xfrm flipH="1" flipV="1">
            <a:off x="3689734" y="4168679"/>
            <a:ext cx="1054810" cy="572654"/>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 name="CasellaDiTesto 28"/>
          <p:cNvSpPr txBox="1"/>
          <p:nvPr/>
        </p:nvSpPr>
        <p:spPr>
          <a:xfrm>
            <a:off x="3786354" y="1443384"/>
            <a:ext cx="861569" cy="261610"/>
          </a:xfrm>
          <a:prstGeom prst="rect">
            <a:avLst/>
          </a:prstGeom>
          <a:solidFill>
            <a:schemeClr val="bg1"/>
          </a:solidFill>
          <a:ln>
            <a:solidFill>
              <a:srgbClr val="FF0000"/>
            </a:solidFill>
          </a:ln>
        </p:spPr>
        <p:txBody>
          <a:bodyPr wrap="square" rtlCol="0">
            <a:spAutoFit/>
          </a:bodyPr>
          <a:lstStyle/>
          <a:p>
            <a:pPr algn="ctr"/>
            <a:r>
              <a:rPr lang="it-IT" sz="1100" b="1" dirty="0" smtClean="0">
                <a:solidFill>
                  <a:srgbClr val="FF0000"/>
                </a:solidFill>
              </a:rPr>
              <a:t>TRIPOLI</a:t>
            </a:r>
            <a:endParaRPr lang="it-IT" sz="1100" b="1" dirty="0">
              <a:solidFill>
                <a:srgbClr val="FF0000"/>
              </a:solidFill>
            </a:endParaRPr>
          </a:p>
        </p:txBody>
      </p:sp>
      <p:sp>
        <p:nvSpPr>
          <p:cNvPr id="30" name="Ovale 29"/>
          <p:cNvSpPr/>
          <p:nvPr/>
        </p:nvSpPr>
        <p:spPr>
          <a:xfrm>
            <a:off x="4102777" y="1818339"/>
            <a:ext cx="132926"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Ovale 5"/>
          <p:cNvSpPr/>
          <p:nvPr/>
        </p:nvSpPr>
        <p:spPr>
          <a:xfrm>
            <a:off x="3248655" y="3806367"/>
            <a:ext cx="423338" cy="265148"/>
          </a:xfrm>
          <a:prstGeom prst="ellipse">
            <a:avLst/>
          </a:prstGeom>
          <a:solidFill>
            <a:srgbClr val="FF0000">
              <a:alpha val="21000"/>
            </a:srgbClr>
          </a:solidFill>
          <a:ln w="63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1" name="Connettore 2 10"/>
          <p:cNvCxnSpPr>
            <a:stCxn id="6" idx="0"/>
          </p:cNvCxnSpPr>
          <p:nvPr/>
        </p:nvCxnSpPr>
        <p:spPr>
          <a:xfrm flipV="1">
            <a:off x="3460324" y="1819201"/>
            <a:ext cx="717109" cy="1987166"/>
          </a:xfrm>
          <a:prstGeom prst="straightConnector1">
            <a:avLst/>
          </a:prstGeom>
          <a:ln w="1905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4" name="CasellaDiTesto 13"/>
          <p:cNvSpPr txBox="1"/>
          <p:nvPr/>
        </p:nvSpPr>
        <p:spPr>
          <a:xfrm rot="17347009">
            <a:off x="3379380" y="2732830"/>
            <a:ext cx="690407" cy="276999"/>
          </a:xfrm>
          <a:prstGeom prst="rect">
            <a:avLst/>
          </a:prstGeom>
          <a:noFill/>
          <a:ln>
            <a:noFill/>
          </a:ln>
        </p:spPr>
        <p:txBody>
          <a:bodyPr wrap="square" rtlCol="0">
            <a:spAutoFit/>
          </a:bodyPr>
          <a:lstStyle/>
          <a:p>
            <a:pPr algn="ctr"/>
            <a:r>
              <a:rPr lang="it-IT" sz="1200" b="1" dirty="0" smtClean="0">
                <a:solidFill>
                  <a:srgbClr val="FF0000"/>
                </a:solidFill>
              </a:rPr>
              <a:t>98 km</a:t>
            </a:r>
            <a:endParaRPr lang="it-IT" sz="1200" b="1" dirty="0">
              <a:solidFill>
                <a:srgbClr val="FF0000"/>
              </a:solidFill>
            </a:endParaRPr>
          </a:p>
        </p:txBody>
      </p:sp>
      <p:sp>
        <p:nvSpPr>
          <p:cNvPr id="13" name="CasellaDiTesto 12"/>
          <p:cNvSpPr txBox="1"/>
          <p:nvPr/>
        </p:nvSpPr>
        <p:spPr>
          <a:xfrm>
            <a:off x="2198194" y="1816451"/>
            <a:ext cx="861569" cy="261610"/>
          </a:xfrm>
          <a:prstGeom prst="rect">
            <a:avLst/>
          </a:prstGeom>
          <a:solidFill>
            <a:schemeClr val="bg1"/>
          </a:solidFill>
          <a:ln>
            <a:solidFill>
              <a:srgbClr val="FF0000"/>
            </a:solidFill>
          </a:ln>
        </p:spPr>
        <p:txBody>
          <a:bodyPr wrap="square" rtlCol="0">
            <a:spAutoFit/>
          </a:bodyPr>
          <a:lstStyle/>
          <a:p>
            <a:pPr algn="ctr"/>
            <a:r>
              <a:rPr lang="it-IT" sz="1100" b="1" dirty="0" smtClean="0">
                <a:solidFill>
                  <a:srgbClr val="FF0000"/>
                </a:solidFill>
              </a:rPr>
              <a:t>ZAWIA</a:t>
            </a:r>
            <a:endParaRPr lang="it-IT" sz="1100" b="1" dirty="0">
              <a:solidFill>
                <a:srgbClr val="FF0000"/>
              </a:solidFill>
            </a:endParaRPr>
          </a:p>
        </p:txBody>
      </p:sp>
      <p:sp>
        <p:nvSpPr>
          <p:cNvPr id="15" name="Ovale 14"/>
          <p:cNvSpPr/>
          <p:nvPr/>
        </p:nvSpPr>
        <p:spPr>
          <a:xfrm>
            <a:off x="2710172" y="2200382"/>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Ovale 15"/>
          <p:cNvSpPr/>
          <p:nvPr/>
        </p:nvSpPr>
        <p:spPr>
          <a:xfrm>
            <a:off x="1457105" y="2248964"/>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p:cNvSpPr txBox="1"/>
          <p:nvPr/>
        </p:nvSpPr>
        <p:spPr>
          <a:xfrm>
            <a:off x="1110987" y="1970362"/>
            <a:ext cx="861569" cy="261610"/>
          </a:xfrm>
          <a:prstGeom prst="rect">
            <a:avLst/>
          </a:prstGeom>
          <a:solidFill>
            <a:schemeClr val="bg1"/>
          </a:solidFill>
          <a:ln>
            <a:solidFill>
              <a:srgbClr val="FF0000"/>
            </a:solidFill>
          </a:ln>
        </p:spPr>
        <p:txBody>
          <a:bodyPr wrap="square" rtlCol="0">
            <a:spAutoFit/>
          </a:bodyPr>
          <a:lstStyle/>
          <a:p>
            <a:pPr algn="ctr"/>
            <a:r>
              <a:rPr lang="it-IT" sz="1100" b="1" dirty="0" smtClean="0">
                <a:solidFill>
                  <a:srgbClr val="FF0000"/>
                </a:solidFill>
              </a:rPr>
              <a:t>AJAILAT</a:t>
            </a:r>
            <a:endParaRPr lang="it-IT" sz="1100" b="1" dirty="0">
              <a:solidFill>
                <a:srgbClr val="FF0000"/>
              </a:solidFill>
            </a:endParaRPr>
          </a:p>
        </p:txBody>
      </p:sp>
      <p:sp>
        <p:nvSpPr>
          <p:cNvPr id="18" name="CasellaDiTesto 17"/>
          <p:cNvSpPr txBox="1"/>
          <p:nvPr/>
        </p:nvSpPr>
        <p:spPr>
          <a:xfrm>
            <a:off x="285230" y="3086330"/>
            <a:ext cx="2343750" cy="1377300"/>
          </a:xfrm>
          <a:prstGeom prst="rect">
            <a:avLst/>
          </a:prstGeom>
          <a:solidFill>
            <a:schemeClr val="bg1"/>
          </a:solidFill>
          <a:ln w="19050">
            <a:solidFill>
              <a:srgbClr val="FF0000"/>
            </a:solidFill>
          </a:ln>
        </p:spPr>
        <p:txBody>
          <a:bodyPr wrap="square" rtlCol="0">
            <a:spAutoFit/>
          </a:bodyPr>
          <a:lstStyle/>
          <a:p>
            <a:pPr algn="just"/>
            <a:r>
              <a:rPr lang="it-IT" sz="900" b="1" dirty="0" smtClean="0">
                <a:solidFill>
                  <a:srgbClr val="FF0000"/>
                </a:solidFill>
              </a:rPr>
              <a:t>AJAILAT 20 FEB 23</a:t>
            </a:r>
          </a:p>
          <a:p>
            <a:pPr algn="just">
              <a:spcBef>
                <a:spcPts val="300"/>
              </a:spcBef>
            </a:pPr>
            <a:r>
              <a:rPr lang="it-IT" sz="900" b="1" dirty="0" smtClean="0">
                <a:solidFill>
                  <a:srgbClr val="FF0000"/>
                </a:solidFill>
              </a:rPr>
              <a:t>NELLA TARDA NOTTE SCONTRI ARMATI SONO SCOPPIATI </a:t>
            </a:r>
            <a:r>
              <a:rPr lang="it-IT" sz="900" b="1" dirty="0">
                <a:solidFill>
                  <a:srgbClr val="FF0000"/>
                </a:solidFill>
              </a:rPr>
              <a:t>A CAUSA DI UNA LITE PER L’ARRESTO DI </a:t>
            </a:r>
            <a:r>
              <a:rPr lang="it-IT" sz="900" b="1" dirty="0" smtClean="0">
                <a:solidFill>
                  <a:srgbClr val="FF0000"/>
                </a:solidFill>
              </a:rPr>
              <a:t>RICERCATI, TRA DUE GRUPPI ARMATI  UNO AFFILIATO AL MINISTERO DELLA DIFESA E L’ATRO PROVENIENTE DA ZAWIA AFFILIATO AL MINISTERO DEGLI </a:t>
            </a:r>
            <a:r>
              <a:rPr lang="it-IT" sz="900" b="1" dirty="0" smtClean="0">
                <a:solidFill>
                  <a:srgbClr val="FF0000"/>
                </a:solidFill>
              </a:rPr>
              <a:t>INTERNI.</a:t>
            </a:r>
            <a:endParaRPr lang="it-IT" sz="900" b="1" dirty="0">
              <a:solidFill>
                <a:srgbClr val="FF0000"/>
              </a:solidFill>
            </a:endParaRPr>
          </a:p>
        </p:txBody>
      </p:sp>
      <p:cxnSp>
        <p:nvCxnSpPr>
          <p:cNvPr id="19" name="Connettore 2 18"/>
          <p:cNvCxnSpPr/>
          <p:nvPr/>
        </p:nvCxnSpPr>
        <p:spPr>
          <a:xfrm flipV="1">
            <a:off x="1077958" y="2368138"/>
            <a:ext cx="388452" cy="71819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a:stCxn id="16" idx="5"/>
          </p:cNvCxnSpPr>
          <p:nvPr/>
        </p:nvCxnSpPr>
        <p:spPr>
          <a:xfrm flipV="1">
            <a:off x="1529373" y="1923892"/>
            <a:ext cx="2706330" cy="408007"/>
          </a:xfrm>
          <a:prstGeom prst="straightConnector1">
            <a:avLst/>
          </a:prstGeom>
          <a:ln w="1905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3" name="CasellaDiTesto 22"/>
          <p:cNvSpPr txBox="1"/>
          <p:nvPr/>
        </p:nvSpPr>
        <p:spPr>
          <a:xfrm rot="21054972">
            <a:off x="3103199" y="1830358"/>
            <a:ext cx="690407" cy="276999"/>
          </a:xfrm>
          <a:prstGeom prst="rect">
            <a:avLst/>
          </a:prstGeom>
          <a:noFill/>
          <a:ln>
            <a:noFill/>
          </a:ln>
        </p:spPr>
        <p:txBody>
          <a:bodyPr wrap="square" rtlCol="0">
            <a:spAutoFit/>
          </a:bodyPr>
          <a:lstStyle/>
          <a:p>
            <a:pPr algn="ctr"/>
            <a:r>
              <a:rPr lang="it-IT" sz="1200" b="1" dirty="0" smtClean="0">
                <a:solidFill>
                  <a:srgbClr val="FF0000"/>
                </a:solidFill>
              </a:rPr>
              <a:t>94 km</a:t>
            </a:r>
            <a:endParaRPr lang="it-IT" sz="1200" b="1" dirty="0">
              <a:solidFill>
                <a:srgbClr val="FF0000"/>
              </a:solidFill>
            </a:endParaRPr>
          </a:p>
        </p:txBody>
      </p:sp>
    </p:spTree>
    <p:extLst>
      <p:ext uri="{BB962C8B-B14F-4D97-AF65-F5344CB8AC3E}">
        <p14:creationId xmlns:p14="http://schemas.microsoft.com/office/powerpoint/2010/main" val="3542768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1037</TotalTime>
  <Words>220</Words>
  <Application>Microsoft Office PowerPoint</Application>
  <PresentationFormat>Personalizzato</PresentationFormat>
  <Paragraphs>20</Paragraphs>
  <Slides>2</Slides>
  <Notes>0</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Office Theme</vt:lpstr>
      <vt:lpstr>SITUAZIONE POLITICA</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miasit.ma</dc:creator>
  <cp:lastModifiedBy>user</cp:lastModifiedBy>
  <cp:revision>2619</cp:revision>
  <cp:lastPrinted>2022-07-15T06:31:12Z</cp:lastPrinted>
  <dcterms:created xsi:type="dcterms:W3CDTF">2020-12-26T13:09:20Z</dcterms:created>
  <dcterms:modified xsi:type="dcterms:W3CDTF">2023-02-21T13:23:47Z</dcterms:modified>
</cp:coreProperties>
</file>