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4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17/02/2023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magine 50"/>
          <p:cNvPicPr/>
          <p:nvPr/>
        </p:nvPicPr>
        <p:blipFill>
          <a:blip r:embed="rId2"/>
          <a:stretch>
            <a:fillRect/>
          </a:stretch>
        </p:blipFill>
        <p:spPr>
          <a:xfrm>
            <a:off x="1242060" y="1087519"/>
            <a:ext cx="10096500" cy="514564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6" name="Connettore 2 5"/>
          <p:cNvCxnSpPr/>
          <p:nvPr/>
        </p:nvCxnSpPr>
        <p:spPr>
          <a:xfrm flipV="1">
            <a:off x="2073051" y="2351348"/>
            <a:ext cx="624976" cy="71884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713642" y="1446259"/>
            <a:ext cx="861569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4125349" y="1855152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20230217_CUTOFF0600B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9628368" y="3277527"/>
            <a:ext cx="77839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9975231" y="3563175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681142" y="224731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2475201" y="19774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002440" y="2710771"/>
            <a:ext cx="2141221" cy="63863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ZAWIA 06 FEB 23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</a:pPr>
            <a:r>
              <a:rPr lang="it-IT" sz="800" b="1" dirty="0">
                <a:solidFill>
                  <a:srgbClr val="FF0000"/>
                </a:solidFill>
              </a:rPr>
              <a:t>SCONTRI ARMATI TRA I BTG (</a:t>
            </a:r>
            <a:r>
              <a:rPr lang="it-IT" sz="800" b="1" dirty="0" smtClean="0">
                <a:solidFill>
                  <a:srgbClr val="FF0000"/>
                </a:solidFill>
              </a:rPr>
              <a:t>AL-NASR BRIGADE) HANNO PROVOCATO LA MORTE DI DUE ELEMENTI ARMATI.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1002440" y="3545398"/>
            <a:ext cx="2141221" cy="88485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TRIPOLI/TAJOURA 09 FEB 23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</a:pPr>
            <a:r>
              <a:rPr lang="it-IT" sz="800" b="1" dirty="0" smtClean="0">
                <a:solidFill>
                  <a:srgbClr val="FF0000"/>
                </a:solidFill>
              </a:rPr>
              <a:t>SCONTRI SONO SCOPPIATI NELL’AREA DI TAJOURA A EST DELLA CAPITALE TRA LE MILIZIE SHIELDS E SABRIYA, CAUSANDO UN MORTO AMBEDUE LE PARTI.</a:t>
            </a:r>
          </a:p>
        </p:txBody>
      </p:sp>
      <p:sp>
        <p:nvSpPr>
          <p:cNvPr id="30" name="Esplosione 2 29"/>
          <p:cNvSpPr/>
          <p:nvPr/>
        </p:nvSpPr>
        <p:spPr>
          <a:xfrm>
            <a:off x="4469964" y="1857216"/>
            <a:ext cx="371085" cy="263739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3143661" y="2247317"/>
            <a:ext cx="1326303" cy="15550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8723530" y="3142212"/>
            <a:ext cx="845194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solidFill>
                  <a:srgbClr val="FF0000"/>
                </a:solidFill>
              </a:rPr>
              <a:t>AL-DAFNIYEH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9146127" y="338041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38"/>
          <p:cNvSpPr txBox="1"/>
          <p:nvPr/>
        </p:nvSpPr>
        <p:spPr>
          <a:xfrm>
            <a:off x="7769860" y="4221648"/>
            <a:ext cx="3039533" cy="76174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AL-DAFNIYEH</a:t>
            </a:r>
            <a:r>
              <a:rPr lang="it-IT" sz="900" b="1" dirty="0">
                <a:solidFill>
                  <a:srgbClr val="FF0000"/>
                </a:solidFill>
              </a:rPr>
              <a:t> </a:t>
            </a:r>
            <a:r>
              <a:rPr lang="it-IT" sz="900" b="1" dirty="0" smtClean="0">
                <a:solidFill>
                  <a:srgbClr val="FF0000"/>
                </a:solidFill>
              </a:rPr>
              <a:t>DAL 11 AL 16 FEB 23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</a:pPr>
            <a:r>
              <a:rPr lang="it-IT" sz="800" b="1" dirty="0" smtClean="0">
                <a:solidFill>
                  <a:srgbClr val="FF0000"/>
                </a:solidFill>
              </a:rPr>
              <a:t>BLOCCO AL TRANSITO </a:t>
            </a:r>
            <a:r>
              <a:rPr lang="it-IT" sz="800" b="1" dirty="0">
                <a:solidFill>
                  <a:srgbClr val="FF0000"/>
                </a:solidFill>
              </a:rPr>
              <a:t>NELLA LOCOLITA’ DI AL-DAFNIYEH DA PARTE DI GRUPPI </a:t>
            </a:r>
            <a:r>
              <a:rPr lang="it-IT" sz="800" b="1" dirty="0" smtClean="0">
                <a:solidFill>
                  <a:srgbClr val="FF0000"/>
                </a:solidFill>
              </a:rPr>
              <a:t>ARMATI DOVUTO ALLLA MANCATA CORRESPONSIONE DI QUOTE MAI PAGATE DA PARTE DEL GUN. </a:t>
            </a:r>
          </a:p>
        </p:txBody>
      </p:sp>
      <p:cxnSp>
        <p:nvCxnSpPr>
          <p:cNvPr id="53" name="Connettore 2 52"/>
          <p:cNvCxnSpPr/>
          <p:nvPr/>
        </p:nvCxnSpPr>
        <p:spPr>
          <a:xfrm flipV="1">
            <a:off x="9188460" y="3488144"/>
            <a:ext cx="0" cy="7372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splosione 2 56"/>
          <p:cNvSpPr/>
          <p:nvPr/>
        </p:nvSpPr>
        <p:spPr>
          <a:xfrm>
            <a:off x="3360298" y="3741727"/>
            <a:ext cx="371085" cy="263739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CasellaDiTesto 58"/>
          <p:cNvSpPr txBox="1"/>
          <p:nvPr/>
        </p:nvSpPr>
        <p:spPr>
          <a:xfrm>
            <a:off x="4575210" y="3522579"/>
            <a:ext cx="2343750" cy="76174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GHARYAN</a:t>
            </a:r>
            <a:r>
              <a:rPr lang="it-IT" sz="900" b="1" dirty="0">
                <a:solidFill>
                  <a:srgbClr val="FF0000"/>
                </a:solidFill>
              </a:rPr>
              <a:t> </a:t>
            </a:r>
            <a:r>
              <a:rPr lang="it-IT" sz="900" b="1" dirty="0" smtClean="0">
                <a:solidFill>
                  <a:srgbClr val="FF0000"/>
                </a:solidFill>
              </a:rPr>
              <a:t>16 FEB 23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</a:pPr>
            <a:r>
              <a:rPr lang="it-IT" sz="800" b="1" dirty="0" smtClean="0">
                <a:solidFill>
                  <a:srgbClr val="FF0000"/>
                </a:solidFill>
              </a:rPr>
              <a:t>SCONTRI ARMATI SONO SCOPPIATI TRA LA BRIGATA GHARYAN E LA CENTRAL SUPPORT AGENCY NEI PRESSI DI DUE CHECKPOINT, AL-HIRA E ABU RASHADAH.</a:t>
            </a:r>
          </a:p>
        </p:txBody>
      </p:sp>
      <p:cxnSp>
        <p:nvCxnSpPr>
          <p:cNvPr id="60" name="Connettore 2 59"/>
          <p:cNvCxnSpPr>
            <a:endCxn id="57" idx="3"/>
          </p:cNvCxnSpPr>
          <p:nvPr/>
        </p:nvCxnSpPr>
        <p:spPr>
          <a:xfrm flipH="1">
            <a:off x="3731383" y="3741727"/>
            <a:ext cx="843828" cy="811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/>
          <p:cNvSpPr/>
          <p:nvPr/>
        </p:nvSpPr>
        <p:spPr>
          <a:xfrm>
            <a:off x="3587326" y="408844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CasellaDiTesto 65"/>
          <p:cNvSpPr txBox="1"/>
          <p:nvPr/>
        </p:nvSpPr>
        <p:spPr>
          <a:xfrm>
            <a:off x="3671993" y="3883409"/>
            <a:ext cx="68676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solidFill>
                  <a:srgbClr val="FF0000"/>
                </a:solidFill>
              </a:rPr>
              <a:t>GHARYAN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1252266" y="5092434"/>
            <a:ext cx="5526218" cy="107721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</a:t>
            </a:r>
            <a:r>
              <a:rPr lang="it-IT" sz="800" b="1" i="1" dirty="0" smtClean="0">
                <a:solidFill>
                  <a:srgbClr val="FF0000"/>
                </a:solidFill>
              </a:rPr>
              <a:t>sebbene al momento stabile, il quadro della sicurezza a Tripoli e nelle aree adiacenti rimane fondamentalmente instabile. Gli eventi riportati sono un ulteriore </a:t>
            </a:r>
            <a:r>
              <a:rPr lang="it-IT" sz="800" b="1" i="1" dirty="0">
                <a:solidFill>
                  <a:srgbClr val="FF0000"/>
                </a:solidFill>
              </a:rPr>
              <a:t>indicatore </a:t>
            </a:r>
            <a:r>
              <a:rPr lang="it-IT" sz="800" b="1" i="1" dirty="0" smtClean="0">
                <a:solidFill>
                  <a:srgbClr val="FF0000"/>
                </a:solidFill>
              </a:rPr>
              <a:t>delle faglie che stanno emergendo tra i comandanti delle milizie nel cercare di consolidare il proprio potere. L’area di TAJOURA svolge un ruolo significativo nell’attuale struttura </a:t>
            </a:r>
            <a:r>
              <a:rPr lang="it-IT" sz="800" b="1" i="1" dirty="0">
                <a:solidFill>
                  <a:srgbClr val="FF0000"/>
                </a:solidFill>
              </a:rPr>
              <a:t>di </a:t>
            </a:r>
            <a:r>
              <a:rPr lang="it-IT" sz="800" b="1" i="1" dirty="0" smtClean="0">
                <a:solidFill>
                  <a:srgbClr val="FF0000"/>
                </a:solidFill>
              </a:rPr>
              <a:t>sicurezza in quanto in essa hanno sede diverse basi militari, inclusa la principale base di addestramento turca (Omar Al-</a:t>
            </a:r>
            <a:r>
              <a:rPr lang="it-IT" sz="800" b="1" i="1" dirty="0" err="1" smtClean="0">
                <a:solidFill>
                  <a:srgbClr val="FF0000"/>
                </a:solidFill>
              </a:rPr>
              <a:t>Mukhtar</a:t>
            </a:r>
            <a:r>
              <a:rPr lang="it-IT" sz="800" b="1" i="1" dirty="0" smtClean="0">
                <a:solidFill>
                  <a:srgbClr val="FF0000"/>
                </a:solidFill>
              </a:rPr>
              <a:t>), in aggiunta l’area confina con </a:t>
            </a:r>
            <a:r>
              <a:rPr lang="it-IT" sz="800" b="1" i="1" dirty="0" err="1" smtClean="0">
                <a:solidFill>
                  <a:srgbClr val="FF0000"/>
                </a:solidFill>
              </a:rPr>
              <a:t>l’international</a:t>
            </a:r>
            <a:r>
              <a:rPr lang="it-IT" sz="800" b="1" i="1" dirty="0" smtClean="0">
                <a:solidFill>
                  <a:srgbClr val="FF0000"/>
                </a:solidFill>
              </a:rPr>
              <a:t> </a:t>
            </a:r>
            <a:r>
              <a:rPr lang="it-IT" sz="800" b="1" i="1" dirty="0" err="1" smtClean="0">
                <a:solidFill>
                  <a:srgbClr val="FF0000"/>
                </a:solidFill>
              </a:rPr>
              <a:t>airport</a:t>
            </a:r>
            <a:r>
              <a:rPr lang="it-IT" sz="800" b="1" i="1" dirty="0">
                <a:solidFill>
                  <a:srgbClr val="FF0000"/>
                </a:solidFill>
              </a:rPr>
              <a:t> </a:t>
            </a:r>
            <a:r>
              <a:rPr lang="it-IT" sz="800" b="1" i="1" dirty="0" smtClean="0">
                <a:solidFill>
                  <a:srgbClr val="FF0000"/>
                </a:solidFill>
              </a:rPr>
              <a:t>di </a:t>
            </a:r>
            <a:r>
              <a:rPr lang="it-IT" sz="800" b="1" i="1" dirty="0" smtClean="0">
                <a:solidFill>
                  <a:srgbClr val="FF0000"/>
                </a:solidFill>
              </a:rPr>
              <a:t>Mitiga. Inoltre si presumono ulteriori blocchi stradali da parte delle milizie misuratine nel tentativo di ottenere maggiori fondi e ulteriori accordi con il GNU</a:t>
            </a:r>
            <a:r>
              <a:rPr lang="it-IT" sz="800" b="1" dirty="0" smtClean="0">
                <a:solidFill>
                  <a:srgbClr val="FF0000"/>
                </a:solidFill>
              </a:rPr>
              <a:t>.</a:t>
            </a:r>
            <a:endParaRPr lang="it-IT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233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2645</cp:revision>
  <cp:lastPrinted>2022-07-15T06:31:12Z</cp:lastPrinted>
  <dcterms:created xsi:type="dcterms:W3CDTF">2020-12-26T13:09:20Z</dcterms:created>
  <dcterms:modified xsi:type="dcterms:W3CDTF">2023-02-17T13:07:21Z</dcterms:modified>
</cp:coreProperties>
</file>