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3"/>
  </p:notesMasterIdLst>
  <p:sldIdLst>
    <p:sldId id="1272" r:id="rId2"/>
  </p:sldIdLst>
  <p:sldSz cx="12192000" cy="6858000"/>
  <p:notesSz cx="6858000" cy="9144000"/>
  <p:defaultTextStyle>
    <a:defPPr>
      <a:defRPr lang="it-IT"/>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61D1"/>
    <a:srgbClr val="1E504F"/>
    <a:srgbClr val="A1BDBD"/>
    <a:srgbClr val="2D95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2" autoAdjust="0"/>
    <p:restoredTop sz="50305" autoAdjust="0"/>
  </p:normalViewPr>
  <p:slideViewPr>
    <p:cSldViewPr snapToGrid="0">
      <p:cViewPr>
        <p:scale>
          <a:sx n="100" d="100"/>
          <a:sy n="100" d="100"/>
        </p:scale>
        <p:origin x="-245" y="58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5509287-DDBD-4679-82FA-66A357151C2D}" type="datetimeFigureOut">
              <a:rPr lang="it-IT"/>
              <a:pPr>
                <a:defRPr/>
              </a:pPr>
              <a:t>04/05/2023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E4F9464-3572-4338-9320-C6FB7061E61D}" type="slidenum">
              <a:rPr lang="it-IT"/>
              <a:pPr>
                <a:defRPr/>
              </a:pPr>
              <a:t>‹N›</a:t>
            </a:fld>
            <a:endParaRPr lang="it-IT"/>
          </a:p>
        </p:txBody>
      </p:sp>
    </p:spTree>
    <p:extLst>
      <p:ext uri="{BB962C8B-B14F-4D97-AF65-F5344CB8AC3E}">
        <p14:creationId xmlns:p14="http://schemas.microsoft.com/office/powerpoint/2010/main" val="15396414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twitter.com/TheLibyaUpdate/status/1607692999990951938"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spcBef>
                <a:spcPct val="0"/>
              </a:spcBef>
            </a:pPr>
            <a:r>
              <a:rPr lang="it-IT" altLang="it-IT" b="1" dirty="0" smtClean="0">
                <a:solidFill>
                  <a:srgbClr val="FF0000"/>
                </a:solidFill>
              </a:rPr>
              <a:t>PAESE – LIBIA  </a:t>
            </a:r>
          </a:p>
          <a:p>
            <a:endParaRPr lang="it-IT" sz="1200" b="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(NC)</a:t>
            </a:r>
            <a:r>
              <a:rPr lang="en-US" sz="1200" b="1" i="0" kern="1200" dirty="0" smtClean="0">
                <a:solidFill>
                  <a:schemeClr val="tx1"/>
                </a:solidFill>
                <a:effectLst/>
                <a:latin typeface="+mn-lt"/>
                <a:ea typeface="+mn-ea"/>
                <a:cs typeface="+mn-cs"/>
              </a:rPr>
              <a:t> </a:t>
            </a:r>
            <a:r>
              <a:rPr lang="it-IT" sz="1200" kern="1200" dirty="0" smtClean="0">
                <a:solidFill>
                  <a:schemeClr val="tx1"/>
                </a:solidFill>
                <a:effectLst/>
                <a:latin typeface="+mn-lt"/>
                <a:ea typeface="+mn-ea"/>
                <a:cs typeface="+mn-cs"/>
              </a:rPr>
              <a:t>Field </a:t>
            </a:r>
            <a:r>
              <a:rPr lang="it-IT" sz="1200" kern="1200" dirty="0" err="1" smtClean="0">
                <a:solidFill>
                  <a:schemeClr val="tx1"/>
                </a:solidFill>
                <a:effectLst/>
                <a:latin typeface="+mn-lt"/>
                <a:ea typeface="+mn-ea"/>
                <a:cs typeface="+mn-cs"/>
              </a:rPr>
              <a:t>Marshal</a:t>
            </a:r>
            <a:r>
              <a:rPr lang="it-IT" sz="1200" kern="1200" dirty="0" smtClean="0">
                <a:solidFill>
                  <a:schemeClr val="tx1"/>
                </a:solidFill>
                <a:effectLst/>
                <a:latin typeface="+mn-lt"/>
                <a:ea typeface="+mn-ea"/>
                <a:cs typeface="+mn-cs"/>
              </a:rPr>
              <a:t> Khalifa #</a:t>
            </a:r>
            <a:r>
              <a:rPr lang="it-IT" sz="1200" kern="1200" dirty="0" err="1" smtClean="0">
                <a:solidFill>
                  <a:schemeClr val="tx1"/>
                </a:solidFill>
                <a:effectLst/>
                <a:latin typeface="+mn-lt"/>
                <a:ea typeface="+mn-ea"/>
                <a:cs typeface="+mn-cs"/>
              </a:rPr>
              <a:t>Haftar</a:t>
            </a:r>
            <a:r>
              <a:rPr lang="it-IT" sz="1200" kern="1200" dirty="0" smtClean="0">
                <a:solidFill>
                  <a:schemeClr val="tx1"/>
                </a:solidFill>
                <a:effectLst/>
                <a:latin typeface="+mn-lt"/>
                <a:ea typeface="+mn-ea"/>
                <a:cs typeface="+mn-cs"/>
              </a:rPr>
              <a:t>, Commander of the </a:t>
            </a:r>
            <a:r>
              <a:rPr lang="it-IT" sz="1200" kern="1200" dirty="0" err="1" smtClean="0">
                <a:solidFill>
                  <a:schemeClr val="tx1"/>
                </a:solidFill>
                <a:effectLst/>
                <a:latin typeface="+mn-lt"/>
                <a:ea typeface="+mn-ea"/>
                <a:cs typeface="+mn-cs"/>
              </a:rPr>
              <a:t>Libyan</a:t>
            </a:r>
            <a:r>
              <a:rPr lang="it-IT" sz="1200" kern="1200" dirty="0" smtClean="0">
                <a:solidFill>
                  <a:schemeClr val="tx1"/>
                </a:solidFill>
                <a:effectLst/>
                <a:latin typeface="+mn-lt"/>
                <a:ea typeface="+mn-ea"/>
                <a:cs typeface="+mn-cs"/>
              </a:rPr>
              <a:t> National </a:t>
            </a:r>
            <a:r>
              <a:rPr lang="it-IT" sz="1200" kern="1200" dirty="0" err="1" smtClean="0">
                <a:solidFill>
                  <a:schemeClr val="tx1"/>
                </a:solidFill>
                <a:effectLst/>
                <a:latin typeface="+mn-lt"/>
                <a:ea typeface="+mn-ea"/>
                <a:cs typeface="+mn-cs"/>
              </a:rPr>
              <a:t>Army</a:t>
            </a:r>
            <a:r>
              <a:rPr lang="it-IT" sz="1200" kern="1200" dirty="0" smtClean="0">
                <a:solidFill>
                  <a:schemeClr val="tx1"/>
                </a:solidFill>
                <a:effectLst/>
                <a:latin typeface="+mn-lt"/>
                <a:ea typeface="+mn-ea"/>
                <a:cs typeface="+mn-cs"/>
              </a:rPr>
              <a:t> #LNA, </a:t>
            </a:r>
            <a:r>
              <a:rPr lang="it-IT" sz="1200" kern="1200" dirty="0" err="1" smtClean="0">
                <a:solidFill>
                  <a:schemeClr val="tx1"/>
                </a:solidFill>
                <a:effectLst/>
                <a:latin typeface="+mn-lt"/>
                <a:ea typeface="+mn-ea"/>
                <a:cs typeface="+mn-cs"/>
              </a:rPr>
              <a:t>promotes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released</a:t>
            </a:r>
            <a:r>
              <a:rPr lang="it-IT" sz="1200" kern="1200" dirty="0" smtClean="0">
                <a:solidFill>
                  <a:schemeClr val="tx1"/>
                </a:solidFill>
                <a:effectLst/>
                <a:latin typeface="+mn-lt"/>
                <a:ea typeface="+mn-ea"/>
                <a:cs typeface="+mn-cs"/>
              </a:rPr>
              <a:t> Major General </a:t>
            </a:r>
            <a:r>
              <a:rPr lang="it-IT" sz="1200" kern="1200" dirty="0" err="1" smtClean="0">
                <a:solidFill>
                  <a:schemeClr val="tx1"/>
                </a:solidFill>
                <a:effectLst/>
                <a:latin typeface="+mn-lt"/>
                <a:ea typeface="+mn-ea"/>
                <a:cs typeface="+mn-cs"/>
              </a:rPr>
              <a:t>Amer</a:t>
            </a:r>
            <a:r>
              <a:rPr lang="it-IT" sz="1200" kern="1200" dirty="0" smtClean="0">
                <a:solidFill>
                  <a:schemeClr val="tx1"/>
                </a:solidFill>
                <a:effectLst/>
                <a:latin typeface="+mn-lt"/>
                <a:ea typeface="+mn-ea"/>
                <a:cs typeface="+mn-cs"/>
              </a:rPr>
              <a:t> Al-#</a:t>
            </a:r>
            <a:r>
              <a:rPr lang="it-IT" sz="1200" kern="1200" dirty="0" err="1" smtClean="0">
                <a:solidFill>
                  <a:schemeClr val="tx1"/>
                </a:solidFill>
                <a:effectLst/>
                <a:latin typeface="+mn-lt"/>
                <a:ea typeface="+mn-ea"/>
                <a:cs typeface="+mn-cs"/>
              </a:rPr>
              <a:t>Jagam</a:t>
            </a:r>
            <a:r>
              <a:rPr lang="it-IT" sz="1200" kern="1200" dirty="0" smtClean="0">
                <a:solidFill>
                  <a:schemeClr val="tx1"/>
                </a:solidFill>
                <a:effectLst/>
                <a:latin typeface="+mn-lt"/>
                <a:ea typeface="+mn-ea"/>
                <a:cs typeface="+mn-cs"/>
              </a:rPr>
              <a:t> to the </a:t>
            </a:r>
            <a:r>
              <a:rPr lang="it-IT" sz="1200" kern="1200" dirty="0" err="1" smtClean="0">
                <a:solidFill>
                  <a:schemeClr val="tx1"/>
                </a:solidFill>
                <a:effectLst/>
                <a:latin typeface="+mn-lt"/>
                <a:ea typeface="+mn-ea"/>
                <a:cs typeface="+mn-cs"/>
              </a:rPr>
              <a:t>rank</a:t>
            </a:r>
            <a:r>
              <a:rPr lang="it-IT" sz="1200" kern="1200" dirty="0" smtClean="0">
                <a:solidFill>
                  <a:schemeClr val="tx1"/>
                </a:solidFill>
                <a:effectLst/>
                <a:latin typeface="+mn-lt"/>
                <a:ea typeface="+mn-ea"/>
                <a:cs typeface="+mn-cs"/>
              </a:rPr>
              <a:t> of </a:t>
            </a:r>
            <a:r>
              <a:rPr lang="it-IT" sz="1200" kern="1200" dirty="0" err="1" smtClean="0">
                <a:solidFill>
                  <a:schemeClr val="tx1"/>
                </a:solidFill>
                <a:effectLst/>
                <a:latin typeface="+mn-lt"/>
                <a:ea typeface="+mn-ea"/>
                <a:cs typeface="+mn-cs"/>
              </a:rPr>
              <a:t>Lieutenant</a:t>
            </a:r>
            <a:r>
              <a:rPr lang="it-IT" sz="1200" kern="1200" dirty="0" smtClean="0">
                <a:solidFill>
                  <a:schemeClr val="tx1"/>
                </a:solidFill>
                <a:effectLst/>
                <a:latin typeface="+mn-lt"/>
                <a:ea typeface="+mn-ea"/>
                <a:cs typeface="+mn-cs"/>
              </a:rPr>
              <a:t> General, and </a:t>
            </a:r>
            <a:r>
              <a:rPr lang="it-IT" sz="1200" kern="1200" dirty="0" err="1" smtClean="0">
                <a:solidFill>
                  <a:schemeClr val="tx1"/>
                </a:solidFill>
                <a:effectLst/>
                <a:latin typeface="+mn-lt"/>
                <a:ea typeface="+mn-ea"/>
                <a:cs typeface="+mn-cs"/>
              </a:rPr>
              <a:t>assigns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him</a:t>
            </a:r>
            <a:r>
              <a:rPr lang="it-IT" sz="1200" kern="1200" dirty="0" smtClean="0">
                <a:solidFill>
                  <a:schemeClr val="tx1"/>
                </a:solidFill>
                <a:effectLst/>
                <a:latin typeface="+mn-lt"/>
                <a:ea typeface="+mn-ea"/>
                <a:cs typeface="+mn-cs"/>
              </a:rPr>
              <a:t> Assistant to the </a:t>
            </a:r>
            <a:r>
              <a:rPr lang="it-IT" sz="1200" kern="1200" dirty="0" err="1" smtClean="0">
                <a:solidFill>
                  <a:schemeClr val="tx1"/>
                </a:solidFill>
                <a:effectLst/>
                <a:latin typeface="+mn-lt"/>
                <a:ea typeface="+mn-ea"/>
                <a:cs typeface="+mn-cs"/>
              </a:rPr>
              <a:t>Chief</a:t>
            </a:r>
            <a:r>
              <a:rPr lang="it-IT" sz="1200" kern="1200" dirty="0" smtClean="0">
                <a:solidFill>
                  <a:schemeClr val="tx1"/>
                </a:solidFill>
                <a:effectLst/>
                <a:latin typeface="+mn-lt"/>
                <a:ea typeface="+mn-ea"/>
                <a:cs typeface="+mn-cs"/>
              </a:rPr>
              <a:t> of Staff of the Air Force.</a:t>
            </a:r>
          </a:p>
          <a:p>
            <a:r>
              <a:rPr lang="en-US" sz="1200" b="1" kern="1200" dirty="0" smtClean="0">
                <a:solidFill>
                  <a:schemeClr val="tx1"/>
                </a:solidFill>
                <a:effectLst/>
                <a:latin typeface="+mn-lt"/>
                <a:ea typeface="+mn-ea"/>
                <a:cs typeface="+mn-cs"/>
              </a:rPr>
              <a:t>FONTE: </a:t>
            </a:r>
            <a:r>
              <a:rPr lang="it-IT" sz="1200" u="sng" kern="1200" dirty="0" smtClean="0">
                <a:solidFill>
                  <a:schemeClr val="tx1"/>
                </a:solidFill>
                <a:effectLst/>
                <a:latin typeface="+mn-lt"/>
                <a:ea typeface="+mn-ea"/>
                <a:cs typeface="+mn-cs"/>
                <a:hlinkClick r:id="rId3"/>
              </a:rPr>
              <a:t>https://twitter.com/TheLibyaUpdate/status/1607692999990951938</a:t>
            </a:r>
            <a:endParaRPr lang="it-IT" sz="1200" u="sng" kern="1200" dirty="0" smtClean="0">
              <a:solidFill>
                <a:schemeClr val="tx1"/>
              </a:solidFill>
              <a:effectLst/>
              <a:latin typeface="+mn-lt"/>
              <a:ea typeface="+mn-ea"/>
              <a:cs typeface="+mn-cs"/>
            </a:endParaRPr>
          </a:p>
          <a:p>
            <a:r>
              <a:rPr lang="it-IT" sz="1200" b="1" kern="1200" dirty="0" smtClean="0">
                <a:solidFill>
                  <a:schemeClr val="tx1"/>
                </a:solidFill>
                <a:effectLst/>
                <a:latin typeface="+mn-lt"/>
                <a:ea typeface="+mn-ea"/>
                <a:cs typeface="+mn-cs"/>
              </a:rPr>
              <a:t>VALUTAZIONE FONTE: </a:t>
            </a:r>
            <a:r>
              <a:rPr lang="it-IT" sz="1200" b="0" i="1" kern="1200" dirty="0" smtClean="0">
                <a:solidFill>
                  <a:schemeClr val="tx1"/>
                </a:solidFill>
                <a:effectLst/>
                <a:latin typeface="+mn-lt"/>
                <a:ea typeface="+mn-ea"/>
                <a:cs typeface="+mn-cs"/>
              </a:rPr>
              <a:t>L’account </a:t>
            </a:r>
            <a:r>
              <a:rPr lang="it-IT" sz="1200" b="0" i="1" kern="1200" dirty="0" err="1" smtClean="0">
                <a:solidFill>
                  <a:schemeClr val="tx1"/>
                </a:solidFill>
                <a:effectLst/>
                <a:latin typeface="+mn-lt"/>
                <a:ea typeface="+mn-ea"/>
                <a:cs typeface="+mn-cs"/>
              </a:rPr>
              <a:t>Twitter</a:t>
            </a:r>
            <a:r>
              <a:rPr lang="it-IT" sz="1200" b="0" i="1" kern="1200" dirty="0" smtClean="0">
                <a:solidFill>
                  <a:schemeClr val="tx1"/>
                </a:solidFill>
                <a:effectLst/>
                <a:latin typeface="+mn-lt"/>
                <a:ea typeface="+mn-ea"/>
                <a:cs typeface="+mn-cs"/>
              </a:rPr>
              <a:t> “@</a:t>
            </a:r>
            <a:r>
              <a:rPr lang="it-IT" sz="1200" b="0" i="1" kern="1200" dirty="0" err="1" smtClean="0">
                <a:solidFill>
                  <a:schemeClr val="tx1"/>
                </a:solidFill>
                <a:effectLst/>
                <a:latin typeface="+mn-lt"/>
                <a:ea typeface="+mn-ea"/>
                <a:cs typeface="+mn-cs"/>
              </a:rPr>
              <a:t>TheLibyaUpdate</a:t>
            </a:r>
            <a:r>
              <a:rPr lang="it-IT" sz="1200" b="0" i="1" kern="1200" dirty="0" smtClean="0">
                <a:solidFill>
                  <a:schemeClr val="tx1"/>
                </a:solidFill>
                <a:effectLst/>
                <a:latin typeface="+mn-lt"/>
                <a:ea typeface="+mn-ea"/>
                <a:cs typeface="+mn-cs"/>
              </a:rPr>
              <a:t>", accreditato di 6,301 </a:t>
            </a:r>
            <a:r>
              <a:rPr lang="it-IT" sz="1200" b="0" i="1" kern="1200" dirty="0" err="1" smtClean="0">
                <a:solidFill>
                  <a:schemeClr val="tx1"/>
                </a:solidFill>
                <a:effectLst/>
                <a:latin typeface="+mn-lt"/>
                <a:ea typeface="+mn-ea"/>
                <a:cs typeface="+mn-cs"/>
              </a:rPr>
              <a:t>follower</a:t>
            </a:r>
            <a:r>
              <a:rPr lang="it-IT" sz="1200" b="0" i="1" kern="1200" dirty="0" smtClean="0">
                <a:solidFill>
                  <a:schemeClr val="tx1"/>
                </a:solidFill>
                <a:effectLst/>
                <a:latin typeface="+mn-lt"/>
                <a:ea typeface="+mn-ea"/>
                <a:cs typeface="+mn-cs"/>
              </a:rPr>
              <a:t>, tratta notizie di carattere generale sulla LIBIA. Non è possibile giudicare l’affidabilità. (F) </a:t>
            </a:r>
          </a:p>
          <a:p>
            <a:endParaRPr lang="it-IT" sz="1200" b="0" kern="1200" baseline="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(NC)</a:t>
            </a:r>
            <a:r>
              <a:rPr lang="en-US" sz="1200" b="1" i="0" kern="1200" dirty="0" smtClean="0">
                <a:solidFill>
                  <a:schemeClr val="tx1"/>
                </a:solidFill>
                <a:effectLst/>
                <a:latin typeface="+mn-lt"/>
                <a:ea typeface="+mn-ea"/>
                <a:cs typeface="+mn-cs"/>
              </a:rPr>
              <a:t> </a:t>
            </a:r>
            <a:r>
              <a:rPr lang="it-IT" sz="1200" b="1" i="0" kern="1200" dirty="0" smtClean="0">
                <a:solidFill>
                  <a:schemeClr val="tx1"/>
                </a:solidFill>
                <a:effectLst/>
                <a:latin typeface="+mn-lt"/>
                <a:ea typeface="+mn-ea"/>
                <a:cs typeface="+mn-cs"/>
              </a:rPr>
              <a:t>municipalità di Al Zawiya chiede aumento forze sicurezza dopo attacco armato contro civili</a:t>
            </a:r>
          </a:p>
          <a:p>
            <a:r>
              <a:rPr lang="it-IT" sz="1200" b="0" i="0" kern="1200" dirty="0" smtClean="0">
                <a:solidFill>
                  <a:schemeClr val="tx1"/>
                </a:solidFill>
                <a:effectLst/>
                <a:latin typeface="+mn-lt"/>
                <a:ea typeface="+mn-ea"/>
                <a:cs typeface="+mn-cs"/>
              </a:rPr>
              <a:t>Il consiglio municipale della citta di Al Zawiya, a ovest della capitale della Libia Tripoli, ha chiesto al Governo di unità nazionale (</a:t>
            </a:r>
            <a:r>
              <a:rPr lang="it-IT" sz="1200" b="0" i="0" kern="1200" dirty="0" err="1" smtClean="0">
                <a:solidFill>
                  <a:schemeClr val="tx1"/>
                </a:solidFill>
                <a:effectLst/>
                <a:latin typeface="+mn-lt"/>
                <a:ea typeface="+mn-ea"/>
                <a:cs typeface="+mn-cs"/>
              </a:rPr>
              <a:t>Gun</a:t>
            </a:r>
            <a:r>
              <a:rPr lang="it-IT" sz="1200" b="0" i="0" kern="1200" dirty="0" smtClean="0">
                <a:solidFill>
                  <a:schemeClr val="tx1"/>
                </a:solidFill>
                <a:effectLst/>
                <a:latin typeface="+mn-lt"/>
                <a:ea typeface="+mn-ea"/>
                <a:cs typeface="+mn-cs"/>
              </a:rPr>
              <a:t>) un aumento delle forze di sicurezza per contrastare le proteste organizzate dopo un attacco armato in cui hanno perso la vita diversi civili. In una nota, il Consiglio ha affermato che la situazione della sicurezza nella città si sta deteriorando sollecitando i ministeri dell'Interno e della Difesa di Tripoli ad assumersi la responsabilità di mantenere l’ordine e contrastare i gruppi armati e criminali. Le proteste sono scoppiate, domenica, 25 dicembre nella città di Al Zawiya contro il deterioramento della situazione della sicurezza, dopo che i componenti di un’intera famiglia sono stati uccisi da uomini armati sconosciuti.</a:t>
            </a:r>
          </a:p>
          <a:p>
            <a:r>
              <a:rPr lang="en-US" sz="1200" b="1" kern="1200" dirty="0" smtClean="0">
                <a:solidFill>
                  <a:schemeClr val="tx1"/>
                </a:solidFill>
                <a:effectLst/>
                <a:latin typeface="+mn-lt"/>
                <a:ea typeface="+mn-ea"/>
                <a:cs typeface="+mn-cs"/>
              </a:rPr>
              <a:t>FONTE: </a:t>
            </a:r>
            <a:r>
              <a:rPr lang="it-IT" sz="1200" u="sng" kern="1200" dirty="0" smtClean="0">
                <a:solidFill>
                  <a:schemeClr val="tx1"/>
                </a:solidFill>
                <a:effectLst/>
                <a:latin typeface="+mn-lt"/>
                <a:ea typeface="+mn-ea"/>
                <a:cs typeface="+mn-cs"/>
              </a:rPr>
              <a:t>https://www.agenzianova.com/a/63ab10e32fada4.65360451/4191494/2022-12-27/speciale-difesa-libia-municipalita-di-al-zawiya-chiede-aumento-forze-sicurezza-dopo-attacco-armato-contro-civili</a:t>
            </a:r>
          </a:p>
          <a:p>
            <a:r>
              <a:rPr lang="it-IT" sz="1200" b="1" kern="1200" dirty="0" smtClean="0">
                <a:solidFill>
                  <a:schemeClr val="tx1"/>
                </a:solidFill>
                <a:effectLst/>
                <a:latin typeface="+mn-lt"/>
                <a:ea typeface="+mn-ea"/>
                <a:cs typeface="+mn-cs"/>
              </a:rPr>
              <a:t>VALUTAZIONE FONTE: </a:t>
            </a:r>
            <a:r>
              <a:rPr lang="it-IT" sz="1200" b="0" i="1" kern="1200" dirty="0" smtClean="0">
                <a:solidFill>
                  <a:schemeClr val="tx1"/>
                </a:solidFill>
                <a:effectLst/>
                <a:latin typeface="+mn-lt"/>
                <a:ea typeface="+mn-ea"/>
                <a:cs typeface="+mn-cs"/>
              </a:rPr>
              <a:t>Il sito web "Agenzia Nova" è un portale italiano di informazione internazionale, fruibile in più lingue. Pubblica notizie aggiornate ed approfondimenti di carattere politico, militare, sociale ed economico a livello mondiale. La linea editoriale verosimilmente è indipendente. Abbastanza affidabile (C)</a:t>
            </a:r>
          </a:p>
          <a:p>
            <a:endParaRPr lang="it-IT" sz="1200" b="0" i="1" kern="1200" baseline="0" dirty="0" smtClean="0">
              <a:solidFill>
                <a:schemeClr val="tx1"/>
              </a:solidFill>
              <a:effectLst/>
              <a:latin typeface="+mn-lt"/>
              <a:ea typeface="+mn-ea"/>
              <a:cs typeface="+mn-cs"/>
            </a:endParaRPr>
          </a:p>
          <a:p>
            <a:r>
              <a:rPr lang="it-IT" sz="1200" b="1" i="0" kern="1200" dirty="0" smtClean="0">
                <a:solidFill>
                  <a:schemeClr val="tx1"/>
                </a:solidFill>
                <a:effectLst/>
                <a:latin typeface="+mn-lt"/>
                <a:ea typeface="+mn-ea"/>
                <a:cs typeface="+mn-cs"/>
              </a:rPr>
              <a:t>(NC) presidente Consiglio di Stato, necessarie condizioni adeguate per elezioni a ottobre 2023</a:t>
            </a:r>
          </a:p>
          <a:p>
            <a:r>
              <a:rPr lang="it-IT" sz="1200" b="0" i="0" kern="1200" dirty="0" smtClean="0">
                <a:solidFill>
                  <a:schemeClr val="tx1"/>
                </a:solidFill>
                <a:effectLst/>
                <a:latin typeface="+mn-lt"/>
                <a:ea typeface="+mn-ea"/>
                <a:cs typeface="+mn-cs"/>
              </a:rPr>
              <a:t>Lo svolgimento delle elezioni in Libia nell’ottobre del 2023 è possibile se vengono rispettate alcune condizioni. Lo ha dichiarato il presidente dell'Alto consiglio di Stato libico, Khaled al </a:t>
            </a:r>
            <a:r>
              <a:rPr lang="it-IT" sz="1200" b="0" i="0" kern="1200" dirty="0" err="1" smtClean="0">
                <a:solidFill>
                  <a:schemeClr val="tx1"/>
                </a:solidFill>
                <a:effectLst/>
                <a:latin typeface="+mn-lt"/>
                <a:ea typeface="+mn-ea"/>
                <a:cs typeface="+mn-cs"/>
              </a:rPr>
              <a:t>Mishri</a:t>
            </a:r>
            <a:r>
              <a:rPr lang="it-IT" sz="1200" b="0" i="0" kern="1200" dirty="0" smtClean="0">
                <a:solidFill>
                  <a:schemeClr val="tx1"/>
                </a:solidFill>
                <a:effectLst/>
                <a:latin typeface="+mn-lt"/>
                <a:ea typeface="+mn-ea"/>
                <a:cs typeface="+mn-cs"/>
              </a:rPr>
              <a:t>, in un’intervista ai media locali. Il capo del “Senato” libico ha spiegato che se la base costituzionale dovesse essere approvata in accordo con la Camera dei rappresentanti di Tobruk, la legge elettorale “potrà essere emanata entro metà febbraio”. “La preparazione delle elezioni richiederà 240 giorni a partire dall’accordo sulla base costituzionale e questo significa che potranno tenersi entro il prossimo ottobre”, ha spiegato Al </a:t>
            </a:r>
            <a:r>
              <a:rPr lang="it-IT" sz="1200" b="0" i="0" kern="1200" dirty="0" err="1" smtClean="0">
                <a:solidFill>
                  <a:schemeClr val="tx1"/>
                </a:solidFill>
                <a:effectLst/>
                <a:latin typeface="+mn-lt"/>
                <a:ea typeface="+mn-ea"/>
                <a:cs typeface="+mn-cs"/>
              </a:rPr>
              <a:t>Mishri</a:t>
            </a:r>
            <a:r>
              <a:rPr lang="it-IT" sz="1200" b="0" i="0" kern="1200" dirty="0" smtClean="0">
                <a:solidFill>
                  <a:schemeClr val="tx1"/>
                </a:solidFill>
                <a:effectLst/>
                <a:latin typeface="+mn-lt"/>
                <a:ea typeface="+mn-ea"/>
                <a:cs typeface="+mn-cs"/>
              </a:rPr>
              <a:t>, secondo il quale le differenze tra le due camere libiche “rappresentano le differenze tra due grandi blocchi politici in Libia”. Per quanto riguarda la ripresa del dialogo con la Camera dei rappresentanti, Al </a:t>
            </a:r>
            <a:r>
              <a:rPr lang="it-IT" sz="1200" b="0" i="0" kern="1200" dirty="0" err="1" smtClean="0">
                <a:solidFill>
                  <a:schemeClr val="tx1"/>
                </a:solidFill>
                <a:effectLst/>
                <a:latin typeface="+mn-lt"/>
                <a:ea typeface="+mn-ea"/>
                <a:cs typeface="+mn-cs"/>
              </a:rPr>
              <a:t>Mishri</a:t>
            </a:r>
            <a:r>
              <a:rPr lang="it-IT" sz="1200" b="0" i="0" kern="1200" dirty="0" smtClean="0">
                <a:solidFill>
                  <a:schemeClr val="tx1"/>
                </a:solidFill>
                <a:effectLst/>
                <a:latin typeface="+mn-lt"/>
                <a:ea typeface="+mn-ea"/>
                <a:cs typeface="+mn-cs"/>
              </a:rPr>
              <a:t> ha spiegato che il “Senato” libico avrebbe chiarito la sua posizione in merito in occasione della prossima sessione convocata per il due gennaio.</a:t>
            </a:r>
          </a:p>
          <a:p>
            <a:r>
              <a:rPr lang="en-US" sz="1200" b="1" kern="1200" dirty="0" smtClean="0">
                <a:solidFill>
                  <a:schemeClr val="tx1"/>
                </a:solidFill>
                <a:effectLst/>
                <a:latin typeface="+mn-lt"/>
                <a:ea typeface="+mn-ea"/>
                <a:cs typeface="+mn-cs"/>
              </a:rPr>
              <a:t>FONTE: </a:t>
            </a:r>
            <a:r>
              <a:rPr lang="it-IT" sz="1200" u="sng" kern="1200" dirty="0" smtClean="0">
                <a:solidFill>
                  <a:schemeClr val="tx1"/>
                </a:solidFill>
                <a:effectLst/>
                <a:latin typeface="+mn-lt"/>
                <a:ea typeface="+mn-ea"/>
                <a:cs typeface="+mn-cs"/>
              </a:rPr>
              <a:t>https://www.agenzianova.com/a/63ab5a73b2cd64.67772356/4191625/2022-12-27/libia-presidente-consiglio-di-stato-necessarie-condizioni-adeguate-per-elezioni-a-ottobre-2023</a:t>
            </a:r>
          </a:p>
          <a:p>
            <a:r>
              <a:rPr lang="it-IT" sz="1200" b="1" kern="1200" dirty="0" smtClean="0">
                <a:solidFill>
                  <a:schemeClr val="tx1"/>
                </a:solidFill>
                <a:effectLst/>
                <a:latin typeface="+mn-lt"/>
                <a:ea typeface="+mn-ea"/>
                <a:cs typeface="+mn-cs"/>
              </a:rPr>
              <a:t>VALUTAZIONE FONTE: </a:t>
            </a:r>
            <a:r>
              <a:rPr lang="it-IT" sz="1200" b="0" i="1" kern="1200" dirty="0" smtClean="0">
                <a:solidFill>
                  <a:schemeClr val="tx1"/>
                </a:solidFill>
                <a:effectLst/>
                <a:latin typeface="+mn-lt"/>
                <a:ea typeface="+mn-ea"/>
                <a:cs typeface="+mn-cs"/>
              </a:rPr>
              <a:t>Il sito web "Agenzia Nova" è un portale italiano di informazione internazionale, fruibile in più lingue. Pubblica notizie aggiornate ed approfondimenti di carattere politico, militare, sociale ed economico a livello mondiale. La linea editoriale verosimilmente è indipendente. Abbastanza affidabile (C)</a:t>
            </a:r>
            <a:endParaRPr lang="it-IT" sz="1200" b="0" i="0" kern="1200" dirty="0" smtClean="0">
              <a:solidFill>
                <a:schemeClr val="tx1"/>
              </a:solidFill>
              <a:effectLst/>
              <a:latin typeface="+mn-lt"/>
              <a:ea typeface="+mn-ea"/>
              <a:cs typeface="+mn-cs"/>
            </a:endParaRPr>
          </a:p>
          <a:p>
            <a:endParaRPr lang="it-IT" b="1" i="1" baseline="0" dirty="0" smtClean="0"/>
          </a:p>
        </p:txBody>
      </p:sp>
      <p:sp>
        <p:nvSpPr>
          <p:cNvPr id="4" name="Segnaposto numero diapositiva 3"/>
          <p:cNvSpPr>
            <a:spLocks noGrp="1"/>
          </p:cNvSpPr>
          <p:nvPr>
            <p:ph type="sldNum" sz="quarter" idx="10"/>
          </p:nvPr>
        </p:nvSpPr>
        <p:spPr/>
        <p:txBody>
          <a:bodyPr/>
          <a:lstStyle/>
          <a:p>
            <a:pPr>
              <a:defRPr/>
            </a:pPr>
            <a:fld id="{DE4F9464-3572-4338-9320-C6FB7061E61D}" type="slidenum">
              <a:rPr lang="it-IT" smtClean="0"/>
              <a:pPr>
                <a:defRPr/>
              </a:pPr>
              <a:t>1</a:t>
            </a:fld>
            <a:endParaRPr lang="it-IT"/>
          </a:p>
        </p:txBody>
      </p:sp>
    </p:spTree>
    <p:extLst>
      <p:ext uri="{BB962C8B-B14F-4D97-AF65-F5344CB8AC3E}">
        <p14:creationId xmlns:p14="http://schemas.microsoft.com/office/powerpoint/2010/main" val="1118219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CasellaDiTesto 1"/>
          <p:cNvSpPr txBox="1"/>
          <p:nvPr userDrawn="1"/>
        </p:nvSpPr>
        <p:spPr>
          <a:xfrm>
            <a:off x="2628900" y="6507480"/>
            <a:ext cx="7162800" cy="369332"/>
          </a:xfrm>
          <a:prstGeom prst="rect">
            <a:avLst/>
          </a:prstGeom>
          <a:noFill/>
          <a:ln>
            <a:noFill/>
          </a:ln>
        </p:spPr>
        <p:txBody>
          <a:bodyPr wrap="square" rtlCol="0">
            <a:spAutoFit/>
          </a:bodyPr>
          <a:lstStyle/>
          <a:p>
            <a:pPr algn="ctr"/>
            <a:r>
              <a:rPr lang="it-IT" dirty="0" smtClean="0"/>
              <a:t>INFORMAZIONI NON CLASSIFICATE CONTROLLATE</a:t>
            </a:r>
            <a:endParaRPr lang="it-IT" dirty="0"/>
          </a:p>
        </p:txBody>
      </p:sp>
    </p:spTree>
    <p:extLst>
      <p:ext uri="{BB962C8B-B14F-4D97-AF65-F5344CB8AC3E}">
        <p14:creationId xmlns:p14="http://schemas.microsoft.com/office/powerpoint/2010/main" val="40622325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Immagine 6"/>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855663"/>
            <a:ext cx="12192000" cy="5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ttangolo 7">
            <a:extLst>
              <a:ext uri="{FF2B5EF4-FFF2-40B4-BE49-F238E27FC236}"/>
            </a:extLst>
          </p:cNvPr>
          <p:cNvSpPr/>
          <p:nvPr/>
        </p:nvSpPr>
        <p:spPr>
          <a:xfrm rot="5400000">
            <a:off x="5705475" y="-5705475"/>
            <a:ext cx="781050" cy="12192000"/>
          </a:xfrm>
          <a:prstGeom prst="rect">
            <a:avLst/>
          </a:prstGeom>
          <a:solidFill>
            <a:srgbClr val="4B61D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lgn="ctr" fontAlgn="auto">
              <a:spcBef>
                <a:spcPts val="0"/>
              </a:spcBef>
              <a:spcAft>
                <a:spcPts val="0"/>
              </a:spcAft>
              <a:defRPr/>
            </a:pPr>
            <a:endParaRPr lang="it-IT"/>
          </a:p>
        </p:txBody>
      </p:sp>
    </p:spTree>
  </p:cSld>
  <p:clrMap bg1="lt1" tx1="dk1" bg2="lt2" tx2="dk2" accent1="accent1" accent2="accent2" accent3="accent3" accent4="accent4" accent5="accent5" accent6="accent6" hlink="hlink" folHlink="folHlink"/>
  <p:sldLayoutIdLst>
    <p:sldLayoutId id="2147483713" r:id="rId1"/>
  </p:sldLayoutIdLst>
  <p:txStyles>
    <p:titleStyle>
      <a:lvl1pPr algn="ctr" defTabSz="1217613" rtl="0" eaLnBrk="1" fontAlgn="base" hangingPunct="1">
        <a:spcBef>
          <a:spcPct val="0"/>
        </a:spcBef>
        <a:spcAft>
          <a:spcPct val="0"/>
        </a:spcAft>
        <a:defRPr sz="5900" kern="1200">
          <a:solidFill>
            <a:schemeClr val="tx1"/>
          </a:solidFill>
          <a:latin typeface="+mj-lt"/>
          <a:ea typeface="+mj-ea"/>
          <a:cs typeface="+mj-cs"/>
        </a:defRPr>
      </a:lvl1pPr>
      <a:lvl2pPr algn="ctr" defTabSz="1217613" rtl="0" eaLnBrk="1" fontAlgn="base" hangingPunct="1">
        <a:spcBef>
          <a:spcPct val="0"/>
        </a:spcBef>
        <a:spcAft>
          <a:spcPct val="0"/>
        </a:spcAft>
        <a:defRPr sz="5900">
          <a:solidFill>
            <a:schemeClr val="tx1"/>
          </a:solidFill>
          <a:latin typeface="Calibri" pitchFamily="34" charset="0"/>
        </a:defRPr>
      </a:lvl2pPr>
      <a:lvl3pPr algn="ctr" defTabSz="1217613" rtl="0" eaLnBrk="1" fontAlgn="base" hangingPunct="1">
        <a:spcBef>
          <a:spcPct val="0"/>
        </a:spcBef>
        <a:spcAft>
          <a:spcPct val="0"/>
        </a:spcAft>
        <a:defRPr sz="5900">
          <a:solidFill>
            <a:schemeClr val="tx1"/>
          </a:solidFill>
          <a:latin typeface="Calibri" pitchFamily="34" charset="0"/>
        </a:defRPr>
      </a:lvl3pPr>
      <a:lvl4pPr algn="ctr" defTabSz="1217613" rtl="0" eaLnBrk="1" fontAlgn="base" hangingPunct="1">
        <a:spcBef>
          <a:spcPct val="0"/>
        </a:spcBef>
        <a:spcAft>
          <a:spcPct val="0"/>
        </a:spcAft>
        <a:defRPr sz="5900">
          <a:solidFill>
            <a:schemeClr val="tx1"/>
          </a:solidFill>
          <a:latin typeface="Calibri" pitchFamily="34" charset="0"/>
        </a:defRPr>
      </a:lvl4pPr>
      <a:lvl5pPr algn="ctr" defTabSz="1217613" rtl="0" eaLnBrk="1" fontAlgn="base" hangingPunct="1">
        <a:spcBef>
          <a:spcPct val="0"/>
        </a:spcBef>
        <a:spcAft>
          <a:spcPct val="0"/>
        </a:spcAft>
        <a:defRPr sz="5900">
          <a:solidFill>
            <a:schemeClr val="tx1"/>
          </a:solidFill>
          <a:latin typeface="Calibri" pitchFamily="34" charset="0"/>
        </a:defRPr>
      </a:lvl5pPr>
      <a:lvl6pPr marL="457200" algn="ctr" defTabSz="1217613" rtl="0" eaLnBrk="1" fontAlgn="base" hangingPunct="1">
        <a:spcBef>
          <a:spcPct val="0"/>
        </a:spcBef>
        <a:spcAft>
          <a:spcPct val="0"/>
        </a:spcAft>
        <a:defRPr sz="5900">
          <a:solidFill>
            <a:schemeClr val="tx1"/>
          </a:solidFill>
          <a:latin typeface="Calibri" pitchFamily="34" charset="0"/>
        </a:defRPr>
      </a:lvl6pPr>
      <a:lvl7pPr marL="914400" algn="ctr" defTabSz="1217613" rtl="0" eaLnBrk="1" fontAlgn="base" hangingPunct="1">
        <a:spcBef>
          <a:spcPct val="0"/>
        </a:spcBef>
        <a:spcAft>
          <a:spcPct val="0"/>
        </a:spcAft>
        <a:defRPr sz="5900">
          <a:solidFill>
            <a:schemeClr val="tx1"/>
          </a:solidFill>
          <a:latin typeface="Calibri" pitchFamily="34" charset="0"/>
        </a:defRPr>
      </a:lvl7pPr>
      <a:lvl8pPr marL="1371600" algn="ctr" defTabSz="1217613" rtl="0" eaLnBrk="1" fontAlgn="base" hangingPunct="1">
        <a:spcBef>
          <a:spcPct val="0"/>
        </a:spcBef>
        <a:spcAft>
          <a:spcPct val="0"/>
        </a:spcAft>
        <a:defRPr sz="5900">
          <a:solidFill>
            <a:schemeClr val="tx1"/>
          </a:solidFill>
          <a:latin typeface="Calibri" pitchFamily="34" charset="0"/>
        </a:defRPr>
      </a:lvl8pPr>
      <a:lvl9pPr marL="1828800" algn="ctr" defTabSz="1217613" rtl="0" eaLnBrk="1" fontAlgn="base" hangingPunct="1">
        <a:spcBef>
          <a:spcPct val="0"/>
        </a:spcBef>
        <a:spcAft>
          <a:spcPct val="0"/>
        </a:spcAft>
        <a:defRPr sz="5900">
          <a:solidFill>
            <a:schemeClr val="tx1"/>
          </a:solidFill>
          <a:latin typeface="Calibri" pitchFamily="34" charset="0"/>
        </a:defRPr>
      </a:lvl9pPr>
    </p:titleStyle>
    <p:bodyStyle>
      <a:lvl1pPr marL="455613" indent="-455613" algn="l" defTabSz="1217613" rtl="0" eaLnBrk="1" fontAlgn="base" hangingPunct="1">
        <a:spcBef>
          <a:spcPct val="20000"/>
        </a:spcBef>
        <a:spcAft>
          <a:spcPct val="0"/>
        </a:spcAft>
        <a:buFont typeface="Arial" charset="0"/>
        <a:buChar char="•"/>
        <a:defRPr sz="4300" kern="1200">
          <a:solidFill>
            <a:schemeClr val="tx1"/>
          </a:solidFill>
          <a:latin typeface="+mn-lt"/>
          <a:ea typeface="+mn-ea"/>
          <a:cs typeface="+mn-cs"/>
        </a:defRPr>
      </a:lvl1pPr>
      <a:lvl2pPr marL="989013" indent="-379413" algn="l" defTabSz="1217613" rtl="0" eaLnBrk="1" fontAlgn="base" hangingPunct="1">
        <a:spcBef>
          <a:spcPct val="20000"/>
        </a:spcBef>
        <a:spcAft>
          <a:spcPct val="0"/>
        </a:spcAft>
        <a:buFont typeface="Arial" charset="0"/>
        <a:buChar char="–"/>
        <a:defRPr sz="3700" kern="1200">
          <a:solidFill>
            <a:schemeClr val="tx1"/>
          </a:solidFill>
          <a:latin typeface="+mn-lt"/>
          <a:ea typeface="+mn-ea"/>
          <a:cs typeface="+mn-cs"/>
        </a:defRPr>
      </a:lvl2pPr>
      <a:lvl3pPr marL="1522413" indent="-303213" algn="l" defTabSz="1217613" rtl="0" eaLnBrk="1" fontAlgn="base" hangingPunct="1">
        <a:spcBef>
          <a:spcPct val="20000"/>
        </a:spcBef>
        <a:spcAft>
          <a:spcPct val="0"/>
        </a:spcAft>
        <a:buFont typeface="Arial" charset="0"/>
        <a:buChar char="•"/>
        <a:defRPr sz="3200" kern="1200">
          <a:solidFill>
            <a:schemeClr val="tx1"/>
          </a:solidFill>
          <a:latin typeface="+mn-lt"/>
          <a:ea typeface="+mn-ea"/>
          <a:cs typeface="+mn-cs"/>
        </a:defRPr>
      </a:lvl3pPr>
      <a:lvl4pPr marL="2132013" indent="-303213" algn="l" defTabSz="1217613" rtl="0" eaLnBrk="1" fontAlgn="base" hangingPunct="1">
        <a:spcBef>
          <a:spcPct val="20000"/>
        </a:spcBef>
        <a:spcAft>
          <a:spcPct val="0"/>
        </a:spcAft>
        <a:buFont typeface="Arial" charset="0"/>
        <a:buChar char="–"/>
        <a:defRPr sz="2700" kern="1200">
          <a:solidFill>
            <a:schemeClr val="tx1"/>
          </a:solidFill>
          <a:latin typeface="+mn-lt"/>
          <a:ea typeface="+mn-ea"/>
          <a:cs typeface="+mn-cs"/>
        </a:defRPr>
      </a:lvl4pPr>
      <a:lvl5pPr marL="2741613" indent="-303213" algn="l" defTabSz="1217613" rtl="0" eaLnBrk="1" fontAlgn="base" hangingPunct="1">
        <a:spcBef>
          <a:spcPct val="20000"/>
        </a:spcBef>
        <a:spcAft>
          <a:spcPct val="0"/>
        </a:spcAft>
        <a:buFont typeface="Arial"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it-IT"/>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a:extLst>
              <a:ext uri="{FF2B5EF4-FFF2-40B4-BE49-F238E27FC236}"/>
            </a:extLst>
          </p:cNvPr>
          <p:cNvSpPr txBox="1"/>
          <p:nvPr/>
        </p:nvSpPr>
        <p:spPr>
          <a:xfrm>
            <a:off x="0" y="46038"/>
            <a:ext cx="12192000" cy="830997"/>
          </a:xfrm>
          <a:prstGeom prst="rect">
            <a:avLst/>
          </a:prstGeom>
          <a:noFill/>
        </p:spPr>
        <p:txBody>
          <a:bodyPr>
            <a:spAutoFit/>
          </a:bodyPr>
          <a:lstStyle/>
          <a:p>
            <a:pPr>
              <a:defRPr/>
            </a:pPr>
            <a:r>
              <a:rPr lang="it-IT" sz="4800" dirty="0">
                <a:solidFill>
                  <a:schemeClr val="bg1"/>
                </a:solidFill>
                <a:effectLst>
                  <a:outerShdw blurRad="38100" dist="38100" dir="2700000" algn="tl">
                    <a:srgbClr val="000000">
                      <a:alpha val="43137"/>
                    </a:srgbClr>
                  </a:outerShdw>
                </a:effectLst>
                <a:latin typeface="Century Gothic" panose="020B0502020202020204" pitchFamily="34" charset="0"/>
                <a:cs typeface="Arial" pitchFamily="34" charset="0"/>
              </a:rPr>
              <a:t>Libia </a:t>
            </a:r>
            <a:r>
              <a:rPr lang="it-IT" sz="2400" i="1" kern="0" dirty="0" err="1" smtClean="0">
                <a:solidFill>
                  <a:schemeClr val="bg1"/>
                </a:solidFill>
                <a:latin typeface="Century Gothic" panose="020B0502020202020204" pitchFamily="34" charset="0"/>
                <a:ea typeface="Gadugi" panose="020B0502040204020203" pitchFamily="34" charset="0"/>
              </a:rPr>
              <a:t>Sentiment</a:t>
            </a:r>
            <a:r>
              <a:rPr lang="it-IT" sz="2400" i="1" kern="0" dirty="0" smtClean="0">
                <a:solidFill>
                  <a:schemeClr val="bg1"/>
                </a:solidFill>
                <a:latin typeface="Century Gothic" panose="020B0502020202020204" pitchFamily="34" charset="0"/>
                <a:ea typeface="Gadugi" panose="020B0502040204020203" pitchFamily="34" charset="0"/>
              </a:rPr>
              <a:t> media libici visita HAFTAR a Roma</a:t>
            </a:r>
            <a:endParaRPr lang="it-IT" sz="2400" i="1" dirty="0">
              <a:solidFill>
                <a:schemeClr val="bg1"/>
              </a:solidFill>
              <a:latin typeface="Century Gothic" panose="020B0502020202020204" pitchFamily="34" charset="0"/>
              <a:cs typeface="Arial" pitchFamily="34" charset="0"/>
            </a:endParaRPr>
          </a:p>
        </p:txBody>
      </p:sp>
      <p:sp>
        <p:nvSpPr>
          <p:cNvPr id="7171" name="CasellaDiTesto 18"/>
          <p:cNvSpPr txBox="1">
            <a:spLocks noChangeArrowheads="1"/>
          </p:cNvSpPr>
          <p:nvPr/>
        </p:nvSpPr>
        <p:spPr bwMode="auto">
          <a:xfrm>
            <a:off x="0" y="912178"/>
            <a:ext cx="12192000" cy="812530"/>
          </a:xfrm>
          <a:prstGeom prst="rect">
            <a:avLst/>
          </a:prstGeom>
          <a:solidFill>
            <a:srgbClr val="4B61D1">
              <a:alpha val="1490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it-IT" b="1" dirty="0">
                <a:solidFill>
                  <a:srgbClr val="4B61D1"/>
                </a:solidFill>
                <a:latin typeface="Century Gothic" pitchFamily="34" charset="0"/>
              </a:rPr>
              <a:t>Elementi principali </a:t>
            </a:r>
          </a:p>
          <a:p>
            <a:pPr algn="just" eaLnBrk="1" hangingPunct="1">
              <a:lnSpc>
                <a:spcPct val="120000"/>
              </a:lnSpc>
            </a:pPr>
            <a:r>
              <a:rPr lang="it-IT" sz="1200" b="1" dirty="0" smtClean="0">
                <a:solidFill>
                  <a:srgbClr val="000000"/>
                </a:solidFill>
                <a:latin typeface="Century Gothic" pitchFamily="34" charset="0"/>
              </a:rPr>
              <a:t>(INCC</a:t>
            </a:r>
            <a:r>
              <a:rPr lang="it-IT" sz="1200" b="1" dirty="0" smtClean="0">
                <a:solidFill>
                  <a:srgbClr val="000000"/>
                </a:solidFill>
                <a:latin typeface="Century Gothic" pitchFamily="34" charset="0"/>
              </a:rPr>
              <a:t>) </a:t>
            </a:r>
            <a:r>
              <a:rPr lang="it-IT" sz="1200" dirty="0" smtClean="0">
                <a:latin typeface="Century Gothic" pitchFamily="34" charset="0"/>
              </a:rPr>
              <a:t>Il 3 e 4 maggio 2023, il </a:t>
            </a:r>
            <a:r>
              <a:rPr lang="it-IT" sz="1200" i="1" dirty="0" smtClean="0">
                <a:latin typeface="Century Gothic" pitchFamily="34" charset="0"/>
              </a:rPr>
              <a:t>Field </a:t>
            </a:r>
            <a:r>
              <a:rPr lang="it-IT" sz="1200" i="1" dirty="0" err="1" smtClean="0">
                <a:latin typeface="Century Gothic" pitchFamily="34" charset="0"/>
              </a:rPr>
              <a:t>Marshal</a:t>
            </a:r>
            <a:r>
              <a:rPr lang="it-IT" sz="1200" i="1" dirty="0" smtClean="0">
                <a:latin typeface="Century Gothic" pitchFamily="34" charset="0"/>
              </a:rPr>
              <a:t> </a:t>
            </a:r>
            <a:r>
              <a:rPr lang="it-IT" sz="1200" dirty="0" smtClean="0">
                <a:latin typeface="Century Gothic" pitchFamily="34" charset="0"/>
              </a:rPr>
              <a:t>Khalifa HAFTAR, comandante del </a:t>
            </a:r>
            <a:r>
              <a:rPr lang="it-IT" sz="1200" i="1" dirty="0" err="1" smtClean="0">
                <a:latin typeface="Century Gothic" pitchFamily="34" charset="0"/>
              </a:rPr>
              <a:t>Libyan</a:t>
            </a:r>
            <a:r>
              <a:rPr lang="it-IT" sz="1200" i="1" dirty="0" smtClean="0">
                <a:latin typeface="Century Gothic" pitchFamily="34" charset="0"/>
              </a:rPr>
              <a:t> National </a:t>
            </a:r>
            <a:r>
              <a:rPr lang="it-IT" sz="1200" i="1" dirty="0" err="1" smtClean="0">
                <a:latin typeface="Century Gothic" pitchFamily="34" charset="0"/>
              </a:rPr>
              <a:t>Army</a:t>
            </a:r>
            <a:r>
              <a:rPr lang="it-IT" sz="1200" i="1" dirty="0" smtClean="0">
                <a:latin typeface="Century Gothic" pitchFamily="34" charset="0"/>
              </a:rPr>
              <a:t> </a:t>
            </a:r>
            <a:r>
              <a:rPr lang="it-IT" sz="1200" dirty="0" smtClean="0">
                <a:latin typeface="Century Gothic" pitchFamily="34" charset="0"/>
              </a:rPr>
              <a:t>(LNA), ha incontrato a ROMA il vice </a:t>
            </a:r>
            <a:r>
              <a:rPr lang="it-IT" sz="1200" i="1" dirty="0" smtClean="0">
                <a:latin typeface="Century Gothic" pitchFamily="34" charset="0"/>
              </a:rPr>
              <a:t>premier</a:t>
            </a:r>
            <a:r>
              <a:rPr lang="it-IT" sz="1200" dirty="0" smtClean="0">
                <a:latin typeface="Century Gothic" pitchFamily="34" charset="0"/>
              </a:rPr>
              <a:t> e Ministro degli Affari Esteri, Antonio TAJANI, e la </a:t>
            </a:r>
            <a:r>
              <a:rPr lang="it-IT" sz="1200" i="1" dirty="0" smtClean="0">
                <a:latin typeface="Century Gothic" pitchFamily="34" charset="0"/>
              </a:rPr>
              <a:t>premier</a:t>
            </a:r>
            <a:r>
              <a:rPr lang="it-IT" sz="1200" dirty="0" smtClean="0">
                <a:latin typeface="Century Gothic" pitchFamily="34" charset="0"/>
              </a:rPr>
              <a:t> Giorgia MELONI.</a:t>
            </a:r>
            <a:endParaRPr lang="it-IT" sz="1200" dirty="0">
              <a:solidFill>
                <a:srgbClr val="10253F"/>
              </a:solidFill>
              <a:latin typeface="Century Gothic" pitchFamily="34" charset="0"/>
            </a:endParaRPr>
          </a:p>
        </p:txBody>
      </p:sp>
      <p:sp>
        <p:nvSpPr>
          <p:cNvPr id="22" name="CasellaDiTesto 21">
            <a:extLst>
              <a:ext uri="{FF2B5EF4-FFF2-40B4-BE49-F238E27FC236}"/>
            </a:extLst>
          </p:cNvPr>
          <p:cNvSpPr txBox="1"/>
          <p:nvPr/>
        </p:nvSpPr>
        <p:spPr>
          <a:xfrm>
            <a:off x="3581400" y="1723796"/>
            <a:ext cx="8305800" cy="4247317"/>
          </a:xfrm>
          <a:prstGeom prst="rect">
            <a:avLst/>
          </a:prstGeom>
          <a:noFill/>
        </p:spPr>
        <p:txBody>
          <a:bodyPr wrap="square">
            <a:spAutoFit/>
          </a:bodyPr>
          <a:lstStyle/>
          <a:p>
            <a:pPr algn="just">
              <a:lnSpc>
                <a:spcPct val="150000"/>
              </a:lnSpc>
              <a:defRPr/>
            </a:pPr>
            <a:r>
              <a:rPr lang="it-IT" sz="1200" b="1" dirty="0" smtClean="0">
                <a:solidFill>
                  <a:srgbClr val="4B61D1"/>
                </a:solidFill>
                <a:latin typeface="Century Gothic" panose="020B0502020202020204" pitchFamily="34" charset="0"/>
                <a:ea typeface="Gadugi" panose="020B0502040204020203" pitchFamily="34" charset="0"/>
              </a:rPr>
              <a:t>(I</a:t>
            </a:r>
            <a:r>
              <a:rPr lang="it-IT" sz="1200" b="1" dirty="0" smtClean="0">
                <a:solidFill>
                  <a:srgbClr val="4B61D1"/>
                </a:solidFill>
                <a:latin typeface="Century Gothic" pitchFamily="34" charset="0"/>
              </a:rPr>
              <a:t>NCC</a:t>
            </a:r>
            <a:r>
              <a:rPr lang="it-IT" sz="1200" b="1" dirty="0">
                <a:solidFill>
                  <a:srgbClr val="4B61D1"/>
                </a:solidFill>
                <a:latin typeface="Century Gothic" pitchFamily="34" charset="0"/>
              </a:rPr>
              <a:t>) </a:t>
            </a:r>
            <a:r>
              <a:rPr lang="it-IT" sz="1200" b="1" dirty="0" smtClean="0">
                <a:solidFill>
                  <a:srgbClr val="4B61D1"/>
                </a:solidFill>
                <a:latin typeface="Century Gothic" pitchFamily="34" charset="0"/>
              </a:rPr>
              <a:t>Dettagli</a:t>
            </a:r>
          </a:p>
          <a:p>
            <a:pPr marL="171450" indent="-171450" algn="just">
              <a:lnSpc>
                <a:spcPct val="150000"/>
              </a:lnSpc>
              <a:buFont typeface="Arial" pitchFamily="34" charset="0"/>
              <a:buChar char="•"/>
              <a:defRPr/>
            </a:pPr>
            <a:r>
              <a:rPr lang="it-IT" sz="1200" dirty="0" smtClean="0">
                <a:latin typeface="Century Gothic" pitchFamily="34" charset="0"/>
              </a:rPr>
              <a:t>L’incontro tra HAFTAR e la MELONI, durata circe due ore, è stato incentrato sulla stabilizzazione della LIBIA e del Nord AFRICA e su alcuni temi fondamentali di reciproco interesse, in particolare la crescita senza precedenti del fenomeno migratorio verso l’ITALIA.</a:t>
            </a:r>
          </a:p>
          <a:p>
            <a:pPr marL="171450" indent="-171450" algn="just">
              <a:lnSpc>
                <a:spcPct val="150000"/>
              </a:lnSpc>
              <a:buFont typeface="Arial" pitchFamily="34" charset="0"/>
              <a:buChar char="•"/>
              <a:defRPr/>
            </a:pPr>
            <a:r>
              <a:rPr lang="it-IT" sz="1200" dirty="0" smtClean="0">
                <a:latin typeface="Century Gothic" pitchFamily="34" charset="0"/>
              </a:rPr>
              <a:t>La </a:t>
            </a:r>
            <a:r>
              <a:rPr lang="it-IT" sz="1200" i="1" dirty="0" smtClean="0">
                <a:latin typeface="Century Gothic" pitchFamily="34" charset="0"/>
              </a:rPr>
              <a:t>premier</a:t>
            </a:r>
            <a:r>
              <a:rPr lang="it-IT" sz="1200" dirty="0" smtClean="0">
                <a:latin typeface="Century Gothic" pitchFamily="34" charset="0"/>
              </a:rPr>
              <a:t> italiana ha confermato il sostegno italiano all’azione delle Nazioni Unite in LIBIA nella rivitalizzazione del processo politico che possa portare ad elezioni presidenziali e parlamentari entro la fine del 2023.</a:t>
            </a:r>
          </a:p>
          <a:p>
            <a:pPr algn="just">
              <a:lnSpc>
                <a:spcPct val="150000"/>
              </a:lnSpc>
              <a:defRPr/>
            </a:pPr>
            <a:r>
              <a:rPr lang="it-IT" sz="1200" b="1" dirty="0" smtClean="0">
                <a:solidFill>
                  <a:srgbClr val="4B61D1"/>
                </a:solidFill>
                <a:latin typeface="Century Gothic" panose="020B0502020202020204" pitchFamily="34" charset="0"/>
                <a:ea typeface="Gadugi" panose="020B0502040204020203" pitchFamily="34" charset="0"/>
              </a:rPr>
              <a:t>(I</a:t>
            </a:r>
            <a:r>
              <a:rPr lang="it-IT" sz="1200" b="1" dirty="0" smtClean="0">
                <a:solidFill>
                  <a:srgbClr val="4B61D1"/>
                </a:solidFill>
                <a:latin typeface="Century Gothic" pitchFamily="34" charset="0"/>
              </a:rPr>
              <a:t>NCC</a:t>
            </a:r>
            <a:r>
              <a:rPr lang="it-IT" sz="1200" b="1" dirty="0" smtClean="0">
                <a:solidFill>
                  <a:srgbClr val="4B61D1"/>
                </a:solidFill>
                <a:latin typeface="Century Gothic" pitchFamily="34" charset="0"/>
              </a:rPr>
              <a:t>) </a:t>
            </a:r>
            <a:r>
              <a:rPr lang="it-IT" sz="1200" b="1" i="1" dirty="0" err="1" smtClean="0">
                <a:solidFill>
                  <a:srgbClr val="4B61D1"/>
                </a:solidFill>
                <a:latin typeface="Century Gothic" pitchFamily="34" charset="0"/>
              </a:rPr>
              <a:t>Sentiment</a:t>
            </a:r>
            <a:r>
              <a:rPr lang="it-IT" sz="1200" b="1" dirty="0" smtClean="0">
                <a:solidFill>
                  <a:srgbClr val="4B61D1"/>
                </a:solidFill>
                <a:latin typeface="Century Gothic" pitchFamily="34" charset="0"/>
              </a:rPr>
              <a:t> </a:t>
            </a:r>
          </a:p>
          <a:p>
            <a:pPr marL="0" lvl="1" algn="just">
              <a:lnSpc>
                <a:spcPct val="150000"/>
              </a:lnSpc>
              <a:defRPr/>
            </a:pPr>
            <a:r>
              <a:rPr lang="it-IT" sz="1200" dirty="0" smtClean="0">
                <a:latin typeface="Century Gothic" pitchFamily="34" charset="0"/>
              </a:rPr>
              <a:t>Tra</a:t>
            </a:r>
            <a:r>
              <a:rPr lang="it-IT" sz="1200" b="1" dirty="0" smtClean="0">
                <a:latin typeface="Century Gothic" pitchFamily="34" charset="0"/>
              </a:rPr>
              <a:t> </a:t>
            </a:r>
            <a:r>
              <a:rPr lang="it-IT" sz="1200" dirty="0" smtClean="0">
                <a:latin typeface="Century Gothic" pitchFamily="34" charset="0"/>
              </a:rPr>
              <a:t>le 21 agenzie di stampa locali libiche valutate, solo 5 hanno dato copertura mediatica alla visita di HAFTAR in ITALIA. Il </a:t>
            </a:r>
            <a:r>
              <a:rPr lang="it-IT" sz="1200" b="1" i="1" dirty="0" err="1" smtClean="0">
                <a:latin typeface="Century Gothic" pitchFamily="34" charset="0"/>
              </a:rPr>
              <a:t>sentiment</a:t>
            </a:r>
            <a:r>
              <a:rPr lang="it-IT" sz="1200" b="1" i="1" dirty="0" smtClean="0">
                <a:latin typeface="Century Gothic" pitchFamily="34" charset="0"/>
              </a:rPr>
              <a:t> </a:t>
            </a:r>
            <a:r>
              <a:rPr lang="it-IT" sz="1200" dirty="0" smtClean="0">
                <a:latin typeface="Century Gothic" pitchFamily="34" charset="0"/>
              </a:rPr>
              <a:t>di 4 articoli è stato valutato </a:t>
            </a:r>
            <a:r>
              <a:rPr lang="it-IT" sz="1200" b="1" dirty="0" smtClean="0">
                <a:latin typeface="Century Gothic" pitchFamily="34" charset="0"/>
              </a:rPr>
              <a:t>neutro</a:t>
            </a:r>
            <a:r>
              <a:rPr lang="it-IT" sz="1200" dirty="0" smtClean="0">
                <a:latin typeface="Century Gothic" pitchFamily="34" charset="0"/>
              </a:rPr>
              <a:t>, non essendo emersi elementi informativi utili ad evidenziare un progetto mediatico o una certa volontà politica volti a screditare l’ITALIA. Il </a:t>
            </a:r>
            <a:r>
              <a:rPr lang="it-IT" sz="1200" b="1" i="1" dirty="0" err="1" smtClean="0">
                <a:latin typeface="Century Gothic" pitchFamily="34" charset="0"/>
              </a:rPr>
              <a:t>sentiment</a:t>
            </a:r>
            <a:r>
              <a:rPr lang="it-IT" sz="1200" dirty="0" smtClean="0">
                <a:latin typeface="Century Gothic" pitchFamily="34" charset="0"/>
              </a:rPr>
              <a:t> dell’articolo pubblicato da «</a:t>
            </a:r>
            <a:r>
              <a:rPr lang="it-IT" sz="1200" dirty="0" err="1" smtClean="0">
                <a:latin typeface="Century Gothic" pitchFamily="34" charset="0"/>
              </a:rPr>
              <a:t>libyaupdate</a:t>
            </a:r>
            <a:r>
              <a:rPr lang="it-IT" sz="1200" dirty="0" smtClean="0">
                <a:latin typeface="Century Gothic" pitchFamily="34" charset="0"/>
              </a:rPr>
              <a:t>» è stato valutato </a:t>
            </a:r>
            <a:r>
              <a:rPr lang="it-IT" sz="1200" b="1" dirty="0" smtClean="0">
                <a:latin typeface="Century Gothic" pitchFamily="34" charset="0"/>
              </a:rPr>
              <a:t>positivo</a:t>
            </a:r>
            <a:r>
              <a:rPr lang="it-IT" sz="1200" dirty="0" smtClean="0">
                <a:latin typeface="Century Gothic" pitchFamily="34" charset="0"/>
              </a:rPr>
              <a:t>. Di seguito uno stralcio dell’articolo: «…</a:t>
            </a:r>
            <a:r>
              <a:rPr lang="it-IT" sz="1200" i="1" dirty="0" smtClean="0">
                <a:latin typeface="Century Gothic" pitchFamily="34" charset="0"/>
              </a:rPr>
              <a:t>la visita del generale </a:t>
            </a:r>
            <a:r>
              <a:rPr lang="it-IT" sz="1200" i="1" dirty="0" err="1" smtClean="0">
                <a:latin typeface="Century Gothic" pitchFamily="34" charset="0"/>
              </a:rPr>
              <a:t>Haftar</a:t>
            </a:r>
            <a:r>
              <a:rPr lang="it-IT" sz="1200" i="1" dirty="0" smtClean="0">
                <a:latin typeface="Century Gothic" pitchFamily="34" charset="0"/>
              </a:rPr>
              <a:t> a Roma è significativa in quanto evidenzia il coinvolgimento dell’Italia nel conflitto libico. L’Italia è stata un grande attore chiave nella regione e ha lavorato per stabilizzare la situazione in Libia…</a:t>
            </a:r>
            <a:r>
              <a:rPr lang="it-IT" sz="1200" dirty="0" smtClean="0">
                <a:latin typeface="Century Gothic" pitchFamily="34" charset="0"/>
              </a:rPr>
              <a:t>»</a:t>
            </a:r>
            <a:endParaRPr lang="it-IT" sz="1200" b="1" i="1" dirty="0" smtClean="0">
              <a:latin typeface="Century Gothic" pitchFamily="34" charset="0"/>
            </a:endParaRPr>
          </a:p>
        </p:txBody>
      </p:sp>
      <p:sp>
        <p:nvSpPr>
          <p:cNvPr id="15" name="CasellaDiTesto 18"/>
          <p:cNvSpPr txBox="1">
            <a:spLocks noChangeArrowheads="1"/>
          </p:cNvSpPr>
          <p:nvPr/>
        </p:nvSpPr>
        <p:spPr bwMode="auto">
          <a:xfrm>
            <a:off x="0" y="5877028"/>
            <a:ext cx="12248965" cy="590931"/>
          </a:xfrm>
          <a:prstGeom prst="rect">
            <a:avLst/>
          </a:prstGeom>
          <a:solidFill>
            <a:srgbClr val="4B61D1">
              <a:alpha val="1490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it-IT" b="1" dirty="0" smtClean="0">
                <a:solidFill>
                  <a:srgbClr val="4B61D1"/>
                </a:solidFill>
                <a:latin typeface="Century Gothic" pitchFamily="34" charset="0"/>
              </a:rPr>
              <a:t>VALUTAZIONE</a:t>
            </a:r>
          </a:p>
          <a:p>
            <a:pPr algn="just" eaLnBrk="1" hangingPunct="1">
              <a:lnSpc>
                <a:spcPct val="120000"/>
              </a:lnSpc>
            </a:pPr>
            <a:r>
              <a:rPr lang="it-IT" sz="1200" b="1" dirty="0" smtClean="0">
                <a:solidFill>
                  <a:srgbClr val="000000"/>
                </a:solidFill>
                <a:latin typeface="Century Gothic" pitchFamily="34" charset="0"/>
              </a:rPr>
              <a:t>(INCC</a:t>
            </a:r>
            <a:r>
              <a:rPr lang="it-IT" sz="1200" b="1" dirty="0" smtClean="0">
                <a:solidFill>
                  <a:srgbClr val="000000"/>
                </a:solidFill>
                <a:latin typeface="Century Gothic" pitchFamily="34" charset="0"/>
              </a:rPr>
              <a:t>) </a:t>
            </a:r>
            <a:r>
              <a:rPr lang="it-IT" sz="1200" dirty="0">
                <a:latin typeface="Century Gothic" pitchFamily="34" charset="0"/>
              </a:rPr>
              <a:t>La visita di Khalifa HAFTAR in ITALIA non ha modificato </a:t>
            </a:r>
            <a:r>
              <a:rPr lang="it-IT" sz="1200" b="1" dirty="0">
                <a:latin typeface="Century Gothic" pitchFamily="34" charset="0"/>
              </a:rPr>
              <a:t>l’approccio neutrale che i principali media libici </a:t>
            </a:r>
            <a:r>
              <a:rPr lang="it-IT" sz="1200" dirty="0">
                <a:latin typeface="Century Gothic" pitchFamily="34" charset="0"/>
              </a:rPr>
              <a:t>assumono generalmente nei confronti dell’ITALIA.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9" y="1959745"/>
            <a:ext cx="3506151" cy="2203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CasellaDiTesto 22"/>
          <p:cNvSpPr txBox="1">
            <a:spLocks noChangeArrowheads="1"/>
          </p:cNvSpPr>
          <p:nvPr/>
        </p:nvSpPr>
        <p:spPr bwMode="auto">
          <a:xfrm>
            <a:off x="75249" y="3944590"/>
            <a:ext cx="1152000" cy="215444"/>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defPPr>
              <a:defRPr lang="it-IT"/>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ctr" eaLnBrk="1" hangingPunct="1"/>
            <a:r>
              <a:rPr lang="it-IT" sz="800" dirty="0">
                <a:solidFill>
                  <a:srgbClr val="FFFFFF"/>
                </a:solidFill>
                <a:latin typeface="Century Gothic" pitchFamily="34" charset="0"/>
              </a:rPr>
              <a:t>NON CLASSIFICATO</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New_Master_2020XXXX_EOXXX_LIBIA_TITOL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New_Master_2020XXXX_EOXXX_LIBIA_TITOLO</Template>
  <TotalTime>6752</TotalTime>
  <Words>815</Words>
  <Application>Microsoft Office PowerPoint</Application>
  <PresentationFormat>Personalizzato</PresentationFormat>
  <Paragraphs>27</Paragraphs>
  <Slides>1</Slides>
  <Notes>1</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New_Master_2020XXXX_EOXXX_LIBIA_TITOLO</vt:lpstr>
      <vt:lpstr>Presentazione standard di PowerPoint</vt:lpstr>
    </vt:vector>
  </TitlesOfParts>
  <Company>CII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CAMPA Francesco</dc:creator>
  <cp:lastModifiedBy>user</cp:lastModifiedBy>
  <cp:revision>390</cp:revision>
  <dcterms:created xsi:type="dcterms:W3CDTF">2021-09-20T08:02:09Z</dcterms:created>
  <dcterms:modified xsi:type="dcterms:W3CDTF">2023-05-04T16:43:21Z</dcterms:modified>
</cp:coreProperties>
</file>