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0" r:id="rId2"/>
    <p:sldMasterId id="2147483677" r:id="rId3"/>
    <p:sldMasterId id="2147483687" r:id="rId4"/>
  </p:sldMasterIdLst>
  <p:notesMasterIdLst>
    <p:notesMasterId r:id="rId7"/>
  </p:notesMasterIdLst>
  <p:handoutMasterIdLst>
    <p:handoutMasterId r:id="rId8"/>
  </p:handoutMasterIdLst>
  <p:sldIdLst>
    <p:sldId id="275" r:id="rId5"/>
    <p:sldId id="273" r:id="rId6"/>
  </p:sldIdLst>
  <p:sldSz cx="12192000" cy="6858000"/>
  <p:notesSz cx="6800850" cy="99329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A96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88876" autoAdjust="0"/>
  </p:normalViewPr>
  <p:slideViewPr>
    <p:cSldViewPr snapToGrid="0">
      <p:cViewPr varScale="1">
        <p:scale>
          <a:sx n="84" d="100"/>
          <a:sy n="84" d="100"/>
        </p:scale>
        <p:origin x="-730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6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560" cy="497759"/>
          </a:xfrm>
          <a:prstGeom prst="rect">
            <a:avLst/>
          </a:prstGeom>
        </p:spPr>
        <p:txBody>
          <a:bodyPr vert="horz" lIns="91270" tIns="45636" rIns="91270" bIns="4563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2706" y="2"/>
            <a:ext cx="2946560" cy="497759"/>
          </a:xfrm>
          <a:prstGeom prst="rect">
            <a:avLst/>
          </a:prstGeom>
        </p:spPr>
        <p:txBody>
          <a:bodyPr vert="horz" lIns="91270" tIns="45636" rIns="91270" bIns="45636" rtlCol="0"/>
          <a:lstStyle>
            <a:lvl1pPr algn="r">
              <a:defRPr sz="1200"/>
            </a:lvl1pPr>
          </a:lstStyle>
          <a:p>
            <a:fld id="{341B7849-E149-471E-BC15-45C1452BDE05}" type="datetimeFigureOut">
              <a:rPr lang="it-IT" smtClean="0"/>
              <a:t>07/05/2023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5230"/>
            <a:ext cx="2946560" cy="497759"/>
          </a:xfrm>
          <a:prstGeom prst="rect">
            <a:avLst/>
          </a:prstGeom>
        </p:spPr>
        <p:txBody>
          <a:bodyPr vert="horz" lIns="91270" tIns="45636" rIns="91270" bIns="4563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2706" y="9435230"/>
            <a:ext cx="2946560" cy="497759"/>
          </a:xfrm>
          <a:prstGeom prst="rect">
            <a:avLst/>
          </a:prstGeom>
        </p:spPr>
        <p:txBody>
          <a:bodyPr vert="horz" lIns="91270" tIns="45636" rIns="91270" bIns="45636" rtlCol="0" anchor="b"/>
          <a:lstStyle>
            <a:lvl1pPr algn="r">
              <a:defRPr sz="1200"/>
            </a:lvl1pPr>
          </a:lstStyle>
          <a:p>
            <a:fld id="{DEC1EDD5-FC24-4888-92A4-28538FD0F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166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76" cy="497206"/>
          </a:xfrm>
          <a:prstGeom prst="rect">
            <a:avLst/>
          </a:prstGeom>
        </p:spPr>
        <p:txBody>
          <a:bodyPr vert="horz" lIns="91470" tIns="45736" rIns="91470" bIns="4573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487" y="0"/>
            <a:ext cx="2947776" cy="497206"/>
          </a:xfrm>
          <a:prstGeom prst="rect">
            <a:avLst/>
          </a:prstGeom>
        </p:spPr>
        <p:txBody>
          <a:bodyPr vert="horz" lIns="91470" tIns="45736" rIns="91470" bIns="45736" rtlCol="0"/>
          <a:lstStyle>
            <a:lvl1pPr algn="r">
              <a:defRPr sz="1200"/>
            </a:lvl1pPr>
          </a:lstStyle>
          <a:p>
            <a:fld id="{5425C46B-421C-4EE4-8D7A-A618E3910F3B}" type="datetimeFigureOut">
              <a:rPr lang="it-IT" smtClean="0"/>
              <a:t>07/05/2023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0" tIns="45736" rIns="91470" bIns="4573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9" y="4779844"/>
            <a:ext cx="5441315" cy="3910925"/>
          </a:xfrm>
          <a:prstGeom prst="rect">
            <a:avLst/>
          </a:prstGeom>
        </p:spPr>
        <p:txBody>
          <a:bodyPr vert="horz" lIns="91470" tIns="45736" rIns="91470" bIns="45736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5783"/>
            <a:ext cx="2947776" cy="497206"/>
          </a:xfrm>
          <a:prstGeom prst="rect">
            <a:avLst/>
          </a:prstGeom>
        </p:spPr>
        <p:txBody>
          <a:bodyPr vert="horz" lIns="91470" tIns="45736" rIns="91470" bIns="4573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487" y="9435783"/>
            <a:ext cx="2947776" cy="497206"/>
          </a:xfrm>
          <a:prstGeom prst="rect">
            <a:avLst/>
          </a:prstGeom>
        </p:spPr>
        <p:txBody>
          <a:bodyPr vert="horz" lIns="91470" tIns="45736" rIns="91470" bIns="45736" rtlCol="0" anchor="b"/>
          <a:lstStyle>
            <a:lvl1pPr algn="r">
              <a:defRPr sz="1200"/>
            </a:lvl1pPr>
          </a:lstStyle>
          <a:p>
            <a:fld id="{7FC147D1-7574-4C09-9860-714A06B9E4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147D1-7574-4C09-9860-714A06B9E4F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08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147D1-7574-4C09-9860-714A06B9E4F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08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01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69026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1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17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0256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theme" Target="../theme/theme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D624D-56A3-481B-9205-BD0BBECDE3EA}" type="slidenum">
              <a:rPr kumimoji="0" lang="it-IT" sz="1000" b="0" i="0" u="none" strike="noStrike" kern="1200" cap="none" spc="-1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797A35CF-EF42-D53D-49FF-BFE34FA301A5}"/>
              </a:ext>
            </a:extLst>
          </p:cNvPr>
          <p:cNvSpPr/>
          <p:nvPr userDrawn="1"/>
        </p:nvSpPr>
        <p:spPr>
          <a:xfrm>
            <a:off x="2018671" y="79526"/>
            <a:ext cx="8655555" cy="71156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891630" y="112145"/>
            <a:ext cx="185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356559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D624D-56A3-481B-9205-BD0BBECDE3EA}" type="slidenum">
              <a:rPr kumimoji="0" lang="it-IT" sz="1000" b="0" i="0" u="none" strike="noStrike" kern="1200" cap="none" spc="-1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797A35CF-EF42-D53D-49FF-BFE34FA301A5}"/>
              </a:ext>
            </a:extLst>
          </p:cNvPr>
          <p:cNvSpPr/>
          <p:nvPr userDrawn="1"/>
        </p:nvSpPr>
        <p:spPr>
          <a:xfrm>
            <a:off x="2018671" y="79526"/>
            <a:ext cx="8655555" cy="71156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891630" y="112145"/>
            <a:ext cx="185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15053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D624D-56A3-481B-9205-BD0BBECDE3EA}" type="slidenum">
              <a:rPr kumimoji="0" lang="it-IT" sz="1000" b="0" i="0" u="none" strike="noStrike" kern="1200" cap="none" spc="-1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797A35CF-EF42-D53D-49FF-BFE34FA301A5}"/>
              </a:ext>
            </a:extLst>
          </p:cNvPr>
          <p:cNvSpPr/>
          <p:nvPr userDrawn="1"/>
        </p:nvSpPr>
        <p:spPr>
          <a:xfrm>
            <a:off x="2018671" y="79526"/>
            <a:ext cx="8655555" cy="71156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891630" y="112145"/>
            <a:ext cx="185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621080667"/>
      </p:ext>
    </p:extLst>
  </p:cSld>
  <p:clrMap bg1="lt1" tx1="dk1" bg2="lt2" tx2="dk2" accent1="accent1" accent2="accent2" accent3="accent3" accent4="accent4" accent5="accent5" accent6="accent6" hlink="hlink" folHlink="folHlink"/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>
              <a:defRPr/>
            </a:pPr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>
                <a:defRPr/>
              </a:pPr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it-IT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797A35CF-EF42-D53D-49FF-BFE34FA301A5}"/>
              </a:ext>
            </a:extLst>
          </p:cNvPr>
          <p:cNvSpPr/>
          <p:nvPr userDrawn="1"/>
        </p:nvSpPr>
        <p:spPr>
          <a:xfrm>
            <a:off x="2018671" y="79526"/>
            <a:ext cx="8655555" cy="71156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891630" y="112145"/>
            <a:ext cx="185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11136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36110" y="169240"/>
            <a:ext cx="54190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it-IT"/>
            </a:defPPr>
            <a:lvl1pPr algn="ctr">
              <a:defRPr sz="3000" b="1" i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OPS</a:t>
            </a:r>
            <a:endParaRPr lang="it-IT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>
            <a:extLst>
              <a:ext uri="{FF2B5EF4-FFF2-40B4-BE49-F238E27FC236}"/>
            </a:extLst>
          </p:cNvPr>
          <p:cNvSpPr txBox="1"/>
          <p:nvPr/>
        </p:nvSpPr>
        <p:spPr>
          <a:xfrm>
            <a:off x="3234512" y="902587"/>
            <a:ext cx="895748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t-IT" sz="1600" b="1" dirty="0">
                <a:solidFill>
                  <a:srgbClr val="4B61D1"/>
                </a:solidFill>
                <a:ea typeface="Gadugi" panose="020B0502040204020203" pitchFamily="34" charset="0"/>
              </a:rPr>
              <a:t>(</a:t>
            </a:r>
            <a:r>
              <a:rPr lang="it-IT" sz="1600" b="1" dirty="0">
                <a:solidFill>
                  <a:srgbClr val="4B61D1"/>
                </a:solidFill>
              </a:rPr>
              <a:t>NC) </a:t>
            </a:r>
            <a:r>
              <a:rPr lang="it-IT" sz="1600" b="1" dirty="0" smtClean="0">
                <a:solidFill>
                  <a:srgbClr val="4B61D1"/>
                </a:solidFill>
              </a:rPr>
              <a:t>Possibili r</a:t>
            </a:r>
            <a:r>
              <a:rPr lang="it-IT" sz="1600" b="1" dirty="0" smtClean="0">
                <a:solidFill>
                  <a:srgbClr val="4B61D1"/>
                </a:solidFill>
              </a:rPr>
              <a:t>ipercussioni del conflitto in SUDAN oltre il confine libico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1600" dirty="0" smtClean="0"/>
              <a:t>Il vicino conflitto sudanese preoccupa le Autorità libiche per una possibile destabilizzazione del Paese anche in considerazione dei legami più o meno recenti tra </a:t>
            </a:r>
            <a:r>
              <a:rPr lang="it-IT" sz="1600" dirty="0"/>
              <a:t>il Generale HAFTAR e il Generale </a:t>
            </a:r>
            <a:r>
              <a:rPr lang="it-IT" sz="1600" dirty="0" smtClean="0"/>
              <a:t>DAGALO. Le Autorità Anti </a:t>
            </a:r>
            <a:r>
              <a:rPr lang="it-IT" sz="1600" dirty="0"/>
              <a:t>I</a:t>
            </a:r>
            <a:r>
              <a:rPr lang="it-IT" sz="1600" dirty="0" smtClean="0"/>
              <a:t>mmigrazione e le Forze di Sicurezza hanno impartito istruzioni per intensificare i pattugliamenti presso i confini con il Sudan. 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1600" b="1" dirty="0" smtClean="0">
                <a:solidFill>
                  <a:srgbClr val="4B61D1"/>
                </a:solidFill>
                <a:ea typeface="Gadugi" panose="020B0502040204020203" pitchFamily="34" charset="0"/>
              </a:rPr>
              <a:t>(</a:t>
            </a:r>
            <a:r>
              <a:rPr lang="it-IT" sz="1600" b="1" dirty="0" smtClean="0">
                <a:solidFill>
                  <a:srgbClr val="4B61D1"/>
                </a:solidFill>
              </a:rPr>
              <a:t>NC) </a:t>
            </a:r>
            <a:r>
              <a:rPr lang="it-IT" sz="1600" b="1" dirty="0" smtClean="0">
                <a:solidFill>
                  <a:srgbClr val="4B61D1"/>
                </a:solidFill>
              </a:rPr>
              <a:t>Commento</a:t>
            </a:r>
            <a:endParaRPr lang="it-IT" sz="1600" b="1" dirty="0" smtClean="0">
              <a:solidFill>
                <a:srgbClr val="4B61D1"/>
              </a:solidFill>
            </a:endParaRPr>
          </a:p>
          <a:p>
            <a:pPr marL="0" lvl="1" algn="just">
              <a:lnSpc>
                <a:spcPct val="150000"/>
              </a:lnSpc>
              <a:defRPr/>
            </a:pPr>
            <a:r>
              <a:rPr lang="it-IT" sz="1600" dirty="0"/>
              <a:t>Sulla base delle informazioni </a:t>
            </a:r>
            <a:r>
              <a:rPr lang="it-IT" sz="1600" dirty="0" smtClean="0"/>
              <a:t>disponibili attualmente </a:t>
            </a:r>
            <a:r>
              <a:rPr lang="it-IT" sz="1600" dirty="0"/>
              <a:t>non si registrano particolari ripercussioni </a:t>
            </a:r>
            <a:r>
              <a:rPr lang="it-IT" sz="1600" dirty="0" smtClean="0"/>
              <a:t>tuttavia come possibili ricadute non si può escludere:</a:t>
            </a:r>
          </a:p>
          <a:p>
            <a:pPr marL="285750" lvl="1" indent="-285750" algn="just">
              <a:lnSpc>
                <a:spcPct val="150000"/>
              </a:lnSpc>
              <a:buFont typeface="Arial" pitchFamily="34" charset="0"/>
              <a:buChar char="–"/>
              <a:defRPr/>
            </a:pPr>
            <a:r>
              <a:rPr lang="it-IT" sz="1600" dirty="0" smtClean="0"/>
              <a:t>gruppi </a:t>
            </a:r>
            <a:r>
              <a:rPr lang="it-IT" sz="1600" dirty="0"/>
              <a:t>armati sudanesi potrebbero voler entrare in Libia </a:t>
            </a:r>
            <a:r>
              <a:rPr lang="it-IT" sz="1600" dirty="0" smtClean="0"/>
              <a:t>per evitare </a:t>
            </a:r>
            <a:r>
              <a:rPr lang="it-IT" sz="1600" dirty="0"/>
              <a:t>scontri armati e/o sfruttare le proprie reti locali per rifornirsi di </a:t>
            </a:r>
            <a:r>
              <a:rPr lang="it-IT" sz="1600" dirty="0" smtClean="0"/>
              <a:t>carburante, armi </a:t>
            </a:r>
            <a:r>
              <a:rPr lang="it-IT" sz="1600" dirty="0"/>
              <a:t>e </a:t>
            </a:r>
            <a:r>
              <a:rPr lang="it-IT" sz="1600" dirty="0" smtClean="0"/>
              <a:t>munizioni</a:t>
            </a:r>
          </a:p>
          <a:p>
            <a:pPr marL="285750" lvl="1" indent="-285750" algn="just">
              <a:lnSpc>
                <a:spcPct val="150000"/>
              </a:lnSpc>
              <a:buFont typeface="Arial" pitchFamily="34" charset="0"/>
              <a:buChar char="–"/>
              <a:defRPr/>
            </a:pPr>
            <a:r>
              <a:rPr lang="it-IT" sz="1600" dirty="0"/>
              <a:t>l</a:t>
            </a:r>
            <a:r>
              <a:rPr lang="it-IT" sz="1600" dirty="0" smtClean="0"/>
              <a:t>e attività di g</a:t>
            </a:r>
            <a:r>
              <a:rPr lang="it-IT" sz="1600" dirty="0" smtClean="0"/>
              <a:t>ruppi criminali (e.g. traffico droga, carburante, immigrazione clandestina) e di gruppi armati potrebbero essere agevolate in questa situazione di incertezza </a:t>
            </a:r>
          </a:p>
          <a:p>
            <a:pPr marL="285750" lvl="1" indent="-285750" algn="just">
              <a:lnSpc>
                <a:spcPct val="150000"/>
              </a:lnSpc>
              <a:buFont typeface="Arial" pitchFamily="34" charset="0"/>
              <a:buChar char="–"/>
              <a:defRPr/>
            </a:pPr>
            <a:r>
              <a:rPr lang="it-IT" sz="1600" dirty="0" smtClean="0"/>
              <a:t>un eventuale flusso di sfollati sudanesi verso la Libia avrebbe un impatto sul tessuto tribale e sull'economia locale</a:t>
            </a:r>
            <a:endParaRPr lang="it-IT" sz="1600" dirty="0" smtClean="0"/>
          </a:p>
        </p:txBody>
      </p:sp>
      <p:pic>
        <p:nvPicPr>
          <p:cNvPr id="4" name="Immagine 3" descr="C:\Users\user\Desktop\FOTO_\CONF_LIBIA_SUDAN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19" y="1743620"/>
            <a:ext cx="2411095" cy="2411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63719" y="1743620"/>
            <a:ext cx="2411095" cy="2765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 bwMode="auto">
          <a:xfrm>
            <a:off x="363719" y="4154715"/>
            <a:ext cx="2411096" cy="363750"/>
          </a:xfrm>
          <a:prstGeom prst="rect">
            <a:avLst/>
          </a:prstGeom>
          <a:solidFill>
            <a:srgbClr val="4B6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 (NC) </a:t>
            </a:r>
            <a:r>
              <a:rPr lang="en-GB" sz="800" b="1" dirty="0" smtClean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Confine LIBIA-SUDAN</a:t>
            </a:r>
            <a:endParaRPr lang="it-IT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02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" y="2252732"/>
            <a:ext cx="2748973" cy="20062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CasellaDiTesto 1"/>
          <p:cNvSpPr txBox="1"/>
          <p:nvPr/>
        </p:nvSpPr>
        <p:spPr>
          <a:xfrm>
            <a:off x="3936110" y="169240"/>
            <a:ext cx="54190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it-IT"/>
            </a:defPPr>
            <a:lvl1pPr algn="ctr">
              <a:defRPr sz="3000" b="1" i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OPS</a:t>
            </a:r>
            <a:endParaRPr lang="it-IT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>
            <a:extLst>
              <a:ext uri="{FF2B5EF4-FFF2-40B4-BE49-F238E27FC236}"/>
            </a:extLst>
          </p:cNvPr>
          <p:cNvSpPr txBox="1"/>
          <p:nvPr/>
        </p:nvSpPr>
        <p:spPr>
          <a:xfrm>
            <a:off x="3234512" y="902587"/>
            <a:ext cx="895748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t-IT" sz="1600" b="1" dirty="0">
                <a:solidFill>
                  <a:srgbClr val="4B61D1"/>
                </a:solidFill>
                <a:ea typeface="Gadugi" panose="020B0502040204020203" pitchFamily="34" charset="0"/>
              </a:rPr>
              <a:t>(</a:t>
            </a:r>
            <a:r>
              <a:rPr lang="it-IT" sz="1600" b="1" dirty="0">
                <a:solidFill>
                  <a:srgbClr val="4B61D1"/>
                </a:solidFill>
              </a:rPr>
              <a:t>NC) </a:t>
            </a:r>
            <a:r>
              <a:rPr lang="it-IT" sz="1600" b="1" dirty="0" smtClean="0">
                <a:solidFill>
                  <a:srgbClr val="4B61D1"/>
                </a:solidFill>
              </a:rPr>
              <a:t>Arresto personale della Società di Sicurezza GARDAWORLD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1600" dirty="0" smtClean="0"/>
              <a:t>Il </a:t>
            </a:r>
            <a:r>
              <a:rPr lang="it-IT" sz="1600" dirty="0"/>
              <a:t>7 aprile </a:t>
            </a:r>
            <a:r>
              <a:rPr lang="it-IT" sz="1600" dirty="0" smtClean="0"/>
              <a:t>nei pressi dell’Aeroporto Internazionale di Mitiga </a:t>
            </a:r>
            <a:r>
              <a:rPr lang="it-IT" sz="1600" dirty="0"/>
              <a:t>7 dipendenti (4 cittadini libici, 3 guardie armate di nazionalità </a:t>
            </a:r>
            <a:r>
              <a:rPr lang="it-IT" sz="1600" dirty="0" smtClean="0"/>
              <a:t>rumena </a:t>
            </a:r>
            <a:r>
              <a:rPr lang="it-IT" sz="1600" dirty="0"/>
              <a:t>e croata) della società di sicurezza “</a:t>
            </a:r>
            <a:r>
              <a:rPr lang="it-IT" sz="1600" dirty="0" err="1"/>
              <a:t>GardaWorld</a:t>
            </a:r>
            <a:r>
              <a:rPr lang="it-IT" sz="1600" dirty="0"/>
              <a:t>” (sede </a:t>
            </a:r>
            <a:r>
              <a:rPr lang="it-IT" sz="1600" dirty="0" smtClean="0"/>
              <a:t>legale a Montreal-Canada) </a:t>
            </a:r>
            <a:r>
              <a:rPr lang="it-IT" sz="1600" dirty="0"/>
              <a:t>impiegati per fornire sostegno alla Missione dell’Unione Europea di Assistenza alle frontiere in LIBIA (EUBAM) sono stati fermati dall’Apparato di Deterrenza (unità collegata alla milizia </a:t>
            </a:r>
            <a:r>
              <a:rPr lang="it-IT" sz="1600" dirty="0" smtClean="0"/>
              <a:t>RADA e Pro Governo di Unità Nazionale del Primo Ministro BEIBAH). 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1600" b="1" dirty="0" smtClean="0">
                <a:solidFill>
                  <a:srgbClr val="4B61D1"/>
                </a:solidFill>
                <a:ea typeface="Gadugi" panose="020B0502040204020203" pitchFamily="34" charset="0"/>
              </a:rPr>
              <a:t>(</a:t>
            </a:r>
            <a:r>
              <a:rPr lang="it-IT" sz="1600" b="1" dirty="0" smtClean="0">
                <a:solidFill>
                  <a:srgbClr val="4B61D1"/>
                </a:solidFill>
              </a:rPr>
              <a:t>NC) </a:t>
            </a:r>
            <a:r>
              <a:rPr lang="it-IT" sz="1600" b="1" dirty="0" smtClean="0">
                <a:solidFill>
                  <a:srgbClr val="4B61D1"/>
                </a:solidFill>
              </a:rPr>
              <a:t>Commento</a:t>
            </a:r>
            <a:endParaRPr lang="it-IT" sz="1600" b="1" dirty="0" smtClean="0">
              <a:solidFill>
                <a:srgbClr val="4B61D1"/>
              </a:solidFill>
            </a:endParaRPr>
          </a:p>
          <a:p>
            <a:pPr marL="0" lvl="1" algn="just">
              <a:lnSpc>
                <a:spcPct val="150000"/>
              </a:lnSpc>
              <a:defRPr/>
            </a:pPr>
            <a:r>
              <a:rPr lang="it-IT" sz="1600" dirty="0"/>
              <a:t>Sulla base delle informazioni attualmente disponibili </a:t>
            </a:r>
            <a:r>
              <a:rPr lang="it-IT" sz="1600" dirty="0" smtClean="0"/>
              <a:t>il personale di </a:t>
            </a:r>
            <a:r>
              <a:rPr lang="it-IT" sz="1600" dirty="0" err="1" smtClean="0"/>
              <a:t>GardaWorld</a:t>
            </a:r>
            <a:r>
              <a:rPr lang="it-IT" sz="1600" dirty="0" smtClean="0"/>
              <a:t> </a:t>
            </a:r>
            <a:r>
              <a:rPr lang="it-IT" sz="1600" dirty="0"/>
              <a:t>sarebbe accusato di </a:t>
            </a:r>
            <a:r>
              <a:rPr lang="it-IT" sz="1600" dirty="0" smtClean="0"/>
              <a:t>detenzione </a:t>
            </a:r>
            <a:r>
              <a:rPr lang="it-IT" sz="1600" dirty="0"/>
              <a:t>illegale di armi da fuoco in pubblico </a:t>
            </a:r>
            <a:r>
              <a:rPr lang="it-IT" sz="1600" dirty="0" smtClean="0"/>
              <a:t>e </a:t>
            </a:r>
            <a:r>
              <a:rPr lang="it-IT" sz="1600" dirty="0"/>
              <a:t>di svolgere </a:t>
            </a:r>
            <a:r>
              <a:rPr lang="it-IT" sz="1600" dirty="0" smtClean="0"/>
              <a:t>attività </a:t>
            </a:r>
            <a:r>
              <a:rPr lang="it-IT" sz="1600" dirty="0"/>
              <a:t>di sicurezza senza i permessi </a:t>
            </a:r>
            <a:r>
              <a:rPr lang="it-IT" sz="1600" dirty="0" smtClean="0"/>
              <a:t>appropriati.</a:t>
            </a:r>
            <a:r>
              <a:rPr lang="it-IT" sz="1600" dirty="0"/>
              <a:t> Al momento il </a:t>
            </a:r>
            <a:r>
              <a:rPr lang="it-IT" sz="1600" dirty="0" smtClean="0"/>
              <a:t>personale rumeno e croato </a:t>
            </a:r>
            <a:r>
              <a:rPr lang="it-IT" sz="1600" dirty="0"/>
              <a:t>risulterebbe </a:t>
            </a:r>
            <a:r>
              <a:rPr lang="it-IT" sz="1600" dirty="0" smtClean="0"/>
              <a:t>in </a:t>
            </a:r>
            <a:r>
              <a:rPr lang="it-IT" sz="1600" dirty="0"/>
              <a:t>stato di fermo. </a:t>
            </a:r>
          </a:p>
          <a:p>
            <a:pPr marL="0" lvl="1" algn="just">
              <a:lnSpc>
                <a:spcPct val="150000"/>
              </a:lnSpc>
              <a:defRPr/>
            </a:pPr>
            <a:r>
              <a:rPr lang="it-IT" sz="1600" dirty="0"/>
              <a:t>L'applicazione più rigorosa dei requisiti nel breve termine potrebbe dare un vantaggio competitivo alle società legate al governo e aumentare i costi della sicurezza privata.</a:t>
            </a:r>
          </a:p>
          <a:p>
            <a:pPr marL="0" lvl="1" algn="just">
              <a:lnSpc>
                <a:spcPct val="150000"/>
              </a:lnSpc>
              <a:defRPr/>
            </a:pPr>
            <a:r>
              <a:rPr lang="it-IT" sz="1600" dirty="0" smtClean="0"/>
              <a:t>È </a:t>
            </a:r>
            <a:r>
              <a:rPr lang="it-IT" sz="1600" dirty="0"/>
              <a:t>probabile che le autorità libiche </a:t>
            </a:r>
            <a:r>
              <a:rPr lang="it-IT" sz="1600" dirty="0" smtClean="0"/>
              <a:t>abbiano aumentato i controlli nel settore </a:t>
            </a:r>
            <a:r>
              <a:rPr lang="it-IT" sz="1600" dirty="0"/>
              <a:t>della sicurezza </a:t>
            </a:r>
            <a:r>
              <a:rPr lang="it-IT" sz="1600" dirty="0" smtClean="0"/>
              <a:t>privata in vista di una possibile crescita degli investimenti </a:t>
            </a:r>
            <a:r>
              <a:rPr lang="it-IT" sz="1600" dirty="0"/>
              <a:t>esteri </a:t>
            </a:r>
            <a:r>
              <a:rPr lang="it-IT" sz="1600" dirty="0" smtClean="0"/>
              <a:t>nel paese.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02" y="3702375"/>
            <a:ext cx="1569458" cy="518160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40754" y="2257501"/>
            <a:ext cx="2775006" cy="2359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 bwMode="auto">
          <a:xfrm>
            <a:off x="904150" y="2257501"/>
            <a:ext cx="789893" cy="290404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i="1" dirty="0">
                <a:latin typeface="+mn-lt"/>
                <a:cs typeface="+mn-cs"/>
              </a:rPr>
              <a:t>Tripoli</a:t>
            </a:r>
          </a:p>
        </p:txBody>
      </p:sp>
      <p:sp>
        <p:nvSpPr>
          <p:cNvPr id="17" name="Rettangolo 16"/>
          <p:cNvSpPr/>
          <p:nvPr/>
        </p:nvSpPr>
        <p:spPr bwMode="auto">
          <a:xfrm>
            <a:off x="40755" y="4253517"/>
            <a:ext cx="2775006" cy="363750"/>
          </a:xfrm>
          <a:prstGeom prst="rect">
            <a:avLst/>
          </a:prstGeom>
          <a:solidFill>
            <a:srgbClr val="4B6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 (NC) </a:t>
            </a:r>
            <a:r>
              <a:rPr lang="en-GB" sz="800" b="1" dirty="0" smtClean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Tripoli: </a:t>
            </a:r>
            <a:r>
              <a:rPr lang="en-GB" sz="800" b="1" dirty="0" err="1" smtClean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fer</a:t>
            </a:r>
            <a:r>
              <a:rPr lang="it-IT" sz="800" b="1" dirty="0" err="1" smtClean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mo</a:t>
            </a:r>
            <a:r>
              <a:rPr lang="it-IT" sz="800" b="1" dirty="0" smtClean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 personale  della società di sicurezza </a:t>
            </a:r>
            <a:r>
              <a:rPr lang="it-IT" sz="800" b="1" dirty="0" err="1" smtClean="0">
                <a:solidFill>
                  <a:prstClr val="white"/>
                </a:solidFill>
                <a:latin typeface="Century Gothic" panose="020B0502020202020204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GardaWorld</a:t>
            </a:r>
            <a:endParaRPr lang="it-IT" sz="800" dirty="0">
              <a:latin typeface="Century Gothic" panose="020B0502020202020204" pitchFamily="34" charset="0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5D78CE69-7FE0-4864-B900-200793DDB5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13" y="2266554"/>
            <a:ext cx="632099" cy="63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12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381</Words>
  <Application>Microsoft Office PowerPoint</Application>
  <PresentationFormat>Personalizzato</PresentationFormat>
  <Paragraphs>20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3_Office Theme</vt:lpstr>
      <vt:lpstr>2_Office Theme</vt:lpstr>
      <vt:lpstr>1_Office Theme</vt:lpstr>
      <vt:lpstr>4_Office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fh.jmouchief - Cap. Alessandro MARTINI</dc:creator>
  <cp:lastModifiedBy>user</cp:lastModifiedBy>
  <cp:revision>157</cp:revision>
  <cp:lastPrinted>2023-03-16T08:19:11Z</cp:lastPrinted>
  <dcterms:created xsi:type="dcterms:W3CDTF">2023-01-04T05:29:50Z</dcterms:created>
  <dcterms:modified xsi:type="dcterms:W3CDTF">2023-05-07T14:00:11Z</dcterms:modified>
</cp:coreProperties>
</file>