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80" r:id="rId2"/>
    <p:sldMasterId id="2147483677" r:id="rId3"/>
    <p:sldMasterId id="2147483687" r:id="rId4"/>
  </p:sldMasterIdLst>
  <p:notesMasterIdLst>
    <p:notesMasterId r:id="rId7"/>
  </p:notesMasterIdLst>
  <p:handoutMasterIdLst>
    <p:handoutMasterId r:id="rId8"/>
  </p:handoutMasterIdLst>
  <p:sldIdLst>
    <p:sldId id="275" r:id="rId5"/>
    <p:sldId id="273" r:id="rId6"/>
  </p:sldIdLst>
  <p:sldSz cx="12192000" cy="6858000"/>
  <p:notesSz cx="6800850" cy="993298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A96E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24" autoAdjust="0"/>
    <p:restoredTop sz="88876" autoAdjust="0"/>
  </p:normalViewPr>
  <p:slideViewPr>
    <p:cSldViewPr snapToGrid="0">
      <p:cViewPr varScale="1">
        <p:scale>
          <a:sx n="84" d="100"/>
          <a:sy n="84" d="100"/>
        </p:scale>
        <p:origin x="-730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63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560" cy="497759"/>
          </a:xfrm>
          <a:prstGeom prst="rect">
            <a:avLst/>
          </a:prstGeom>
        </p:spPr>
        <p:txBody>
          <a:bodyPr vert="horz" lIns="91270" tIns="45636" rIns="91270" bIns="45636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2706" y="2"/>
            <a:ext cx="2946560" cy="497759"/>
          </a:xfrm>
          <a:prstGeom prst="rect">
            <a:avLst/>
          </a:prstGeom>
        </p:spPr>
        <p:txBody>
          <a:bodyPr vert="horz" lIns="91270" tIns="45636" rIns="91270" bIns="45636" rtlCol="0"/>
          <a:lstStyle>
            <a:lvl1pPr algn="r">
              <a:defRPr sz="1200"/>
            </a:lvl1pPr>
          </a:lstStyle>
          <a:p>
            <a:fld id="{341B7849-E149-471E-BC15-45C1452BDE05}" type="datetimeFigureOut">
              <a:rPr lang="it-IT" smtClean="0"/>
              <a:t>07/05/2023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35230"/>
            <a:ext cx="2946560" cy="497759"/>
          </a:xfrm>
          <a:prstGeom prst="rect">
            <a:avLst/>
          </a:prstGeom>
        </p:spPr>
        <p:txBody>
          <a:bodyPr vert="horz" lIns="91270" tIns="45636" rIns="91270" bIns="45636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2706" y="9435230"/>
            <a:ext cx="2946560" cy="497759"/>
          </a:xfrm>
          <a:prstGeom prst="rect">
            <a:avLst/>
          </a:prstGeom>
        </p:spPr>
        <p:txBody>
          <a:bodyPr vert="horz" lIns="91270" tIns="45636" rIns="91270" bIns="45636" rtlCol="0" anchor="b"/>
          <a:lstStyle>
            <a:lvl1pPr algn="r">
              <a:defRPr sz="1200"/>
            </a:lvl1pPr>
          </a:lstStyle>
          <a:p>
            <a:fld id="{DEC1EDD5-FC24-4888-92A4-28538FD0F9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1166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776" cy="497206"/>
          </a:xfrm>
          <a:prstGeom prst="rect">
            <a:avLst/>
          </a:prstGeom>
        </p:spPr>
        <p:txBody>
          <a:bodyPr vert="horz" lIns="91470" tIns="45736" rIns="91470" bIns="45736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1487" y="0"/>
            <a:ext cx="2947776" cy="497206"/>
          </a:xfrm>
          <a:prstGeom prst="rect">
            <a:avLst/>
          </a:prstGeom>
        </p:spPr>
        <p:txBody>
          <a:bodyPr vert="horz" lIns="91470" tIns="45736" rIns="91470" bIns="45736" rtlCol="0"/>
          <a:lstStyle>
            <a:lvl1pPr algn="r">
              <a:defRPr sz="1200"/>
            </a:lvl1pPr>
          </a:lstStyle>
          <a:p>
            <a:fld id="{5425C46B-421C-4EE4-8D7A-A618E3910F3B}" type="datetimeFigureOut">
              <a:rPr lang="it-IT" smtClean="0"/>
              <a:t>07/05/2023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0" tIns="45736" rIns="91470" bIns="45736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9" y="4779844"/>
            <a:ext cx="5441315" cy="3910925"/>
          </a:xfrm>
          <a:prstGeom prst="rect">
            <a:avLst/>
          </a:prstGeom>
        </p:spPr>
        <p:txBody>
          <a:bodyPr vert="horz" lIns="91470" tIns="45736" rIns="91470" bIns="45736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5783"/>
            <a:ext cx="2947776" cy="497206"/>
          </a:xfrm>
          <a:prstGeom prst="rect">
            <a:avLst/>
          </a:prstGeom>
        </p:spPr>
        <p:txBody>
          <a:bodyPr vert="horz" lIns="91470" tIns="45736" rIns="91470" bIns="45736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1487" y="9435783"/>
            <a:ext cx="2947776" cy="497206"/>
          </a:xfrm>
          <a:prstGeom prst="rect">
            <a:avLst/>
          </a:prstGeom>
        </p:spPr>
        <p:txBody>
          <a:bodyPr vert="horz" lIns="91470" tIns="45736" rIns="91470" bIns="45736" rtlCol="0" anchor="b"/>
          <a:lstStyle>
            <a:lvl1pPr algn="r">
              <a:defRPr sz="1200"/>
            </a:lvl1pPr>
          </a:lstStyle>
          <a:p>
            <a:fld id="{7FC147D1-7574-4C09-9860-714A06B9E4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181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147D1-7574-4C09-9860-714A06B9E4F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1080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147D1-7574-4C09-9860-714A06B9E4F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1080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7016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0690262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519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517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0025684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tif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tiff"/><Relationship Id="rId1" Type="http://schemas.openxmlformats.org/officeDocument/2006/relationships/theme" Target="../theme/theme3.xml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tif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/>
          <p:cNvSpPr/>
          <p:nvPr/>
        </p:nvSpPr>
        <p:spPr>
          <a:xfrm>
            <a:off x="0" y="6662880"/>
            <a:ext cx="12191520" cy="213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216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2"/>
          <p:cNvSpPr/>
          <p:nvPr/>
        </p:nvSpPr>
        <p:spPr>
          <a:xfrm>
            <a:off x="0" y="6591240"/>
            <a:ext cx="12191520" cy="71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E4D07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Line 3"/>
          <p:cNvSpPr/>
          <p:nvPr/>
        </p:nvSpPr>
        <p:spPr>
          <a:xfrm>
            <a:off x="95040" y="880047"/>
            <a:ext cx="11906400" cy="144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Line 4"/>
          <p:cNvSpPr/>
          <p:nvPr/>
        </p:nvSpPr>
        <p:spPr>
          <a:xfrm flipH="1">
            <a:off x="10955520" y="90359"/>
            <a:ext cx="0" cy="74377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Line 5"/>
          <p:cNvSpPr/>
          <p:nvPr/>
        </p:nvSpPr>
        <p:spPr>
          <a:xfrm flipH="1">
            <a:off x="1781557" y="87479"/>
            <a:ext cx="0" cy="74665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PlaceHolder 6"/>
          <p:cNvSpPr>
            <a:spLocks noGrp="1"/>
          </p:cNvSpPr>
          <p:nvPr>
            <p:ph type="sldNum"/>
          </p:nvPr>
        </p:nvSpPr>
        <p:spPr>
          <a:xfrm>
            <a:off x="9317760" y="6593040"/>
            <a:ext cx="2844000" cy="36468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6D624D-56A3-481B-9205-BD0BBECDE3EA}" type="slidenum">
              <a:rPr kumimoji="0" lang="it-IT" sz="1000" b="0" i="0" u="none" strike="noStrike" kern="1200" cap="none" spc="-1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1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xmlns="" id="{563CC344-0914-4713-9C4E-E4713B19E2A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" y="27761"/>
            <a:ext cx="780731" cy="780731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xmlns="" id="{79C3FFD5-A8EB-44E6-BAB4-52669C2E96C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508" y="87479"/>
            <a:ext cx="756445" cy="761058"/>
          </a:xfrm>
          <a:prstGeom prst="rect">
            <a:avLst/>
          </a:prstGeom>
        </p:spPr>
      </p:pic>
      <p:grpSp>
        <p:nvGrpSpPr>
          <p:cNvPr id="18" name="Gruppo 17">
            <a:extLst>
              <a:ext uri="{FF2B5EF4-FFF2-40B4-BE49-F238E27FC236}">
                <a16:creationId xmlns:a16="http://schemas.microsoft.com/office/drawing/2014/main" xmlns="" id="{C0349ACF-385B-4030-9907-20548543FB89}"/>
              </a:ext>
            </a:extLst>
          </p:cNvPr>
          <p:cNvGrpSpPr/>
          <p:nvPr userDrawn="1"/>
        </p:nvGrpSpPr>
        <p:grpSpPr>
          <a:xfrm>
            <a:off x="647225" y="-39503"/>
            <a:ext cx="1178507" cy="922136"/>
            <a:chOff x="-142240" y="-184150"/>
            <a:chExt cx="1688181" cy="1180979"/>
          </a:xfrm>
          <a:noFill/>
        </p:grpSpPr>
        <p:sp>
          <p:nvSpPr>
            <p:cNvPr id="19" name="Rettangolo 18">
              <a:extLst>
                <a:ext uri="{FF2B5EF4-FFF2-40B4-BE49-F238E27FC236}">
                  <a16:creationId xmlns:a16="http://schemas.microsoft.com/office/drawing/2014/main" xmlns="" id="{CDD7E9B9-9AD5-4D18-B47F-E26A08ADDBE2}"/>
                </a:ext>
              </a:extLst>
            </p:cNvPr>
            <p:cNvSpPr/>
            <p:nvPr/>
          </p:nvSpPr>
          <p:spPr>
            <a:xfrm>
              <a:off x="885825" y="224095"/>
              <a:ext cx="257176" cy="21590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20" name="Immagine 19">
              <a:extLst>
                <a:ext uri="{FF2B5EF4-FFF2-40B4-BE49-F238E27FC236}">
                  <a16:creationId xmlns:a16="http://schemas.microsoft.com/office/drawing/2014/main" xmlns="" id="{B70614AE-C04C-4334-A5DD-CA23F233C79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42240" y="-184150"/>
              <a:ext cx="1688181" cy="11809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797A35CF-EF42-D53D-49FF-BFE34FA301A5}"/>
              </a:ext>
            </a:extLst>
          </p:cNvPr>
          <p:cNvSpPr/>
          <p:nvPr userDrawn="1"/>
        </p:nvSpPr>
        <p:spPr>
          <a:xfrm>
            <a:off x="2018671" y="79526"/>
            <a:ext cx="8655555" cy="711568"/>
          </a:xfrm>
          <a:prstGeom prst="rect">
            <a:avLst/>
          </a:prstGeom>
          <a:solidFill>
            <a:srgbClr val="FFC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id="{EF990AE6-38B9-4AD8-AEC7-1D56D02C818F}"/>
              </a:ext>
            </a:extLst>
          </p:cNvPr>
          <p:cNvSpPr txBox="1"/>
          <p:nvPr userDrawn="1"/>
        </p:nvSpPr>
        <p:spPr>
          <a:xfrm>
            <a:off x="1891630" y="112145"/>
            <a:ext cx="1857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</a:rPr>
              <a:t>MIASIT</a:t>
            </a:r>
          </a:p>
        </p:txBody>
      </p:sp>
    </p:spTree>
    <p:extLst>
      <p:ext uri="{BB962C8B-B14F-4D97-AF65-F5344CB8AC3E}">
        <p14:creationId xmlns:p14="http://schemas.microsoft.com/office/powerpoint/2010/main" val="3565596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6" r:id="rId2"/>
  </p:sldLayoutIdLst>
  <p:txStyles>
    <p:titleStyle/>
    <p:bodyStyle>
      <a:lvl1pPr marL="432000" indent="-324000"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/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/>
          <p:cNvSpPr/>
          <p:nvPr/>
        </p:nvSpPr>
        <p:spPr>
          <a:xfrm>
            <a:off x="0" y="6662880"/>
            <a:ext cx="12191520" cy="213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216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2"/>
          <p:cNvSpPr/>
          <p:nvPr/>
        </p:nvSpPr>
        <p:spPr>
          <a:xfrm>
            <a:off x="0" y="6591240"/>
            <a:ext cx="12191520" cy="71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E4D07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Line 3"/>
          <p:cNvSpPr/>
          <p:nvPr/>
        </p:nvSpPr>
        <p:spPr>
          <a:xfrm>
            <a:off x="95040" y="880047"/>
            <a:ext cx="11906400" cy="144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Line 4"/>
          <p:cNvSpPr/>
          <p:nvPr/>
        </p:nvSpPr>
        <p:spPr>
          <a:xfrm flipH="1">
            <a:off x="10955520" y="90359"/>
            <a:ext cx="0" cy="74377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Line 5"/>
          <p:cNvSpPr/>
          <p:nvPr/>
        </p:nvSpPr>
        <p:spPr>
          <a:xfrm flipH="1">
            <a:off x="1781557" y="87479"/>
            <a:ext cx="0" cy="74665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PlaceHolder 6"/>
          <p:cNvSpPr>
            <a:spLocks noGrp="1"/>
          </p:cNvSpPr>
          <p:nvPr>
            <p:ph type="sldNum"/>
          </p:nvPr>
        </p:nvSpPr>
        <p:spPr>
          <a:xfrm>
            <a:off x="9317760" y="6593040"/>
            <a:ext cx="2844000" cy="36468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6D624D-56A3-481B-9205-BD0BBECDE3EA}" type="slidenum">
              <a:rPr kumimoji="0" lang="it-IT" sz="1000" b="0" i="0" u="none" strike="noStrike" kern="1200" cap="none" spc="-1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1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xmlns="" id="{563CC344-0914-4713-9C4E-E4713B19E2A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" y="27761"/>
            <a:ext cx="780731" cy="780731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xmlns="" id="{79C3FFD5-A8EB-44E6-BAB4-52669C2E96C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508" y="87479"/>
            <a:ext cx="756445" cy="761058"/>
          </a:xfrm>
          <a:prstGeom prst="rect">
            <a:avLst/>
          </a:prstGeom>
        </p:spPr>
      </p:pic>
      <p:grpSp>
        <p:nvGrpSpPr>
          <p:cNvPr id="18" name="Gruppo 17">
            <a:extLst>
              <a:ext uri="{FF2B5EF4-FFF2-40B4-BE49-F238E27FC236}">
                <a16:creationId xmlns:a16="http://schemas.microsoft.com/office/drawing/2014/main" xmlns="" id="{C0349ACF-385B-4030-9907-20548543FB89}"/>
              </a:ext>
            </a:extLst>
          </p:cNvPr>
          <p:cNvGrpSpPr/>
          <p:nvPr userDrawn="1"/>
        </p:nvGrpSpPr>
        <p:grpSpPr>
          <a:xfrm>
            <a:off x="647225" y="-39503"/>
            <a:ext cx="1178507" cy="922136"/>
            <a:chOff x="-142240" y="-184150"/>
            <a:chExt cx="1688181" cy="1180979"/>
          </a:xfrm>
          <a:noFill/>
        </p:grpSpPr>
        <p:sp>
          <p:nvSpPr>
            <p:cNvPr id="19" name="Rettangolo 18">
              <a:extLst>
                <a:ext uri="{FF2B5EF4-FFF2-40B4-BE49-F238E27FC236}">
                  <a16:creationId xmlns:a16="http://schemas.microsoft.com/office/drawing/2014/main" xmlns="" id="{CDD7E9B9-9AD5-4D18-B47F-E26A08ADDBE2}"/>
                </a:ext>
              </a:extLst>
            </p:cNvPr>
            <p:cNvSpPr/>
            <p:nvPr/>
          </p:nvSpPr>
          <p:spPr>
            <a:xfrm>
              <a:off x="885825" y="224095"/>
              <a:ext cx="257176" cy="21590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20" name="Immagine 19">
              <a:extLst>
                <a:ext uri="{FF2B5EF4-FFF2-40B4-BE49-F238E27FC236}">
                  <a16:creationId xmlns:a16="http://schemas.microsoft.com/office/drawing/2014/main" xmlns="" id="{B70614AE-C04C-4334-A5DD-CA23F233C79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42240" y="-184150"/>
              <a:ext cx="1688181" cy="11809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797A35CF-EF42-D53D-49FF-BFE34FA301A5}"/>
              </a:ext>
            </a:extLst>
          </p:cNvPr>
          <p:cNvSpPr/>
          <p:nvPr userDrawn="1"/>
        </p:nvSpPr>
        <p:spPr>
          <a:xfrm>
            <a:off x="2018671" y="79526"/>
            <a:ext cx="8655555" cy="711568"/>
          </a:xfrm>
          <a:prstGeom prst="rect">
            <a:avLst/>
          </a:prstGeom>
          <a:solidFill>
            <a:srgbClr val="FFC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id="{EF990AE6-38B9-4AD8-AEC7-1D56D02C818F}"/>
              </a:ext>
            </a:extLst>
          </p:cNvPr>
          <p:cNvSpPr txBox="1"/>
          <p:nvPr userDrawn="1"/>
        </p:nvSpPr>
        <p:spPr>
          <a:xfrm>
            <a:off x="1891630" y="112145"/>
            <a:ext cx="1857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</a:rPr>
              <a:t>MIASIT</a:t>
            </a:r>
          </a:p>
        </p:txBody>
      </p:sp>
    </p:spTree>
    <p:extLst>
      <p:ext uri="{BB962C8B-B14F-4D97-AF65-F5344CB8AC3E}">
        <p14:creationId xmlns:p14="http://schemas.microsoft.com/office/powerpoint/2010/main" val="150537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/>
    <p:bodyStyle>
      <a:lvl1pPr marL="432000" indent="-324000"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/>
      </a:lvl1pPr>
    </p:bodyStyle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/>
          <p:cNvSpPr/>
          <p:nvPr/>
        </p:nvSpPr>
        <p:spPr>
          <a:xfrm>
            <a:off x="0" y="6662880"/>
            <a:ext cx="12191520" cy="213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216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2"/>
          <p:cNvSpPr/>
          <p:nvPr/>
        </p:nvSpPr>
        <p:spPr>
          <a:xfrm>
            <a:off x="0" y="6591240"/>
            <a:ext cx="12191520" cy="71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E4D07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Line 3"/>
          <p:cNvSpPr/>
          <p:nvPr/>
        </p:nvSpPr>
        <p:spPr>
          <a:xfrm>
            <a:off x="95040" y="880047"/>
            <a:ext cx="11906400" cy="144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Line 4"/>
          <p:cNvSpPr/>
          <p:nvPr/>
        </p:nvSpPr>
        <p:spPr>
          <a:xfrm flipH="1">
            <a:off x="10955520" y="90359"/>
            <a:ext cx="0" cy="74377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Line 5"/>
          <p:cNvSpPr/>
          <p:nvPr/>
        </p:nvSpPr>
        <p:spPr>
          <a:xfrm flipH="1">
            <a:off x="1781557" y="87479"/>
            <a:ext cx="0" cy="74665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PlaceHolder 6"/>
          <p:cNvSpPr>
            <a:spLocks noGrp="1"/>
          </p:cNvSpPr>
          <p:nvPr>
            <p:ph type="sldNum"/>
          </p:nvPr>
        </p:nvSpPr>
        <p:spPr>
          <a:xfrm>
            <a:off x="9317760" y="6593040"/>
            <a:ext cx="2844000" cy="36468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6D624D-56A3-481B-9205-BD0BBECDE3EA}" type="slidenum">
              <a:rPr kumimoji="0" lang="it-IT" sz="1000" b="0" i="0" u="none" strike="noStrike" kern="1200" cap="none" spc="-1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1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xmlns="" id="{563CC344-0914-4713-9C4E-E4713B19E2A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" y="27761"/>
            <a:ext cx="780731" cy="780731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xmlns="" id="{79C3FFD5-A8EB-44E6-BAB4-52669C2E96C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508" y="87479"/>
            <a:ext cx="756445" cy="761058"/>
          </a:xfrm>
          <a:prstGeom prst="rect">
            <a:avLst/>
          </a:prstGeom>
        </p:spPr>
      </p:pic>
      <p:grpSp>
        <p:nvGrpSpPr>
          <p:cNvPr id="18" name="Gruppo 17">
            <a:extLst>
              <a:ext uri="{FF2B5EF4-FFF2-40B4-BE49-F238E27FC236}">
                <a16:creationId xmlns:a16="http://schemas.microsoft.com/office/drawing/2014/main" xmlns="" id="{C0349ACF-385B-4030-9907-20548543FB89}"/>
              </a:ext>
            </a:extLst>
          </p:cNvPr>
          <p:cNvGrpSpPr/>
          <p:nvPr userDrawn="1"/>
        </p:nvGrpSpPr>
        <p:grpSpPr>
          <a:xfrm>
            <a:off x="647225" y="-39503"/>
            <a:ext cx="1178507" cy="922136"/>
            <a:chOff x="-142240" y="-184150"/>
            <a:chExt cx="1688181" cy="1180979"/>
          </a:xfrm>
          <a:noFill/>
        </p:grpSpPr>
        <p:sp>
          <p:nvSpPr>
            <p:cNvPr id="19" name="Rettangolo 18">
              <a:extLst>
                <a:ext uri="{FF2B5EF4-FFF2-40B4-BE49-F238E27FC236}">
                  <a16:creationId xmlns:a16="http://schemas.microsoft.com/office/drawing/2014/main" xmlns="" id="{CDD7E9B9-9AD5-4D18-B47F-E26A08ADDBE2}"/>
                </a:ext>
              </a:extLst>
            </p:cNvPr>
            <p:cNvSpPr/>
            <p:nvPr/>
          </p:nvSpPr>
          <p:spPr>
            <a:xfrm>
              <a:off x="885825" y="224095"/>
              <a:ext cx="257176" cy="21590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20" name="Immagine 19">
              <a:extLst>
                <a:ext uri="{FF2B5EF4-FFF2-40B4-BE49-F238E27FC236}">
                  <a16:creationId xmlns:a16="http://schemas.microsoft.com/office/drawing/2014/main" xmlns="" id="{B70614AE-C04C-4334-A5DD-CA23F233C79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42240" y="-184150"/>
              <a:ext cx="1688181" cy="11809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797A35CF-EF42-D53D-49FF-BFE34FA301A5}"/>
              </a:ext>
            </a:extLst>
          </p:cNvPr>
          <p:cNvSpPr/>
          <p:nvPr userDrawn="1"/>
        </p:nvSpPr>
        <p:spPr>
          <a:xfrm>
            <a:off x="2018671" y="79526"/>
            <a:ext cx="8655555" cy="711568"/>
          </a:xfrm>
          <a:prstGeom prst="rect">
            <a:avLst/>
          </a:prstGeom>
          <a:solidFill>
            <a:srgbClr val="FFC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id="{EF990AE6-38B9-4AD8-AEC7-1D56D02C818F}"/>
              </a:ext>
            </a:extLst>
          </p:cNvPr>
          <p:cNvSpPr txBox="1"/>
          <p:nvPr userDrawn="1"/>
        </p:nvSpPr>
        <p:spPr>
          <a:xfrm>
            <a:off x="1891630" y="112145"/>
            <a:ext cx="1857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</a:rPr>
              <a:t>MIASIT</a:t>
            </a:r>
          </a:p>
        </p:txBody>
      </p:sp>
    </p:spTree>
    <p:extLst>
      <p:ext uri="{BB962C8B-B14F-4D97-AF65-F5344CB8AC3E}">
        <p14:creationId xmlns:p14="http://schemas.microsoft.com/office/powerpoint/2010/main" val="2621080667"/>
      </p:ext>
    </p:extLst>
  </p:cSld>
  <p:clrMap bg1="lt1" tx1="dk1" bg2="lt2" tx2="dk2" accent1="accent1" accent2="accent2" accent3="accent3" accent4="accent4" accent5="accent5" accent6="accent6" hlink="hlink" folHlink="folHlink"/>
  <p:txStyles>
    <p:titleStyle/>
    <p:bodyStyle>
      <a:lvl1pPr marL="432000" indent="-324000"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/>
      </a:lvl1pPr>
    </p:bodyStyle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/>
          <p:cNvSpPr/>
          <p:nvPr/>
        </p:nvSpPr>
        <p:spPr>
          <a:xfrm>
            <a:off x="0" y="6662880"/>
            <a:ext cx="12191520" cy="213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216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2"/>
          <p:cNvSpPr/>
          <p:nvPr/>
        </p:nvSpPr>
        <p:spPr>
          <a:xfrm>
            <a:off x="0" y="6591240"/>
            <a:ext cx="12191520" cy="71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E4D07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Line 3"/>
          <p:cNvSpPr/>
          <p:nvPr/>
        </p:nvSpPr>
        <p:spPr>
          <a:xfrm>
            <a:off x="95040" y="880047"/>
            <a:ext cx="11906400" cy="144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Line 4"/>
          <p:cNvSpPr/>
          <p:nvPr/>
        </p:nvSpPr>
        <p:spPr>
          <a:xfrm flipH="1">
            <a:off x="10955520" y="90359"/>
            <a:ext cx="0" cy="74377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Line 5"/>
          <p:cNvSpPr/>
          <p:nvPr/>
        </p:nvSpPr>
        <p:spPr>
          <a:xfrm flipH="1">
            <a:off x="1781557" y="87479"/>
            <a:ext cx="0" cy="74665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PlaceHolder 6"/>
          <p:cNvSpPr>
            <a:spLocks noGrp="1"/>
          </p:cNvSpPr>
          <p:nvPr>
            <p:ph type="sldNum"/>
          </p:nvPr>
        </p:nvSpPr>
        <p:spPr>
          <a:xfrm>
            <a:off x="9317760" y="6593040"/>
            <a:ext cx="2844000" cy="36468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r">
              <a:defRPr/>
            </a:pPr>
            <a:fld id="{8B6D624D-56A3-481B-9205-BD0BBECDE3EA}" type="slidenum">
              <a:rPr lang="it-IT" sz="1000" spc="-1" smtClean="0">
                <a:solidFill>
                  <a:srgbClr val="FFFFFF"/>
                </a:solidFill>
                <a:ea typeface="Arial"/>
              </a:rPr>
              <a:pPr algn="r">
                <a:defRPr/>
              </a:pPr>
              <a:t>‹N›</a:t>
            </a:fld>
            <a:endParaRPr lang="it-IT" sz="1000" spc="-1" dirty="0">
              <a:solidFill>
                <a:prstClr val="black"/>
              </a:solidFill>
              <a:latin typeface="Times New Roman"/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xmlns="" id="{563CC344-0914-4713-9C4E-E4713B19E2A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93" y="27761"/>
            <a:ext cx="780731" cy="780731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xmlns="" id="{79C3FFD5-A8EB-44E6-BAB4-52669C2E96C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99508" y="87479"/>
            <a:ext cx="756445" cy="761058"/>
          </a:xfrm>
          <a:prstGeom prst="rect">
            <a:avLst/>
          </a:prstGeom>
        </p:spPr>
      </p:pic>
      <p:grpSp>
        <p:nvGrpSpPr>
          <p:cNvPr id="18" name="Gruppo 17">
            <a:extLst>
              <a:ext uri="{FF2B5EF4-FFF2-40B4-BE49-F238E27FC236}">
                <a16:creationId xmlns:a16="http://schemas.microsoft.com/office/drawing/2014/main" xmlns="" id="{C0349ACF-385B-4030-9907-20548543FB89}"/>
              </a:ext>
            </a:extLst>
          </p:cNvPr>
          <p:cNvGrpSpPr/>
          <p:nvPr userDrawn="1"/>
        </p:nvGrpSpPr>
        <p:grpSpPr>
          <a:xfrm>
            <a:off x="647225" y="-39503"/>
            <a:ext cx="1178507" cy="922136"/>
            <a:chOff x="-142240" y="-184150"/>
            <a:chExt cx="1688181" cy="1180979"/>
          </a:xfrm>
          <a:noFill/>
        </p:grpSpPr>
        <p:sp>
          <p:nvSpPr>
            <p:cNvPr id="19" name="Rettangolo 18">
              <a:extLst>
                <a:ext uri="{FF2B5EF4-FFF2-40B4-BE49-F238E27FC236}">
                  <a16:creationId xmlns:a16="http://schemas.microsoft.com/office/drawing/2014/main" xmlns="" id="{CDD7E9B9-9AD5-4D18-B47F-E26A08ADDBE2}"/>
                </a:ext>
              </a:extLst>
            </p:cNvPr>
            <p:cNvSpPr/>
            <p:nvPr/>
          </p:nvSpPr>
          <p:spPr>
            <a:xfrm>
              <a:off x="885825" y="224095"/>
              <a:ext cx="257176" cy="21590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it-IT" dirty="0">
                <a:solidFill>
                  <a:prstClr val="white"/>
                </a:solidFill>
                <a:latin typeface="Calibri"/>
              </a:endParaRPr>
            </a:p>
          </p:txBody>
        </p:sp>
        <p:pic>
          <p:nvPicPr>
            <p:cNvPr id="20" name="Immagine 19">
              <a:extLst>
                <a:ext uri="{FF2B5EF4-FFF2-40B4-BE49-F238E27FC236}">
                  <a16:creationId xmlns:a16="http://schemas.microsoft.com/office/drawing/2014/main" xmlns="" id="{B70614AE-C04C-4334-A5DD-CA23F233C79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2240" y="-184150"/>
              <a:ext cx="1688181" cy="11809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797A35CF-EF42-D53D-49FF-BFE34FA301A5}"/>
              </a:ext>
            </a:extLst>
          </p:cNvPr>
          <p:cNvSpPr/>
          <p:nvPr userDrawn="1"/>
        </p:nvSpPr>
        <p:spPr>
          <a:xfrm>
            <a:off x="2018671" y="79526"/>
            <a:ext cx="8655555" cy="711568"/>
          </a:xfrm>
          <a:prstGeom prst="rect">
            <a:avLst/>
          </a:prstGeom>
          <a:solidFill>
            <a:srgbClr val="FFC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id="{EF990AE6-38B9-4AD8-AEC7-1D56D02C818F}"/>
              </a:ext>
            </a:extLst>
          </p:cNvPr>
          <p:cNvSpPr txBox="1"/>
          <p:nvPr userDrawn="1"/>
        </p:nvSpPr>
        <p:spPr>
          <a:xfrm>
            <a:off x="1891630" y="112145"/>
            <a:ext cx="1857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it-IT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MIASIT</a:t>
            </a:r>
          </a:p>
        </p:txBody>
      </p:sp>
    </p:spTree>
    <p:extLst>
      <p:ext uri="{BB962C8B-B14F-4D97-AF65-F5344CB8AC3E}">
        <p14:creationId xmlns:p14="http://schemas.microsoft.com/office/powerpoint/2010/main" val="1113660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</p:sldLayoutIdLst>
  <p:txStyles>
    <p:titleStyle/>
    <p:bodyStyle>
      <a:lvl1pPr marL="432000" indent="-324000"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/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36110" y="169240"/>
            <a:ext cx="541902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it-IT"/>
            </a:defPPr>
            <a:lvl1pPr algn="ctr">
              <a:defRPr sz="3000" b="1" i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OPS</a:t>
            </a:r>
            <a:endParaRPr lang="it-IT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sellaDiTesto 8">
            <a:extLst>
              <a:ext uri="{FF2B5EF4-FFF2-40B4-BE49-F238E27FC236}"/>
            </a:extLst>
          </p:cNvPr>
          <p:cNvSpPr txBox="1"/>
          <p:nvPr/>
        </p:nvSpPr>
        <p:spPr>
          <a:xfrm>
            <a:off x="3234512" y="902587"/>
            <a:ext cx="8957488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t-IT" sz="1600" b="1" dirty="0">
                <a:solidFill>
                  <a:srgbClr val="4B61D1"/>
                </a:solidFill>
                <a:ea typeface="Gadugi" panose="020B0502040204020203" pitchFamily="34" charset="0"/>
              </a:rPr>
              <a:t>(</a:t>
            </a:r>
            <a:r>
              <a:rPr lang="it-IT" sz="1600" b="1" dirty="0">
                <a:solidFill>
                  <a:srgbClr val="4B61D1"/>
                </a:solidFill>
              </a:rPr>
              <a:t>NC) </a:t>
            </a:r>
            <a:r>
              <a:rPr lang="it-IT" sz="1600" b="1" dirty="0" smtClean="0">
                <a:solidFill>
                  <a:srgbClr val="4B61D1"/>
                </a:solidFill>
              </a:rPr>
              <a:t>Possibili r</a:t>
            </a:r>
            <a:r>
              <a:rPr lang="it-IT" sz="1600" b="1" dirty="0" smtClean="0">
                <a:solidFill>
                  <a:srgbClr val="4B61D1"/>
                </a:solidFill>
              </a:rPr>
              <a:t>ipercussioni del conflitto in SUDAN oltre il confine libico</a:t>
            </a:r>
          </a:p>
          <a:p>
            <a:pPr algn="just">
              <a:lnSpc>
                <a:spcPct val="150000"/>
              </a:lnSpc>
              <a:defRPr/>
            </a:pPr>
            <a:r>
              <a:rPr lang="it-IT" sz="1600" dirty="0" smtClean="0"/>
              <a:t>Il vicino conflitto sudanese preoccupa le Autorità libiche per una possibile destabilizzazione del Paese anche in considerazione dei legami più o meno recenti tra </a:t>
            </a:r>
            <a:r>
              <a:rPr lang="it-IT" sz="1600" dirty="0"/>
              <a:t>il Generale HAFTAR e il Generale </a:t>
            </a:r>
            <a:r>
              <a:rPr lang="it-IT" sz="1600" dirty="0" smtClean="0"/>
              <a:t>DAGALO. Le Autorità Anti </a:t>
            </a:r>
            <a:r>
              <a:rPr lang="it-IT" sz="1600" dirty="0"/>
              <a:t>I</a:t>
            </a:r>
            <a:r>
              <a:rPr lang="it-IT" sz="1600" dirty="0" smtClean="0"/>
              <a:t>mmigrazione e le Forze di Sicurezza hanno impartito istruzioni per intensificare i pattugliamenti presso i confini con il Sudan. </a:t>
            </a:r>
          </a:p>
          <a:p>
            <a:pPr algn="just">
              <a:lnSpc>
                <a:spcPct val="150000"/>
              </a:lnSpc>
              <a:defRPr/>
            </a:pPr>
            <a:r>
              <a:rPr lang="it-IT" sz="1600" b="1" dirty="0" smtClean="0">
                <a:solidFill>
                  <a:srgbClr val="4B61D1"/>
                </a:solidFill>
                <a:ea typeface="Gadugi" panose="020B0502040204020203" pitchFamily="34" charset="0"/>
              </a:rPr>
              <a:t>(</a:t>
            </a:r>
            <a:r>
              <a:rPr lang="it-IT" sz="1600" b="1" dirty="0" smtClean="0">
                <a:solidFill>
                  <a:srgbClr val="4B61D1"/>
                </a:solidFill>
              </a:rPr>
              <a:t>NC) </a:t>
            </a:r>
            <a:r>
              <a:rPr lang="it-IT" sz="1600" b="1" dirty="0" smtClean="0">
                <a:solidFill>
                  <a:srgbClr val="4B61D1"/>
                </a:solidFill>
              </a:rPr>
              <a:t>Commento</a:t>
            </a:r>
            <a:endParaRPr lang="it-IT" sz="1600" b="1" dirty="0" smtClean="0">
              <a:solidFill>
                <a:srgbClr val="4B61D1"/>
              </a:solidFill>
            </a:endParaRPr>
          </a:p>
          <a:p>
            <a:pPr marL="0" lvl="1" algn="just">
              <a:lnSpc>
                <a:spcPct val="150000"/>
              </a:lnSpc>
              <a:defRPr/>
            </a:pPr>
            <a:r>
              <a:rPr lang="it-IT" sz="1600" dirty="0"/>
              <a:t>Sulla base delle informazioni </a:t>
            </a:r>
            <a:r>
              <a:rPr lang="it-IT" sz="1600" dirty="0" smtClean="0"/>
              <a:t>disponibili attualmente </a:t>
            </a:r>
            <a:r>
              <a:rPr lang="it-IT" sz="1600" dirty="0"/>
              <a:t>non si registrano particolari ripercussioni </a:t>
            </a:r>
            <a:r>
              <a:rPr lang="it-IT" sz="1600" dirty="0" smtClean="0"/>
              <a:t>tuttavia come possibili ricadute non si può escludere:</a:t>
            </a:r>
          </a:p>
          <a:p>
            <a:pPr marL="285750" lvl="1" indent="-285750" algn="just">
              <a:lnSpc>
                <a:spcPct val="150000"/>
              </a:lnSpc>
              <a:buFont typeface="Arial" pitchFamily="34" charset="0"/>
              <a:buChar char="–"/>
              <a:defRPr/>
            </a:pPr>
            <a:r>
              <a:rPr lang="it-IT" sz="1600" dirty="0" smtClean="0"/>
              <a:t>gruppi </a:t>
            </a:r>
            <a:r>
              <a:rPr lang="it-IT" sz="1600" dirty="0"/>
              <a:t>armati sudanesi potrebbero voler entrare in Libia </a:t>
            </a:r>
            <a:r>
              <a:rPr lang="it-IT" sz="1600" dirty="0" smtClean="0"/>
              <a:t>per evitare </a:t>
            </a:r>
            <a:r>
              <a:rPr lang="it-IT" sz="1600" dirty="0"/>
              <a:t>scontri armati e/o sfruttare le proprie reti locali per rifornirsi di </a:t>
            </a:r>
            <a:r>
              <a:rPr lang="it-IT" sz="1600" dirty="0" smtClean="0"/>
              <a:t>carburante, armi </a:t>
            </a:r>
            <a:r>
              <a:rPr lang="it-IT" sz="1600" dirty="0"/>
              <a:t>e </a:t>
            </a:r>
            <a:r>
              <a:rPr lang="it-IT" sz="1600" dirty="0" smtClean="0"/>
              <a:t>munizioni</a:t>
            </a:r>
          </a:p>
          <a:p>
            <a:pPr marL="285750" lvl="1" indent="-285750" algn="just">
              <a:lnSpc>
                <a:spcPct val="150000"/>
              </a:lnSpc>
              <a:buFont typeface="Arial" pitchFamily="34" charset="0"/>
              <a:buChar char="–"/>
              <a:defRPr/>
            </a:pPr>
            <a:r>
              <a:rPr lang="it-IT" sz="1600" dirty="0"/>
              <a:t>l</a:t>
            </a:r>
            <a:r>
              <a:rPr lang="it-IT" sz="1600" dirty="0" smtClean="0"/>
              <a:t>e attività di g</a:t>
            </a:r>
            <a:r>
              <a:rPr lang="it-IT" sz="1600" dirty="0" smtClean="0"/>
              <a:t>ruppi criminali (e.g. traffico droga, carburante, immigrazione clandestina) e di gruppi armati potrebbero essere agevolate in questa situazione di incertezza </a:t>
            </a:r>
          </a:p>
          <a:p>
            <a:pPr marL="285750" lvl="1" indent="-285750" algn="just">
              <a:lnSpc>
                <a:spcPct val="150000"/>
              </a:lnSpc>
              <a:buFont typeface="Arial" pitchFamily="34" charset="0"/>
              <a:buChar char="–"/>
              <a:defRPr/>
            </a:pPr>
            <a:r>
              <a:rPr lang="it-IT" sz="1600" dirty="0" smtClean="0"/>
              <a:t>un eventuale flusso di sfollati sudanesi verso la Libia avrebbe un impatto sul tessuto tribale e sull'economia locale</a:t>
            </a:r>
            <a:endParaRPr lang="it-IT" sz="1600" dirty="0" smtClean="0"/>
          </a:p>
        </p:txBody>
      </p:sp>
      <p:pic>
        <p:nvPicPr>
          <p:cNvPr id="4" name="Immagine 3" descr="C:\Users\user\Desktop\FOTO_\CONF_LIBIA_SUDAN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719" y="1743620"/>
            <a:ext cx="2411095" cy="2411095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363719" y="1743620"/>
            <a:ext cx="2411095" cy="27650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 bwMode="auto">
          <a:xfrm>
            <a:off x="363719" y="4154715"/>
            <a:ext cx="2411096" cy="363750"/>
          </a:xfrm>
          <a:prstGeom prst="rect">
            <a:avLst/>
          </a:prstGeom>
          <a:solidFill>
            <a:srgbClr val="4B61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prstClr val="white"/>
                </a:solidFill>
                <a:latin typeface="Century Gothic" panose="020B0502020202020204" pitchFamily="34" charset="0"/>
                <a:ea typeface="Gadugi" panose="020B0502040204020203" pitchFamily="34" charset="0"/>
                <a:cs typeface="Times New Roman" panose="02020603050405020304" pitchFamily="18" charset="0"/>
              </a:rPr>
              <a:t> (NC) </a:t>
            </a:r>
            <a:r>
              <a:rPr lang="en-GB" sz="800" b="1" dirty="0" smtClean="0">
                <a:solidFill>
                  <a:prstClr val="white"/>
                </a:solidFill>
                <a:latin typeface="Century Gothic" panose="020B0502020202020204" pitchFamily="34" charset="0"/>
                <a:ea typeface="Gadugi" panose="020B0502040204020203" pitchFamily="34" charset="0"/>
                <a:cs typeface="Times New Roman" panose="02020603050405020304" pitchFamily="18" charset="0"/>
              </a:rPr>
              <a:t>Confine LIBIA-SUDAN</a:t>
            </a:r>
            <a:endParaRPr lang="it-IT" sz="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0021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7" y="2252732"/>
            <a:ext cx="2748973" cy="200624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CasellaDiTesto 1"/>
          <p:cNvSpPr txBox="1"/>
          <p:nvPr/>
        </p:nvSpPr>
        <p:spPr>
          <a:xfrm>
            <a:off x="3936110" y="169240"/>
            <a:ext cx="541902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it-IT"/>
            </a:defPPr>
            <a:lvl1pPr algn="ctr">
              <a:defRPr sz="3000" b="1" i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OPS</a:t>
            </a:r>
            <a:endParaRPr lang="it-IT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sellaDiTesto 8">
            <a:extLst>
              <a:ext uri="{FF2B5EF4-FFF2-40B4-BE49-F238E27FC236}"/>
            </a:extLst>
          </p:cNvPr>
          <p:cNvSpPr txBox="1"/>
          <p:nvPr/>
        </p:nvSpPr>
        <p:spPr>
          <a:xfrm>
            <a:off x="3234512" y="902587"/>
            <a:ext cx="895748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t-IT" sz="1600" b="1" dirty="0">
                <a:solidFill>
                  <a:srgbClr val="4B61D1"/>
                </a:solidFill>
                <a:ea typeface="Gadugi" panose="020B0502040204020203" pitchFamily="34" charset="0"/>
              </a:rPr>
              <a:t>(</a:t>
            </a:r>
            <a:r>
              <a:rPr lang="it-IT" sz="1600" b="1" dirty="0">
                <a:solidFill>
                  <a:srgbClr val="4B61D1"/>
                </a:solidFill>
              </a:rPr>
              <a:t>NC) </a:t>
            </a:r>
            <a:r>
              <a:rPr lang="it-IT" sz="1600" b="1" dirty="0" smtClean="0">
                <a:solidFill>
                  <a:srgbClr val="4B61D1"/>
                </a:solidFill>
              </a:rPr>
              <a:t>Arresto personale della Società di Sicurezza GARDAWORLD</a:t>
            </a:r>
          </a:p>
          <a:p>
            <a:pPr algn="just">
              <a:lnSpc>
                <a:spcPct val="150000"/>
              </a:lnSpc>
              <a:defRPr/>
            </a:pPr>
            <a:r>
              <a:rPr lang="it-IT" sz="1600" dirty="0" smtClean="0"/>
              <a:t>Il </a:t>
            </a:r>
            <a:r>
              <a:rPr lang="it-IT" sz="1600" dirty="0"/>
              <a:t>7 aprile </a:t>
            </a:r>
            <a:r>
              <a:rPr lang="it-IT" sz="1600" dirty="0" smtClean="0"/>
              <a:t>nei pressi dell’Aeroporto Internazionale di Mitiga </a:t>
            </a:r>
            <a:r>
              <a:rPr lang="it-IT" sz="1600" dirty="0"/>
              <a:t>7 dipendenti (4 cittadini libici, 3 guardie armate di nazionalità </a:t>
            </a:r>
            <a:r>
              <a:rPr lang="it-IT" sz="1600" dirty="0" smtClean="0"/>
              <a:t>rumena </a:t>
            </a:r>
            <a:r>
              <a:rPr lang="it-IT" sz="1600" dirty="0"/>
              <a:t>e croata) della società di sicurezza “</a:t>
            </a:r>
            <a:r>
              <a:rPr lang="it-IT" sz="1600" dirty="0" err="1"/>
              <a:t>GardaWorld</a:t>
            </a:r>
            <a:r>
              <a:rPr lang="it-IT" sz="1600" dirty="0"/>
              <a:t>” (sede </a:t>
            </a:r>
            <a:r>
              <a:rPr lang="it-IT" sz="1600" dirty="0" smtClean="0"/>
              <a:t>legale a Montreal-Canada) </a:t>
            </a:r>
            <a:r>
              <a:rPr lang="it-IT" sz="1600" dirty="0"/>
              <a:t>impiegati per fornire sostegno alla Missione dell’Unione Europea di Assistenza alle frontiere in LIBIA (EUBAM) sono stati fermati dall’Apparato di Deterrenza (unità collegata alla milizia </a:t>
            </a:r>
            <a:r>
              <a:rPr lang="it-IT" sz="1600" dirty="0" smtClean="0"/>
              <a:t>RADA e Pro Governo di Unità Nazionale del Primo Ministro BEIBAH). </a:t>
            </a:r>
          </a:p>
          <a:p>
            <a:pPr algn="just">
              <a:lnSpc>
                <a:spcPct val="150000"/>
              </a:lnSpc>
              <a:defRPr/>
            </a:pPr>
            <a:r>
              <a:rPr lang="it-IT" sz="1600" b="1" dirty="0" smtClean="0">
                <a:solidFill>
                  <a:srgbClr val="4B61D1"/>
                </a:solidFill>
                <a:ea typeface="Gadugi" panose="020B0502040204020203" pitchFamily="34" charset="0"/>
              </a:rPr>
              <a:t>(</a:t>
            </a:r>
            <a:r>
              <a:rPr lang="it-IT" sz="1600" b="1" dirty="0" smtClean="0">
                <a:solidFill>
                  <a:srgbClr val="4B61D1"/>
                </a:solidFill>
              </a:rPr>
              <a:t>NC) </a:t>
            </a:r>
            <a:r>
              <a:rPr lang="it-IT" sz="1600" b="1" dirty="0" smtClean="0">
                <a:solidFill>
                  <a:srgbClr val="4B61D1"/>
                </a:solidFill>
              </a:rPr>
              <a:t>Commento</a:t>
            </a:r>
            <a:endParaRPr lang="it-IT" sz="1600" b="1" dirty="0" smtClean="0">
              <a:solidFill>
                <a:srgbClr val="4B61D1"/>
              </a:solidFill>
            </a:endParaRPr>
          </a:p>
          <a:p>
            <a:pPr marL="0" lvl="1" algn="just">
              <a:lnSpc>
                <a:spcPct val="150000"/>
              </a:lnSpc>
              <a:defRPr/>
            </a:pPr>
            <a:r>
              <a:rPr lang="it-IT" sz="1600" dirty="0"/>
              <a:t>Sulla base delle informazioni attualmente disponibili </a:t>
            </a:r>
            <a:r>
              <a:rPr lang="it-IT" sz="1600" dirty="0" smtClean="0"/>
              <a:t>il personale di </a:t>
            </a:r>
            <a:r>
              <a:rPr lang="it-IT" sz="1600" dirty="0" err="1" smtClean="0"/>
              <a:t>GardaWorld</a:t>
            </a:r>
            <a:r>
              <a:rPr lang="it-IT" sz="1600" dirty="0" smtClean="0"/>
              <a:t> </a:t>
            </a:r>
            <a:r>
              <a:rPr lang="it-IT" sz="1600" dirty="0"/>
              <a:t>sarebbe accusato di </a:t>
            </a:r>
            <a:r>
              <a:rPr lang="it-IT" sz="1600" dirty="0" smtClean="0"/>
              <a:t>detenzione </a:t>
            </a:r>
            <a:r>
              <a:rPr lang="it-IT" sz="1600" dirty="0"/>
              <a:t>illegale di armi da fuoco in pubblico </a:t>
            </a:r>
            <a:r>
              <a:rPr lang="it-IT" sz="1600" dirty="0" smtClean="0"/>
              <a:t>e </a:t>
            </a:r>
            <a:r>
              <a:rPr lang="it-IT" sz="1600" dirty="0"/>
              <a:t>di svolgere </a:t>
            </a:r>
            <a:r>
              <a:rPr lang="it-IT" sz="1600" dirty="0" smtClean="0"/>
              <a:t>attività </a:t>
            </a:r>
            <a:r>
              <a:rPr lang="it-IT" sz="1600" dirty="0"/>
              <a:t>di sicurezza senza i permessi </a:t>
            </a:r>
            <a:r>
              <a:rPr lang="it-IT" sz="1600" dirty="0" smtClean="0"/>
              <a:t>appropriati.</a:t>
            </a:r>
            <a:r>
              <a:rPr lang="it-IT" sz="1600" dirty="0"/>
              <a:t> Al momento il </a:t>
            </a:r>
            <a:r>
              <a:rPr lang="it-IT" sz="1600" dirty="0" smtClean="0"/>
              <a:t>personale rumeno e croato </a:t>
            </a:r>
            <a:r>
              <a:rPr lang="it-IT" sz="1600" dirty="0"/>
              <a:t>risulterebbe </a:t>
            </a:r>
            <a:r>
              <a:rPr lang="it-IT" sz="1600" dirty="0" smtClean="0"/>
              <a:t>in </a:t>
            </a:r>
            <a:r>
              <a:rPr lang="it-IT" sz="1600" dirty="0"/>
              <a:t>stato di fermo. </a:t>
            </a:r>
          </a:p>
          <a:p>
            <a:pPr marL="0" lvl="1" algn="just">
              <a:lnSpc>
                <a:spcPct val="150000"/>
              </a:lnSpc>
              <a:defRPr/>
            </a:pPr>
            <a:r>
              <a:rPr lang="it-IT" sz="1600" dirty="0"/>
              <a:t>L'applicazione più rigorosa dei requisiti nel breve termine potrebbe dare un vantaggio competitivo alle società legate al governo e aumentare i costi della sicurezza privata.</a:t>
            </a:r>
          </a:p>
          <a:p>
            <a:pPr marL="0" lvl="1" algn="just">
              <a:lnSpc>
                <a:spcPct val="150000"/>
              </a:lnSpc>
              <a:defRPr/>
            </a:pPr>
            <a:r>
              <a:rPr lang="it-IT" sz="1600" dirty="0" smtClean="0"/>
              <a:t>È </a:t>
            </a:r>
            <a:r>
              <a:rPr lang="it-IT" sz="1600" dirty="0"/>
              <a:t>probabile che le autorità libiche </a:t>
            </a:r>
            <a:r>
              <a:rPr lang="it-IT" sz="1600" dirty="0" smtClean="0"/>
              <a:t>abbiano aumentato i controlli nel settore </a:t>
            </a:r>
            <a:r>
              <a:rPr lang="it-IT" sz="1600" dirty="0"/>
              <a:t>della sicurezza </a:t>
            </a:r>
            <a:r>
              <a:rPr lang="it-IT" sz="1600" dirty="0" smtClean="0"/>
              <a:t>privata in vista di una possibile crescita degli investimenti </a:t>
            </a:r>
            <a:r>
              <a:rPr lang="it-IT" sz="1600" dirty="0"/>
              <a:t>esteri </a:t>
            </a:r>
            <a:r>
              <a:rPr lang="it-IT" sz="1600" dirty="0" smtClean="0"/>
              <a:t>nel paese.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302" y="3702375"/>
            <a:ext cx="1569458" cy="518160"/>
          </a:xfrm>
          <a:prstGeom prst="rect">
            <a:avLst/>
          </a:prstGeom>
        </p:spPr>
      </p:pic>
      <p:sp>
        <p:nvSpPr>
          <p:cNvPr id="12" name="Rettangolo 11"/>
          <p:cNvSpPr/>
          <p:nvPr/>
        </p:nvSpPr>
        <p:spPr>
          <a:xfrm>
            <a:off x="40754" y="2257501"/>
            <a:ext cx="2775006" cy="23597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/>
          <p:cNvSpPr txBox="1"/>
          <p:nvPr/>
        </p:nvSpPr>
        <p:spPr bwMode="auto">
          <a:xfrm>
            <a:off x="904150" y="2257501"/>
            <a:ext cx="789893" cy="290404"/>
          </a:xfrm>
          <a:prstGeom prst="rect">
            <a:avLst/>
          </a:prstGeom>
          <a:noFill/>
          <a:effectLst>
            <a:glow rad="101600">
              <a:schemeClr val="bg1">
                <a:alpha val="60000"/>
              </a:schemeClr>
            </a:glow>
          </a:effectLst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i="1" dirty="0">
                <a:latin typeface="+mn-lt"/>
                <a:cs typeface="+mn-cs"/>
              </a:rPr>
              <a:t>Tripoli</a:t>
            </a:r>
          </a:p>
        </p:txBody>
      </p:sp>
      <p:sp>
        <p:nvSpPr>
          <p:cNvPr id="17" name="Rettangolo 16"/>
          <p:cNvSpPr/>
          <p:nvPr/>
        </p:nvSpPr>
        <p:spPr bwMode="auto">
          <a:xfrm>
            <a:off x="40755" y="4253517"/>
            <a:ext cx="2775006" cy="363750"/>
          </a:xfrm>
          <a:prstGeom prst="rect">
            <a:avLst/>
          </a:prstGeom>
          <a:solidFill>
            <a:srgbClr val="4B61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prstClr val="white"/>
                </a:solidFill>
                <a:latin typeface="Century Gothic" panose="020B0502020202020204" pitchFamily="34" charset="0"/>
                <a:ea typeface="Gadugi" panose="020B0502040204020203" pitchFamily="34" charset="0"/>
                <a:cs typeface="Times New Roman" panose="02020603050405020304" pitchFamily="18" charset="0"/>
              </a:rPr>
              <a:t> (NC) </a:t>
            </a:r>
            <a:r>
              <a:rPr lang="en-GB" sz="800" b="1" dirty="0" smtClean="0">
                <a:solidFill>
                  <a:prstClr val="white"/>
                </a:solidFill>
                <a:latin typeface="Century Gothic" panose="020B0502020202020204" pitchFamily="34" charset="0"/>
                <a:ea typeface="Gadugi" panose="020B0502040204020203" pitchFamily="34" charset="0"/>
                <a:cs typeface="Times New Roman" panose="02020603050405020304" pitchFamily="18" charset="0"/>
              </a:rPr>
              <a:t>Tripoli: </a:t>
            </a:r>
            <a:r>
              <a:rPr lang="en-GB" sz="800" b="1" dirty="0" err="1" smtClean="0">
                <a:solidFill>
                  <a:prstClr val="white"/>
                </a:solidFill>
                <a:latin typeface="Century Gothic" panose="020B0502020202020204" pitchFamily="34" charset="0"/>
                <a:ea typeface="Gadugi" panose="020B0502040204020203" pitchFamily="34" charset="0"/>
                <a:cs typeface="Times New Roman" panose="02020603050405020304" pitchFamily="18" charset="0"/>
              </a:rPr>
              <a:t>fer</a:t>
            </a:r>
            <a:r>
              <a:rPr lang="it-IT" sz="800" b="1" dirty="0" err="1" smtClean="0">
                <a:solidFill>
                  <a:prstClr val="white"/>
                </a:solidFill>
                <a:latin typeface="Century Gothic" panose="020B0502020202020204" pitchFamily="34" charset="0"/>
                <a:ea typeface="Gadugi" panose="020B0502040204020203" pitchFamily="34" charset="0"/>
                <a:cs typeface="Times New Roman" panose="02020603050405020304" pitchFamily="18" charset="0"/>
              </a:rPr>
              <a:t>mo</a:t>
            </a:r>
            <a:r>
              <a:rPr lang="it-IT" sz="800" b="1" dirty="0" smtClean="0">
                <a:solidFill>
                  <a:prstClr val="white"/>
                </a:solidFill>
                <a:latin typeface="Century Gothic" panose="020B0502020202020204" pitchFamily="34" charset="0"/>
                <a:ea typeface="Gadugi" panose="020B0502040204020203" pitchFamily="34" charset="0"/>
                <a:cs typeface="Times New Roman" panose="02020603050405020304" pitchFamily="18" charset="0"/>
              </a:rPr>
              <a:t> personale  della società di sicurezza </a:t>
            </a:r>
            <a:r>
              <a:rPr lang="it-IT" sz="800" b="1" dirty="0" err="1" smtClean="0">
                <a:solidFill>
                  <a:prstClr val="white"/>
                </a:solidFill>
                <a:latin typeface="Century Gothic" panose="020B0502020202020204" pitchFamily="34" charset="0"/>
                <a:ea typeface="Gadugi" panose="020B0502040204020203" pitchFamily="34" charset="0"/>
                <a:cs typeface="Times New Roman" panose="02020603050405020304" pitchFamily="18" charset="0"/>
              </a:rPr>
              <a:t>GardaWorld</a:t>
            </a:r>
            <a:endParaRPr lang="it-IT" sz="800" dirty="0">
              <a:latin typeface="Century Gothic" panose="020B0502020202020204" pitchFamily="34" charset="0"/>
            </a:endParaRP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xmlns="" id="{5D78CE69-7FE0-4864-B900-200793DDB57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913" y="2266554"/>
            <a:ext cx="632099" cy="632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8129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381</Words>
  <Application>Microsoft Office PowerPoint</Application>
  <PresentationFormat>Personalizzato</PresentationFormat>
  <Paragraphs>20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3_Office Theme</vt:lpstr>
      <vt:lpstr>2_Office Theme</vt:lpstr>
      <vt:lpstr>1_Office Theme</vt:lpstr>
      <vt:lpstr>4_Office Theme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fh.jmouchief - Cap. Alessandro MARTINI</dc:creator>
  <cp:lastModifiedBy>user</cp:lastModifiedBy>
  <cp:revision>157</cp:revision>
  <cp:lastPrinted>2023-03-16T08:19:11Z</cp:lastPrinted>
  <dcterms:created xsi:type="dcterms:W3CDTF">2023-01-04T05:29:50Z</dcterms:created>
  <dcterms:modified xsi:type="dcterms:W3CDTF">2023-05-07T14:00:11Z</dcterms:modified>
</cp:coreProperties>
</file>