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</p:sldMasterIdLst>
  <p:notesMasterIdLst>
    <p:notesMasterId r:id="rId11"/>
  </p:notesMasterIdLst>
  <p:sldIdLst>
    <p:sldId id="509" r:id="rId2"/>
    <p:sldId id="510" r:id="rId3"/>
    <p:sldId id="552" r:id="rId4"/>
    <p:sldId id="550" r:id="rId5"/>
    <p:sldId id="530" r:id="rId6"/>
    <p:sldId id="549" r:id="rId7"/>
    <p:sldId id="548" r:id="rId8"/>
    <p:sldId id="527" r:id="rId9"/>
    <p:sldId id="551" r:id="rId10"/>
  </p:sldIdLst>
  <p:sldSz cx="12192000" cy="6858000"/>
  <p:notesSz cx="70104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5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3A508"/>
    <a:srgbClr val="67C9F5"/>
    <a:srgbClr val="DB2960"/>
    <a:srgbClr val="4C6121"/>
    <a:srgbClr val="5E9D35"/>
    <a:srgbClr val="4BCD51"/>
    <a:srgbClr val="00CC00"/>
    <a:srgbClr val="76DAFF"/>
    <a:srgbClr val="D4E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9886" autoAdjust="0"/>
  </p:normalViewPr>
  <p:slideViewPr>
    <p:cSldViewPr snapToGrid="0">
      <p:cViewPr>
        <p:scale>
          <a:sx n="110" d="100"/>
          <a:sy n="110" d="100"/>
        </p:scale>
        <p:origin x="-810" y="216"/>
      </p:cViewPr>
      <p:guideLst>
        <p:guide orient="horz" pos="2160"/>
        <p:guide orient="horz" pos="215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768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B97E1D-22A1-4070-BA33-F09CADFDE15E}" type="datetimeFigureOut">
              <a:rPr lang="it-IT" smtClean="0"/>
              <a:pPr/>
              <a:t>21/10/2022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2591BD-5A22-48B0-8232-3B6D9751ADC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04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591BD-5A22-48B0-8232-3B6D9751ADC6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925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591BD-5A22-48B0-8232-3B6D9751ADC6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2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microsoft.com/office/2007/relationships/hdphoto" Target="../media/hdphoto2.wdp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 userDrawn="1"/>
        </p:nvSpPr>
        <p:spPr>
          <a:xfrm>
            <a:off x="1" y="-8410"/>
            <a:ext cx="12192942" cy="686640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2F2F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" name="Immagine 8" descr="logo 28.png"/>
          <p:cNvPicPr/>
          <p:nvPr userDrawn="1"/>
        </p:nvPicPr>
        <p:blipFill>
          <a:blip r:embed="rId2"/>
          <a:stretch/>
        </p:blipFill>
        <p:spPr>
          <a:xfrm>
            <a:off x="613380" y="499004"/>
            <a:ext cx="546450" cy="633510"/>
          </a:xfrm>
          <a:prstGeom prst="rect">
            <a:avLst/>
          </a:prstGeom>
          <a:ln w="9360">
            <a:noFill/>
          </a:ln>
        </p:spPr>
      </p:pic>
      <p:sp>
        <p:nvSpPr>
          <p:cNvPr id="7" name="CustomShape 11"/>
          <p:cNvSpPr/>
          <p:nvPr userDrawn="1"/>
        </p:nvSpPr>
        <p:spPr>
          <a:xfrm>
            <a:off x="1379035" y="456155"/>
            <a:ext cx="1770188" cy="653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300" b="0" strike="noStrike" spc="-1" noProof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28°</a:t>
            </a:r>
            <a:endParaRPr lang="it-IT" sz="1300" b="0" strike="noStrike" spc="-1" noProof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300" b="0" strike="noStrike" spc="-1" noProof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REGGIMENTO</a:t>
            </a:r>
            <a:endParaRPr lang="it-IT" sz="1300" b="0" strike="noStrike" spc="-1" noProof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Line 12"/>
          <p:cNvSpPr/>
          <p:nvPr userDrawn="1"/>
        </p:nvSpPr>
        <p:spPr>
          <a:xfrm>
            <a:off x="1351595" y="499004"/>
            <a:ext cx="0" cy="633510"/>
          </a:xfrm>
          <a:prstGeom prst="line">
            <a:avLst/>
          </a:prstGeom>
          <a:ln w="12700">
            <a:solidFill>
              <a:srgbClr val="7B7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13"/>
          <p:cNvSpPr/>
          <p:nvPr userDrawn="1"/>
        </p:nvSpPr>
        <p:spPr>
          <a:xfrm>
            <a:off x="-15" y="6177668"/>
            <a:ext cx="12191987" cy="157850"/>
          </a:xfrm>
          <a:prstGeom prst="rect">
            <a:avLst/>
          </a:prstGeom>
          <a:solidFill>
            <a:srgbClr val="EA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14"/>
          <p:cNvSpPr/>
          <p:nvPr userDrawn="1"/>
        </p:nvSpPr>
        <p:spPr>
          <a:xfrm>
            <a:off x="-14" y="6289988"/>
            <a:ext cx="12192000" cy="568012"/>
          </a:xfrm>
          <a:prstGeom prst="rect">
            <a:avLst/>
          </a:prstGeom>
          <a:solidFill>
            <a:srgbClr val="555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Line 1"/>
          <p:cNvSpPr/>
          <p:nvPr userDrawn="1"/>
        </p:nvSpPr>
        <p:spPr>
          <a:xfrm>
            <a:off x="1838290" y="2652941"/>
            <a:ext cx="8492068" cy="1"/>
          </a:xfrm>
          <a:prstGeom prst="line">
            <a:avLst/>
          </a:prstGeom>
          <a:ln w="19050">
            <a:solidFill>
              <a:srgbClr val="59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2"/>
          <p:cNvSpPr/>
          <p:nvPr userDrawn="1"/>
        </p:nvSpPr>
        <p:spPr>
          <a:xfrm>
            <a:off x="1984424" y="1323659"/>
            <a:ext cx="8199800" cy="1198875"/>
          </a:xfrm>
          <a:prstGeom prst="rect">
            <a:avLst/>
          </a:prstGeom>
          <a:noFill/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600" b="1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SOCIAL MEDIA ANALYSIS</a:t>
            </a:r>
            <a:endParaRPr lang="it-IT" sz="3600" b="0" strike="noStrike" spc="-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it-IT" sz="3600" b="1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LIBIA</a:t>
            </a:r>
            <a:endParaRPr lang="it-IT" sz="3600" b="0" strike="noStrike" spc="-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Image"/>
          <p:cNvPicPr/>
          <p:nvPr userDrawn="1"/>
        </p:nvPicPr>
        <p:blipFill>
          <a:blip r:embed="rId3"/>
          <a:stretch/>
        </p:blipFill>
        <p:spPr>
          <a:xfrm>
            <a:off x="733397" y="3668241"/>
            <a:ext cx="2279193" cy="1910305"/>
          </a:xfrm>
          <a:prstGeom prst="rect">
            <a:avLst/>
          </a:prstGeom>
          <a:ln w="12600">
            <a:noFill/>
          </a:ln>
        </p:spPr>
      </p:pic>
      <p:pic>
        <p:nvPicPr>
          <p:cNvPr id="16" name="Image"/>
          <p:cNvPicPr/>
          <p:nvPr userDrawn="1"/>
        </p:nvPicPr>
        <p:blipFill>
          <a:blip r:embed="rId4"/>
          <a:stretch/>
        </p:blipFill>
        <p:spPr>
          <a:xfrm>
            <a:off x="9324451" y="3668240"/>
            <a:ext cx="2279193" cy="1910305"/>
          </a:xfrm>
          <a:prstGeom prst="rect">
            <a:avLst/>
          </a:prstGeom>
          <a:ln w="12600">
            <a:noFill/>
          </a:ln>
        </p:spPr>
      </p:pic>
      <p:pic>
        <p:nvPicPr>
          <p:cNvPr id="17" name="Immagine 16"/>
          <p:cNvPicPr/>
          <p:nvPr userDrawn="1"/>
        </p:nvPicPr>
        <p:blipFill>
          <a:blip r:embed="rId5"/>
          <a:srcRect l="5020" t="507" r="6785" b="994"/>
          <a:stretch/>
        </p:blipFill>
        <p:spPr>
          <a:xfrm>
            <a:off x="4697211" y="3454303"/>
            <a:ext cx="2797578" cy="2338184"/>
          </a:xfrm>
          <a:prstGeom prst="rect">
            <a:avLst/>
          </a:prstGeom>
          <a:ln w="12600">
            <a:noFill/>
          </a:ln>
        </p:spPr>
      </p:pic>
      <p:sp>
        <p:nvSpPr>
          <p:cNvPr id="18" name="Rettangolo 17"/>
          <p:cNvSpPr/>
          <p:nvPr userDrawn="1"/>
        </p:nvSpPr>
        <p:spPr>
          <a:xfrm>
            <a:off x="4697211" y="3454303"/>
            <a:ext cx="2797578" cy="233818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 descr="Ritaglio schermata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8" b="93289" l="14063" r="87500">
                        <a14:foregroundMark x1="60379" y1="8277" x2="71763" y2="16890"/>
                        <a14:foregroundMark x1="73884" y1="18009" x2="83929" y2="28635"/>
                        <a14:foregroundMark x1="64732" y1="32215" x2="58482" y2="11186"/>
                        <a14:foregroundMark x1="75000" y1="16107" x2="75000" y2="16107"/>
                        <a14:foregroundMark x1="66071" y1="32215" x2="70424" y2="28971"/>
                        <a14:foregroundMark x1="54353" y1="7942" x2="65737" y2="10179"/>
                        <a14:foregroundMark x1="61942" y1="7718" x2="69866" y2="11186"/>
                        <a14:foregroundMark x1="77232" y1="14989" x2="77232" y2="14989"/>
                        <a14:foregroundMark x1="67299" y1="8837" x2="73549" y2="11745"/>
                        <a14:foregroundMark x1="70313" y1="31096" x2="66629" y2="31767"/>
                        <a14:foregroundMark x1="85938" y1="33445" x2="82254" y2="27181"/>
                        <a14:foregroundMark x1="85045" y1="32662" x2="83594" y2="30649"/>
                        <a14:foregroundMark x1="52567" y1="46980" x2="67969" y2="42170"/>
                        <a14:foregroundMark x1="52567" y1="43400" x2="58929" y2="40604"/>
                        <a14:foregroundMark x1="51116" y1="43736" x2="59933" y2="39374"/>
                        <a14:foregroundMark x1="62054" y1="39374" x2="69978" y2="36130"/>
                        <a14:foregroundMark x1="75223" y1="58054" x2="82366" y2="49441"/>
                        <a14:foregroundMark x1="53348" y1="91499" x2="70313" y2="65996"/>
                        <a14:foregroundMark x1="51451" y1="72483" x2="64844" y2="70134"/>
                        <a14:foregroundMark x1="54688" y1="78747" x2="61607" y2="72148"/>
                        <a14:foregroundMark x1="51116" y1="91499" x2="40402" y2="91723"/>
                        <a14:foregroundMark x1="45201" y1="83669" x2="41406" y2="91723"/>
                        <a14:foregroundMark x1="43415" y1="81655" x2="41071" y2="88367"/>
                        <a14:foregroundMark x1="32366" y1="89262" x2="42522" y2="57271"/>
                        <a14:foregroundMark x1="47545" y1="77964" x2="41518" y2="67562"/>
                        <a14:foregroundMark x1="26786" y1="74161" x2="36049" y2="68680"/>
                        <a14:foregroundMark x1="44196" y1="74720" x2="47321" y2="77964"/>
                        <a14:foregroundMark x1="33147" y1="68121" x2="26228" y2="75168"/>
                        <a14:foregroundMark x1="22321" y1="72707" x2="31920" y2="45078"/>
                        <a14:foregroundMark x1="20759" y1="58166" x2="26786" y2="51119"/>
                        <a14:foregroundMark x1="16629" y1="49664" x2="26228" y2="45190"/>
                        <a14:foregroundMark x1="19978" y1="59396" x2="28348" y2="62528"/>
                        <a14:foregroundMark x1="29464" y1="62528" x2="22098" y2="73602"/>
                        <a14:foregroundMark x1="26004" y1="28076" x2="50558" y2="10850"/>
                        <a14:foregroundMark x1="32031" y1="29642" x2="44196" y2="40716"/>
                        <a14:foregroundMark x1="49888" y1="13982" x2="58371" y2="34787"/>
                        <a14:foregroundMark x1="37500" y1="30201" x2="52344" y2="35570"/>
                        <a14:foregroundMark x1="42522" y1="43512" x2="46875" y2="35570"/>
                        <a14:foregroundMark x1="53683" y1="36465" x2="45089" y2="41834"/>
                        <a14:foregroundMark x1="55580" y1="36913" x2="51228" y2="38814"/>
                        <a14:foregroundMark x1="31920" y1="31767" x2="42969" y2="42394"/>
                        <a14:foregroundMark x1="43304" y1="43065" x2="34933" y2="35459"/>
                        <a14:foregroundMark x1="30134" y1="31432" x2="42969" y2="43512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963" y="3326063"/>
            <a:ext cx="2642487" cy="2636587"/>
          </a:xfrm>
          <a:prstGeom prst="rect">
            <a:avLst/>
          </a:prstGeom>
          <a:ln>
            <a:noFill/>
          </a:ln>
        </p:spPr>
      </p:pic>
      <p:pic>
        <p:nvPicPr>
          <p:cNvPr id="20" name="Immagine 9">
            <a:extLst>
              <a:ext uri="{FF2B5EF4-FFF2-40B4-BE49-F238E27FC236}">
                <a16:creationId xmlns="" xmlns:a16="http://schemas.microsoft.com/office/drawing/2014/main" id="{E17C7ABE-727E-4D02-BDBA-D5B0518E768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470" y="507077"/>
            <a:ext cx="544130" cy="625437"/>
          </a:xfrm>
          <a:prstGeom prst="rect">
            <a:avLst/>
          </a:prstGeom>
        </p:spPr>
      </p:pic>
      <p:sp>
        <p:nvSpPr>
          <p:cNvPr id="21" name="Rettangolo 20"/>
          <p:cNvSpPr/>
          <p:nvPr userDrawn="1"/>
        </p:nvSpPr>
        <p:spPr>
          <a:xfrm>
            <a:off x="4008129" y="-56644"/>
            <a:ext cx="4170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strike="noStrike" spc="-1" dirty="0">
                <a:solidFill>
                  <a:srgbClr val="5558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INFORMAZIONI NON CLASSIFICATE CONTROLLATE</a:t>
            </a:r>
            <a:endParaRPr lang="it-IT" sz="1200" dirty="0">
              <a:solidFill>
                <a:srgbClr val="555849"/>
              </a:solidFill>
            </a:endParaRPr>
          </a:p>
        </p:txBody>
      </p:sp>
      <p:sp>
        <p:nvSpPr>
          <p:cNvPr id="22" name="Rettangolo 21"/>
          <p:cNvSpPr/>
          <p:nvPr userDrawn="1"/>
        </p:nvSpPr>
        <p:spPr>
          <a:xfrm>
            <a:off x="3990596" y="6622279"/>
            <a:ext cx="4170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strike="noStrike" spc="-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INFORMAZIONI NON CLASSIFICATE CONTROLLATE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i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arrotondato 20"/>
          <p:cNvSpPr/>
          <p:nvPr userDrawn="1"/>
        </p:nvSpPr>
        <p:spPr>
          <a:xfrm>
            <a:off x="1620253" y="161034"/>
            <a:ext cx="9208168" cy="345133"/>
          </a:xfrm>
          <a:prstGeom prst="roundRect">
            <a:avLst/>
          </a:prstGeom>
          <a:solidFill>
            <a:srgbClr val="CDD9CF"/>
          </a:solidFill>
          <a:ln>
            <a:solidFill>
              <a:srgbClr val="485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CustomShape 1"/>
          <p:cNvSpPr/>
          <p:nvPr userDrawn="1"/>
        </p:nvSpPr>
        <p:spPr>
          <a:xfrm>
            <a:off x="3137181" y="63523"/>
            <a:ext cx="6170338" cy="521766"/>
          </a:xfrm>
          <a:prstGeom prst="rect">
            <a:avLst/>
          </a:prstGeom>
          <a:noFill/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2800" b="1" spc="-1" noProof="0" dirty="0">
                <a:solidFill>
                  <a:schemeClr val="bg1"/>
                </a:solidFill>
                <a:latin typeface="Tahoma"/>
                <a:ea typeface="Tahoma"/>
              </a:rPr>
              <a:t>SENTIMENT</a:t>
            </a:r>
          </a:p>
        </p:txBody>
      </p:sp>
      <p:sp>
        <p:nvSpPr>
          <p:cNvPr id="38" name="Rettangolo arrotondato 37"/>
          <p:cNvSpPr/>
          <p:nvPr userDrawn="1"/>
        </p:nvSpPr>
        <p:spPr>
          <a:xfrm>
            <a:off x="131706" y="2355380"/>
            <a:ext cx="11916176" cy="1586417"/>
          </a:xfrm>
          <a:prstGeom prst="roundRect">
            <a:avLst>
              <a:gd name="adj" fmla="val 3087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146050" contourW="38100" prstMaterial="matte">
            <a:bevelT w="114300" prst="artDeco"/>
            <a:extrusionClr>
              <a:srgbClr val="485A4A"/>
            </a:extrusionClr>
            <a:contourClr>
              <a:srgbClr val="485A4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ttangolo arrotondato 17"/>
          <p:cNvSpPr/>
          <p:nvPr userDrawn="1"/>
        </p:nvSpPr>
        <p:spPr>
          <a:xfrm>
            <a:off x="123684" y="582926"/>
            <a:ext cx="11916176" cy="1674868"/>
          </a:xfrm>
          <a:prstGeom prst="roundRect">
            <a:avLst>
              <a:gd name="adj" fmla="val 3087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146050" contourW="38100" prstMaterial="matte">
            <a:bevelT w="114300" prst="artDeco"/>
            <a:extrusionClr>
              <a:srgbClr val="485A4A"/>
            </a:extrusionClr>
            <a:contourClr>
              <a:srgbClr val="485A4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ustomShape 9"/>
          <p:cNvSpPr/>
          <p:nvPr userDrawn="1"/>
        </p:nvSpPr>
        <p:spPr>
          <a:xfrm>
            <a:off x="6454547" y="1953534"/>
            <a:ext cx="244748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FDC435"/>
                </a:solidFill>
                <a:latin typeface="Wingdings"/>
                <a:ea typeface="DejaVu Sans"/>
                <a:sym typeface="Wingdings"/>
              </a:rPr>
              <a:t></a:t>
            </a:r>
            <a:endParaRPr lang="it-IT" sz="1400" b="0" strike="noStrike" spc="-1" dirty="0">
              <a:solidFill>
                <a:srgbClr val="FDC435"/>
              </a:solidFill>
              <a:latin typeface="Arial"/>
            </a:endParaRPr>
          </a:p>
        </p:txBody>
      </p:sp>
      <p:sp>
        <p:nvSpPr>
          <p:cNvPr id="17" name="Rettangolo 16"/>
          <p:cNvSpPr/>
          <p:nvPr userDrawn="1"/>
        </p:nvSpPr>
        <p:spPr>
          <a:xfrm>
            <a:off x="6611024" y="1990536"/>
            <a:ext cx="6151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b="1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NEUTRO</a:t>
            </a:r>
            <a:endParaRPr lang="it-IT" sz="8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CustomShape 9"/>
          <p:cNvSpPr/>
          <p:nvPr userDrawn="1"/>
        </p:nvSpPr>
        <p:spPr>
          <a:xfrm>
            <a:off x="5181496" y="1954865"/>
            <a:ext cx="244748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AC254"/>
                </a:solidFill>
                <a:latin typeface="Wingdings"/>
                <a:ea typeface="DejaVu Sans"/>
                <a:sym typeface="Wingdings"/>
              </a:rPr>
              <a:t></a:t>
            </a:r>
            <a:endParaRPr lang="it-IT" sz="1400" b="0" strike="noStrike" spc="-1" dirty="0">
              <a:solidFill>
                <a:srgbClr val="0AC254"/>
              </a:solidFill>
              <a:latin typeface="Arial"/>
            </a:endParaRPr>
          </a:p>
        </p:txBody>
      </p:sp>
      <p:sp>
        <p:nvSpPr>
          <p:cNvPr id="20" name="Rettangolo 19"/>
          <p:cNvSpPr/>
          <p:nvPr userDrawn="1"/>
        </p:nvSpPr>
        <p:spPr>
          <a:xfrm>
            <a:off x="5337973" y="1991867"/>
            <a:ext cx="7046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b="1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POSITIVO</a:t>
            </a:r>
            <a:endParaRPr lang="it-IT" sz="8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CustomShape 9"/>
          <p:cNvSpPr/>
          <p:nvPr userDrawn="1"/>
        </p:nvSpPr>
        <p:spPr>
          <a:xfrm>
            <a:off x="7616724" y="1954865"/>
            <a:ext cx="244748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D92805"/>
                </a:solidFill>
                <a:latin typeface="Wingdings"/>
                <a:ea typeface="DejaVu Sans"/>
                <a:sym typeface="Wingdings"/>
              </a:rPr>
              <a:t></a:t>
            </a:r>
            <a:endParaRPr lang="it-IT" sz="1400" b="0" strike="noStrike" spc="-1" dirty="0">
              <a:solidFill>
                <a:srgbClr val="D92805"/>
              </a:solidFill>
              <a:latin typeface="Arial"/>
            </a:endParaRPr>
          </a:p>
        </p:txBody>
      </p:sp>
      <p:sp>
        <p:nvSpPr>
          <p:cNvPr id="26" name="Rettangolo 25"/>
          <p:cNvSpPr/>
          <p:nvPr userDrawn="1"/>
        </p:nvSpPr>
        <p:spPr>
          <a:xfrm>
            <a:off x="7773201" y="1991867"/>
            <a:ext cx="7318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b="1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NEGATIVO</a:t>
            </a:r>
            <a:endParaRPr lang="it-IT" sz="8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Rettangolo arrotondato 26"/>
          <p:cNvSpPr/>
          <p:nvPr userDrawn="1"/>
        </p:nvSpPr>
        <p:spPr>
          <a:xfrm>
            <a:off x="130609" y="4035106"/>
            <a:ext cx="5815931" cy="2421230"/>
          </a:xfrm>
          <a:prstGeom prst="roundRect">
            <a:avLst>
              <a:gd name="adj" fmla="val 3087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146050" contourW="38100" prstMaterial="matte">
            <a:bevelT w="114300" prst="artDeco"/>
            <a:extrusionClr>
              <a:srgbClr val="485A4A"/>
            </a:extrusionClr>
            <a:contourClr>
              <a:srgbClr val="485A4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31" name="Tabella 3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50138319"/>
              </p:ext>
            </p:extLst>
          </p:nvPr>
        </p:nvGraphicFramePr>
        <p:xfrm>
          <a:off x="168918" y="566148"/>
          <a:ext cx="11771664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94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22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1122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CONTENT BY THEMES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ALL CONTENT</a:t>
                      </a:r>
                      <a:endParaRPr lang="en-US" sz="1400" b="1" dirty="0">
                        <a:solidFill>
                          <a:srgbClr val="485A4A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96131684"/>
              </p:ext>
            </p:extLst>
          </p:nvPr>
        </p:nvGraphicFramePr>
        <p:xfrm>
          <a:off x="195940" y="2331150"/>
          <a:ext cx="11783539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3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1122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THEMES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80159121"/>
              </p:ext>
            </p:extLst>
          </p:nvPr>
        </p:nvGraphicFramePr>
        <p:xfrm>
          <a:off x="173225" y="4018328"/>
          <a:ext cx="5699069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90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1122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INFLUENCER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32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31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stomShape 1"/>
          <p:cNvSpPr/>
          <p:nvPr userDrawn="1"/>
        </p:nvSpPr>
        <p:spPr>
          <a:xfrm>
            <a:off x="1262113" y="57966"/>
            <a:ext cx="9659887" cy="521766"/>
          </a:xfrm>
          <a:prstGeom prst="rect">
            <a:avLst/>
          </a:prstGeom>
          <a:noFill/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800" b="1" strike="noStrike" spc="-1" dirty="0" err="1">
                <a:solidFill>
                  <a:srgbClr val="485A4A"/>
                </a:solidFill>
                <a:latin typeface="Tahoma"/>
                <a:ea typeface="Tahoma"/>
              </a:rPr>
              <a:t>DISCLAIMER</a:t>
            </a:r>
            <a:endParaRPr lang="it-IT" sz="2800" b="0" strike="noStrike" spc="-1" dirty="0">
              <a:solidFill>
                <a:srgbClr val="485A4A"/>
              </a:solidFill>
              <a:latin typeface="Arial"/>
            </a:endParaRPr>
          </a:p>
        </p:txBody>
      </p:sp>
      <p:sp>
        <p:nvSpPr>
          <p:cNvPr id="27" name="CustomShape 2"/>
          <p:cNvSpPr/>
          <p:nvPr userDrawn="1"/>
        </p:nvSpPr>
        <p:spPr>
          <a:xfrm>
            <a:off x="1262113" y="1297380"/>
            <a:ext cx="9659887" cy="2029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440" algn="just"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Scopo del presente report è quello di </a:t>
            </a:r>
            <a:r>
              <a:rPr lang="it-IT" sz="1400" b="1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incrementare la </a:t>
            </a:r>
            <a:r>
              <a:rPr lang="it-IT" sz="1400" b="1" strike="noStrike" spc="-1" dirty="0" err="1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Situational</a:t>
            </a:r>
            <a:r>
              <a:rPr lang="it-IT" sz="1400" b="1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400" b="1" strike="noStrike" spc="-1" dirty="0" err="1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Awareness</a:t>
            </a:r>
            <a:r>
              <a:rPr lang="it-IT" sz="1400" b="1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sociale-cognitiva della Libia </a:t>
            </a:r>
            <a:r>
              <a:rPr lang="it-IT" sz="1400" b="0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attraverso il monitoraggio e l’analisi dei media digitali in lingua italiana, araba ed inglese,  </a:t>
            </a:r>
            <a:r>
              <a:rPr lang="it-IT" sz="1400" b="1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valutare l’impatto delle attività di assistenza e supporto dell’Italia in Libia sull’immagine della </a:t>
            </a:r>
            <a:r>
              <a:rPr lang="it-IT" sz="1400" b="1" strike="noStrike" spc="-1" dirty="0" err="1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F.A</a:t>
            </a:r>
            <a:r>
              <a:rPr lang="it-IT" sz="1400" b="1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it-IT" sz="1400" b="0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 </a:t>
            </a:r>
            <a:r>
              <a:rPr lang="it-IT" sz="1400" b="1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delineare eventuali situazioni che abbiano come obiettivo comunicativo/persuasivo quello di  minacciare la sicurezza </a:t>
            </a:r>
            <a:r>
              <a:rPr lang="it-IT" sz="1400" b="0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 personale impiegato nell’ambito della </a:t>
            </a:r>
            <a:r>
              <a:rPr lang="it-IT" sz="1400" b="1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missione </a:t>
            </a:r>
            <a:r>
              <a:rPr lang="it-IT" sz="1400" b="1" strike="noStrike" spc="-1" dirty="0" err="1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MIASIT</a:t>
            </a:r>
            <a:r>
              <a:rPr lang="it-IT" sz="1400" b="0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1440" algn="just">
              <a:lnSpc>
                <a:spcPct val="100000"/>
              </a:lnSpc>
            </a:pPr>
            <a:endParaRPr lang="it-IT" sz="1400" b="0" strike="noStrike" spc="-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440" algn="just"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Questo documento è stato </a:t>
            </a:r>
            <a:r>
              <a:rPr lang="it-IT" sz="1400" b="1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elaborato durante la normale attività addestrativa</a:t>
            </a:r>
            <a:r>
              <a:rPr lang="it-IT" sz="1400" b="0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tesa ad </a:t>
            </a:r>
            <a:r>
              <a:rPr lang="it-IT" sz="1400" b="1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incrementare le capacità di monitoraggio </a:t>
            </a:r>
            <a:r>
              <a:rPr lang="it-IT" sz="1400" b="0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dei Social Media ed </a:t>
            </a:r>
            <a:r>
              <a:rPr lang="it-IT" sz="1400" b="1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osservanza </a:t>
            </a:r>
            <a:r>
              <a:rPr lang="it-IT" sz="1400" b="0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della </a:t>
            </a:r>
            <a:r>
              <a:rPr lang="it-IT" sz="1400" b="1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legge</a:t>
            </a:r>
            <a:r>
              <a:rPr lang="it-IT" sz="1400" b="0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sul sistema di informazione per la sicurezza della Repubblica e nuova disciplina del segreto n. </a:t>
            </a:r>
            <a:r>
              <a:rPr lang="it-IT" sz="1400" b="1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124 del 3 agosto 2007.</a:t>
            </a:r>
            <a:endParaRPr lang="it-IT" sz="1400" b="0" strike="noStrike" spc="-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CustomShape 2"/>
          <p:cNvSpPr/>
          <p:nvPr userDrawn="1"/>
        </p:nvSpPr>
        <p:spPr>
          <a:xfrm>
            <a:off x="0" y="3393862"/>
            <a:ext cx="12192000" cy="279259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9" name="Picture 2" descr="PR Council Partners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456922" y="5459391"/>
            <a:ext cx="1556414" cy="377123"/>
          </a:xfrm>
          <a:prstGeom prst="rect">
            <a:avLst/>
          </a:prstGeom>
          <a:ln>
            <a:noFill/>
          </a:ln>
          <a:effectLst>
            <a:glow rad="177800">
              <a:schemeClr val="bg1">
                <a:alpha val="94000"/>
              </a:schemeClr>
            </a:glow>
          </a:effectLst>
        </p:spPr>
      </p:pic>
      <p:sp>
        <p:nvSpPr>
          <p:cNvPr id="30" name="Rettangolo 29"/>
          <p:cNvSpPr/>
          <p:nvPr userDrawn="1"/>
        </p:nvSpPr>
        <p:spPr>
          <a:xfrm>
            <a:off x="10317280" y="5212596"/>
            <a:ext cx="1835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REALIZZATO CON</a:t>
            </a:r>
            <a:endParaRPr lang="it-IT" sz="1400" b="1" dirty="0">
              <a:solidFill>
                <a:srgbClr val="485A4A"/>
              </a:solidFill>
            </a:endParaRPr>
          </a:p>
        </p:txBody>
      </p:sp>
      <p:pic>
        <p:nvPicPr>
          <p:cNvPr id="40" name="Picture 9" descr="Text&#10;&#10;Description automatically generated with medium confidence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711" y="4848302"/>
            <a:ext cx="294043" cy="269179"/>
          </a:xfrm>
          <a:prstGeom prst="rect">
            <a:avLst/>
          </a:prstGeom>
          <a:ln>
            <a:noFill/>
          </a:ln>
        </p:spPr>
      </p:pic>
      <p:pic>
        <p:nvPicPr>
          <p:cNvPr id="41" name="Picture 10" descr="Text&#10;&#10;Description automatically generated with medium confidence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672" y="3756923"/>
            <a:ext cx="638682" cy="119698"/>
          </a:xfrm>
          <a:prstGeom prst="rect">
            <a:avLst/>
          </a:prstGeom>
          <a:ln>
            <a:noFill/>
          </a:ln>
        </p:spPr>
      </p:pic>
      <p:pic>
        <p:nvPicPr>
          <p:cNvPr id="42" name="Picture 11" descr="Text&#10;&#10;Description automatically generated with medium confidence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44" y="4087343"/>
            <a:ext cx="345509" cy="236796"/>
          </a:xfrm>
          <a:prstGeom prst="rect">
            <a:avLst/>
          </a:prstGeom>
          <a:ln>
            <a:noFill/>
          </a:ln>
        </p:spPr>
      </p:pic>
      <p:pic>
        <p:nvPicPr>
          <p:cNvPr id="43" name="Picture 12" descr="Text&#10;&#10;Description automatically generated with medium confidence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74" y="4464713"/>
            <a:ext cx="294044" cy="222340"/>
          </a:xfrm>
          <a:prstGeom prst="rect">
            <a:avLst/>
          </a:prstGeom>
          <a:ln>
            <a:noFill/>
          </a:ln>
        </p:spPr>
      </p:pic>
      <p:sp>
        <p:nvSpPr>
          <p:cNvPr id="44" name="CustomShape 4"/>
          <p:cNvSpPr/>
          <p:nvPr userDrawn="1"/>
        </p:nvSpPr>
        <p:spPr>
          <a:xfrm>
            <a:off x="857677" y="4785810"/>
            <a:ext cx="7524325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1000" b="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IL PUNTEGGIO DI TENDENZA VALUTA L'ACCELERAZIONE DEL NUMERO DI ENGAGEMENT SU UNA NOTIZIA SPECIFICA NEL TEMPO</a:t>
            </a:r>
            <a:endParaRPr lang="it-IT" sz="1000" b="1" strike="noStrike" spc="-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CustomShape 5"/>
          <p:cNvSpPr/>
          <p:nvPr userDrawn="1"/>
        </p:nvSpPr>
        <p:spPr>
          <a:xfrm>
            <a:off x="857677" y="4377549"/>
            <a:ext cx="7524325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1000" b="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IL REACH DI UN ARTICOLO/POST RAPPRESENTA IL NUMERO DI PERSONE POTENZIALMENTE RAGGIUNTE DA UN ARTICOLO/POST</a:t>
            </a:r>
            <a:endParaRPr lang="it-IT" sz="1000" b="1" strike="noStrike" spc="-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CustomShape 6"/>
          <p:cNvSpPr/>
          <p:nvPr userDrawn="1"/>
        </p:nvSpPr>
        <p:spPr>
          <a:xfrm>
            <a:off x="857677" y="4081039"/>
            <a:ext cx="7881721" cy="2447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1000" b="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L’ENGAGEMENT È CALCOLATO IN BASE ALLE INTERAZIONI EFFETTUATE DAGLI UTENTI SU UN ARTICOLO O UN POST</a:t>
            </a:r>
            <a:endParaRPr lang="it-IT" sz="1000" b="1" strike="noStrike" spc="-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CustomShape 7"/>
          <p:cNvSpPr/>
          <p:nvPr userDrawn="1"/>
        </p:nvSpPr>
        <p:spPr>
          <a:xfrm>
            <a:off x="857677" y="3623349"/>
            <a:ext cx="7524325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/>
            <a:r>
              <a:rPr lang="it-IT" sz="1000" b="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SEZIONE METRICHE MOSTRA UNA PANORAMICA DEI PRINCIPALI INDICATORI UTILIZZATI PER VALUTARE LE PRESTAZIONI (</a:t>
            </a:r>
            <a:r>
              <a:rPr lang="it-IT" sz="1000" b="1" dirty="0" err="1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</a:t>
            </a:r>
            <a:r>
              <a:rPr lang="it-IT" sz="1000" b="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), LA CAMPAGNA ECC. </a:t>
            </a:r>
            <a:endParaRPr lang="it-IT" sz="1000" b="1" strike="noStrike" spc="-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CustomShape 8"/>
          <p:cNvSpPr/>
          <p:nvPr userDrawn="1"/>
        </p:nvSpPr>
        <p:spPr>
          <a:xfrm>
            <a:off x="81156" y="3393863"/>
            <a:ext cx="1649936" cy="2447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NOMENCLATURE:</a:t>
            </a:r>
            <a:endParaRPr lang="it-IT" sz="10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CustomShape 10"/>
          <p:cNvSpPr/>
          <p:nvPr userDrawn="1"/>
        </p:nvSpPr>
        <p:spPr>
          <a:xfrm>
            <a:off x="6676366" y="5766943"/>
            <a:ext cx="113112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WEB PAGE</a:t>
            </a:r>
            <a:endParaRPr lang="it-IT" sz="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BLOG</a:t>
            </a:r>
            <a:endParaRPr lang="it-IT" sz="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CustomShape 11"/>
          <p:cNvSpPr/>
          <p:nvPr userDrawn="1"/>
        </p:nvSpPr>
        <p:spPr>
          <a:xfrm>
            <a:off x="351374" y="5828498"/>
            <a:ext cx="810552" cy="213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FACEBOOK</a:t>
            </a:r>
            <a:endParaRPr lang="it-IT" sz="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CustomShape 12"/>
          <p:cNvSpPr/>
          <p:nvPr userDrawn="1"/>
        </p:nvSpPr>
        <p:spPr>
          <a:xfrm>
            <a:off x="2578042" y="5828498"/>
            <a:ext cx="801128" cy="213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YOUTUBE</a:t>
            </a:r>
            <a:endParaRPr lang="it-IT" sz="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CustomShape 13"/>
          <p:cNvSpPr/>
          <p:nvPr userDrawn="1"/>
        </p:nvSpPr>
        <p:spPr>
          <a:xfrm>
            <a:off x="4511981" y="5828498"/>
            <a:ext cx="735992" cy="213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TWITTER</a:t>
            </a:r>
            <a:endParaRPr lang="it-IT" sz="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CustomShape 14"/>
          <p:cNvSpPr/>
          <p:nvPr userDrawn="1"/>
        </p:nvSpPr>
        <p:spPr>
          <a:xfrm>
            <a:off x="1437787" y="5828498"/>
            <a:ext cx="960826" cy="213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INSTAGRAM</a:t>
            </a:r>
            <a:endParaRPr lang="it-IT" sz="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0" name="Picture 2" descr="Facebook Brand Resources"/>
          <p:cNvPicPr/>
          <p:nvPr userDrawn="1"/>
        </p:nvPicPr>
        <p:blipFill>
          <a:blip r:embed="rId7"/>
          <a:stretch/>
        </p:blipFill>
        <p:spPr>
          <a:xfrm>
            <a:off x="88541" y="5796759"/>
            <a:ext cx="307284" cy="307284"/>
          </a:xfrm>
          <a:prstGeom prst="rect">
            <a:avLst/>
          </a:prstGeom>
          <a:ln>
            <a:noFill/>
          </a:ln>
        </p:spPr>
      </p:pic>
      <p:pic>
        <p:nvPicPr>
          <p:cNvPr id="71" name="Picture 4" descr="Twitter logo icon Royalty Free Vector Image - VectorStock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0865" y="5782025"/>
            <a:ext cx="338040" cy="335520"/>
          </a:xfrm>
          <a:prstGeom prst="rect">
            <a:avLst/>
          </a:prstGeom>
          <a:ln>
            <a:noFill/>
          </a:ln>
        </p:spPr>
      </p:pic>
      <p:pic>
        <p:nvPicPr>
          <p:cNvPr id="72" name="Picture 6" descr="youtube logo icon transparent | Youtube logo png, Youtube logo, Youtube  banner template"/>
          <p:cNvPicPr/>
          <p:nvPr userDrawn="1"/>
        </p:nvPicPr>
        <p:blipFill>
          <a:blip r:embed="rId9"/>
          <a:stretch/>
        </p:blipFill>
        <p:spPr>
          <a:xfrm>
            <a:off x="2227042" y="5782025"/>
            <a:ext cx="482040" cy="340920"/>
          </a:xfrm>
          <a:prstGeom prst="rect">
            <a:avLst/>
          </a:prstGeom>
          <a:ln>
            <a:noFill/>
          </a:ln>
        </p:spPr>
      </p:pic>
      <p:pic>
        <p:nvPicPr>
          <p:cNvPr id="73" name="Picture 8" descr="Instagram, instagram logo, label, logo icon - Free download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127" y="5690585"/>
            <a:ext cx="518400" cy="456120"/>
          </a:xfrm>
          <a:prstGeom prst="rect">
            <a:avLst/>
          </a:prstGeom>
          <a:ln>
            <a:noFill/>
          </a:ln>
        </p:spPr>
      </p:pic>
      <p:pic>
        <p:nvPicPr>
          <p:cNvPr id="74" name="Picture 12" descr="Turney Town Shell Logo Internet Online And Offline, PNG, 500x500px, Logo,  Area, Blue, Brand, Business Download"/>
          <p:cNvPicPr/>
          <p:nvPr userDrawn="1"/>
        </p:nvPicPr>
        <p:blipFill>
          <a:blip r:embed="rId11"/>
          <a:stretch/>
        </p:blipFill>
        <p:spPr>
          <a:xfrm>
            <a:off x="6326899" y="5785035"/>
            <a:ext cx="504360" cy="307440"/>
          </a:xfrm>
          <a:prstGeom prst="rect">
            <a:avLst/>
          </a:prstGeom>
          <a:ln>
            <a:noFill/>
          </a:ln>
        </p:spPr>
      </p:pic>
      <p:pic>
        <p:nvPicPr>
          <p:cNvPr id="75" name="Immagine 74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5885" y="5195966"/>
            <a:ext cx="198021" cy="171018"/>
          </a:xfrm>
          <a:prstGeom prst="rect">
            <a:avLst/>
          </a:prstGeom>
        </p:spPr>
      </p:pic>
      <p:pic>
        <p:nvPicPr>
          <p:cNvPr id="76" name="Immagine 7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43953" y="5177964"/>
            <a:ext cx="207022" cy="207022"/>
          </a:xfrm>
          <a:prstGeom prst="rect">
            <a:avLst/>
          </a:prstGeom>
        </p:spPr>
      </p:pic>
      <p:pic>
        <p:nvPicPr>
          <p:cNvPr id="77" name="Immagine 7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1850" y="5177964"/>
            <a:ext cx="216024" cy="207022"/>
          </a:xfrm>
          <a:prstGeom prst="rect">
            <a:avLst/>
          </a:prstGeom>
        </p:spPr>
      </p:pic>
      <p:sp>
        <p:nvSpPr>
          <p:cNvPr id="78" name="CustomShape 4"/>
          <p:cNvSpPr/>
          <p:nvPr userDrawn="1"/>
        </p:nvSpPr>
        <p:spPr>
          <a:xfrm>
            <a:off x="857677" y="5159092"/>
            <a:ext cx="7524325" cy="2447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1000" b="1" dirty="0" err="1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SENTIMENT</a:t>
            </a:r>
            <a:r>
              <a:rPr lang="it-IT" sz="1000" b="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POSITIVO, NEUTRO O NEGATIVO DI UNA </a:t>
            </a:r>
            <a:r>
              <a:rPr lang="it-IT" sz="1000" b="1" dirty="0" err="1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MENTION</a:t>
            </a:r>
            <a:endParaRPr lang="it-IT" sz="1000" b="1" strike="noStrike" spc="-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Freccia in su 78"/>
          <p:cNvSpPr/>
          <p:nvPr userDrawn="1"/>
        </p:nvSpPr>
        <p:spPr>
          <a:xfrm>
            <a:off x="151491" y="5457452"/>
            <a:ext cx="116946" cy="189958"/>
          </a:xfrm>
          <a:prstGeom prst="upArrow">
            <a:avLst>
              <a:gd name="adj1" fmla="val 58143"/>
              <a:gd name="adj2" fmla="val 66289"/>
            </a:avLst>
          </a:prstGeom>
          <a:solidFill>
            <a:srgbClr val="0AC25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sp>
        <p:nvSpPr>
          <p:cNvPr id="80" name="CustomShape 4"/>
          <p:cNvSpPr/>
          <p:nvPr userDrawn="1"/>
        </p:nvSpPr>
        <p:spPr>
          <a:xfrm>
            <a:off x="865297" y="5425792"/>
            <a:ext cx="7524325" cy="2447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1000" b="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VARIAZIONE DEL </a:t>
            </a:r>
            <a:r>
              <a:rPr lang="it-IT" sz="1000" b="1" dirty="0" err="1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SENTIMENT</a:t>
            </a:r>
            <a:r>
              <a:rPr lang="it-IT" sz="1000" b="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RISPETTO AL PERIODO PRECEDENTE</a:t>
            </a:r>
            <a:endParaRPr lang="it-IT" sz="1000" b="1" strike="noStrike" spc="-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" name="CustomShape 14"/>
          <p:cNvSpPr/>
          <p:nvPr userDrawn="1"/>
        </p:nvSpPr>
        <p:spPr>
          <a:xfrm>
            <a:off x="3582118" y="5828498"/>
            <a:ext cx="640467" cy="213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TIKTOK</a:t>
            </a:r>
            <a:endParaRPr lang="it-IT" sz="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2" name="Immagine 81"/>
          <p:cNvPicPr>
            <a:picLocks noChangeAspect="1"/>
          </p:cNvPicPr>
          <p:nvPr userDrawn="1"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59" t="16359" r="15223" b="17851"/>
          <a:stretch/>
        </p:blipFill>
        <p:spPr>
          <a:xfrm>
            <a:off x="3267986" y="5796758"/>
            <a:ext cx="397565" cy="389701"/>
          </a:xfrm>
          <a:prstGeom prst="rect">
            <a:avLst/>
          </a:prstGeom>
        </p:spPr>
      </p:pic>
      <p:sp>
        <p:nvSpPr>
          <p:cNvPr id="83" name="Rettangolo 82"/>
          <p:cNvSpPr/>
          <p:nvPr userDrawn="1"/>
        </p:nvSpPr>
        <p:spPr>
          <a:xfrm rot="5400000">
            <a:off x="724577" y="5484840"/>
            <a:ext cx="45773" cy="172443"/>
          </a:xfrm>
          <a:prstGeom prst="rect">
            <a:avLst/>
          </a:prstGeom>
          <a:solidFill>
            <a:srgbClr val="D9280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Freccia in su 83"/>
          <p:cNvSpPr/>
          <p:nvPr userDrawn="1"/>
        </p:nvSpPr>
        <p:spPr>
          <a:xfrm flipV="1">
            <a:off x="434323" y="5476082"/>
            <a:ext cx="116946" cy="189958"/>
          </a:xfrm>
          <a:prstGeom prst="upArrow">
            <a:avLst>
              <a:gd name="adj1" fmla="val 58143"/>
              <a:gd name="adj2" fmla="val 66289"/>
            </a:avLst>
          </a:prstGeom>
          <a:solidFill>
            <a:srgbClr val="FDC43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 userDrawn="1"/>
        </p:nvSpPr>
        <p:spPr>
          <a:xfrm>
            <a:off x="5514472" y="5828498"/>
            <a:ext cx="818653" cy="213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>
              <a:lnSpc>
                <a:spcPct val="100000"/>
              </a:lnSpc>
            </a:pPr>
            <a:r>
              <a:rPr lang="it-IT" sz="800" b="1" strike="noStrike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VKONTAKTE</a:t>
            </a:r>
            <a:endParaRPr lang="it-IT" sz="800" b="1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667" b="96889" l="1778" r="96889">
                        <a14:foregroundMark x1="26222" y1="39111" x2="44444" y2="62222"/>
                        <a14:foregroundMark x1="44444" y1="62222" x2="48000" y2="40000"/>
                        <a14:foregroundMark x1="51556" y1="56889" x2="64000" y2="56000"/>
                        <a14:foregroundMark x1="61333" y1="52444" x2="69333" y2="40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73" y="5762818"/>
            <a:ext cx="381779" cy="38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8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uazione Gene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 userDrawn="1"/>
        </p:nvSpPr>
        <p:spPr>
          <a:xfrm>
            <a:off x="123684" y="582925"/>
            <a:ext cx="5870035" cy="2157487"/>
          </a:xfrm>
          <a:prstGeom prst="roundRect">
            <a:avLst>
              <a:gd name="adj" fmla="val 3087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146050" contourW="38100" prstMaterial="matte">
            <a:bevelT w="114300" prst="artDeco"/>
            <a:extrusionClr>
              <a:srgbClr val="485A4A"/>
            </a:extrusionClr>
            <a:contourClr>
              <a:srgbClr val="485A4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arrotondato 2"/>
          <p:cNvSpPr/>
          <p:nvPr userDrawn="1"/>
        </p:nvSpPr>
        <p:spPr>
          <a:xfrm>
            <a:off x="123685" y="2827502"/>
            <a:ext cx="5870034" cy="1437208"/>
          </a:xfrm>
          <a:prstGeom prst="roundRect">
            <a:avLst>
              <a:gd name="adj" fmla="val 3087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146050" contourW="38100" prstMaterial="matte">
            <a:bevelT w="114300" prst="artDeco"/>
            <a:extrusionClr>
              <a:srgbClr val="485A4A"/>
            </a:extrusionClr>
            <a:contourClr>
              <a:srgbClr val="485A4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 userDrawn="1"/>
        </p:nvSpPr>
        <p:spPr>
          <a:xfrm>
            <a:off x="123684" y="4343457"/>
            <a:ext cx="5870035" cy="2115971"/>
          </a:xfrm>
          <a:prstGeom prst="roundRect">
            <a:avLst>
              <a:gd name="adj" fmla="val 3087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146050" contourW="38100" prstMaterial="matte">
            <a:bevelT w="114300" prst="artDeco"/>
            <a:extrusionClr>
              <a:srgbClr val="485A4A"/>
            </a:extrusionClr>
            <a:contourClr>
              <a:srgbClr val="485A4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ustomShape 9"/>
          <p:cNvSpPr/>
          <p:nvPr userDrawn="1"/>
        </p:nvSpPr>
        <p:spPr>
          <a:xfrm>
            <a:off x="249160" y="2416965"/>
            <a:ext cx="244748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F3A508"/>
                </a:solidFill>
                <a:latin typeface="Wingdings"/>
                <a:ea typeface="DejaVu Sans"/>
                <a:sym typeface="Wingdings"/>
              </a:rPr>
              <a:t></a:t>
            </a:r>
            <a:endParaRPr lang="it-IT" sz="1400" b="0" strike="noStrike" spc="-1" dirty="0">
              <a:solidFill>
                <a:srgbClr val="F3A508"/>
              </a:solidFill>
              <a:latin typeface="Arial"/>
            </a:endParaRPr>
          </a:p>
        </p:txBody>
      </p:sp>
      <p:sp>
        <p:nvSpPr>
          <p:cNvPr id="19" name="Rettangolo 18"/>
          <p:cNvSpPr/>
          <p:nvPr userDrawn="1"/>
        </p:nvSpPr>
        <p:spPr>
          <a:xfrm>
            <a:off x="405637" y="2473096"/>
            <a:ext cx="17270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b="1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COMUNITÀ INTERNAZIONALE</a:t>
            </a:r>
            <a:endParaRPr lang="it-IT" sz="8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CustomShape 9"/>
          <p:cNvSpPr/>
          <p:nvPr userDrawn="1"/>
        </p:nvSpPr>
        <p:spPr>
          <a:xfrm>
            <a:off x="2240133" y="2424564"/>
            <a:ext cx="244748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FF5700"/>
                </a:solidFill>
                <a:latin typeface="Wingdings"/>
                <a:ea typeface="DejaVu Sans"/>
                <a:sym typeface="Wingdings"/>
              </a:rPr>
              <a:t></a:t>
            </a:r>
            <a:endParaRPr lang="it-IT" sz="1400" b="0" strike="noStrike" spc="-1" dirty="0">
              <a:solidFill>
                <a:srgbClr val="FF5700"/>
              </a:solidFill>
              <a:latin typeface="Arial"/>
            </a:endParaRPr>
          </a:p>
        </p:txBody>
      </p:sp>
      <p:sp>
        <p:nvSpPr>
          <p:cNvPr id="21" name="Rettangolo 20"/>
          <p:cNvSpPr/>
          <p:nvPr userDrawn="1"/>
        </p:nvSpPr>
        <p:spPr>
          <a:xfrm>
            <a:off x="2396610" y="2471091"/>
            <a:ext cx="7366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b="1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MIGRANTI</a:t>
            </a:r>
            <a:endParaRPr lang="it-IT" sz="8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CustomShape 9"/>
          <p:cNvSpPr/>
          <p:nvPr userDrawn="1"/>
        </p:nvSpPr>
        <p:spPr>
          <a:xfrm>
            <a:off x="3316020" y="2425624"/>
            <a:ext cx="244748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5E9D35"/>
                </a:solidFill>
                <a:latin typeface="Wingdings"/>
                <a:ea typeface="DejaVu Sans"/>
                <a:sym typeface="Wingdings"/>
              </a:rPr>
              <a:t></a:t>
            </a:r>
            <a:endParaRPr lang="it-IT" sz="1400" b="0" strike="noStrike" spc="-1" dirty="0">
              <a:solidFill>
                <a:srgbClr val="5E9D35"/>
              </a:solidFill>
              <a:latin typeface="Arial"/>
            </a:endParaRPr>
          </a:p>
        </p:txBody>
      </p:sp>
      <p:sp>
        <p:nvSpPr>
          <p:cNvPr id="23" name="Rettangolo 22"/>
          <p:cNvSpPr/>
          <p:nvPr userDrawn="1"/>
        </p:nvSpPr>
        <p:spPr>
          <a:xfrm>
            <a:off x="3472497" y="2472151"/>
            <a:ext cx="12757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b="1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SCENARIO POLITICO</a:t>
            </a:r>
            <a:endParaRPr lang="it-IT" sz="8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CustomShape 9"/>
          <p:cNvSpPr/>
          <p:nvPr userDrawn="1"/>
        </p:nvSpPr>
        <p:spPr>
          <a:xfrm>
            <a:off x="4865825" y="2431929"/>
            <a:ext cx="244748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B0F0"/>
                </a:solidFill>
                <a:latin typeface="Wingdings"/>
                <a:ea typeface="DejaVu Sans"/>
                <a:sym typeface="Wingdings"/>
              </a:rPr>
              <a:t></a:t>
            </a:r>
            <a:endParaRPr lang="it-IT" sz="1400" b="0" strike="noStrike" spc="-1" dirty="0">
              <a:solidFill>
                <a:srgbClr val="00B0F0"/>
              </a:solidFill>
              <a:latin typeface="Arial"/>
            </a:endParaRPr>
          </a:p>
        </p:txBody>
      </p:sp>
      <p:sp>
        <p:nvSpPr>
          <p:cNvPr id="25" name="Rettangolo 24"/>
          <p:cNvSpPr/>
          <p:nvPr userDrawn="1"/>
        </p:nvSpPr>
        <p:spPr>
          <a:xfrm>
            <a:off x="5022302" y="2468931"/>
            <a:ext cx="7782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b="1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SICUREZZA</a:t>
            </a:r>
            <a:endParaRPr lang="it-IT" sz="8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CustomShape 1"/>
          <p:cNvSpPr/>
          <p:nvPr userDrawn="1"/>
        </p:nvSpPr>
        <p:spPr>
          <a:xfrm>
            <a:off x="1262113" y="57966"/>
            <a:ext cx="9659887" cy="521766"/>
          </a:xfrm>
          <a:prstGeom prst="rect">
            <a:avLst/>
          </a:prstGeom>
          <a:noFill/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800" b="1" strike="noStrike" spc="-1" dirty="0">
                <a:solidFill>
                  <a:srgbClr val="485A4A"/>
                </a:solidFill>
                <a:latin typeface="Tahoma"/>
                <a:ea typeface="Tahoma"/>
              </a:rPr>
              <a:t>SITUAZIONE GENERALE</a:t>
            </a:r>
            <a:endParaRPr lang="it-IT" sz="2800" b="0" strike="noStrike" spc="-1" dirty="0">
              <a:solidFill>
                <a:srgbClr val="485A4A"/>
              </a:solidFill>
              <a:latin typeface="Arial"/>
            </a:endParaRPr>
          </a:p>
        </p:txBody>
      </p:sp>
      <p:graphicFrame>
        <p:nvGraphicFramePr>
          <p:cNvPr id="27" name="Tabella 2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88927495"/>
              </p:ext>
            </p:extLst>
          </p:nvPr>
        </p:nvGraphicFramePr>
        <p:xfrm>
          <a:off x="186222" y="591825"/>
          <a:ext cx="5748684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86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1122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ella 2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60111945"/>
              </p:ext>
            </p:extLst>
          </p:nvPr>
        </p:nvGraphicFramePr>
        <p:xfrm>
          <a:off x="186221" y="2814628"/>
          <a:ext cx="5748684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3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2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78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04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1122"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MENTIONS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ENGAGEMENTS</a:t>
                      </a:r>
                      <a:endParaRPr lang="en-US" sz="1400" b="1" dirty="0">
                        <a:solidFill>
                          <a:srgbClr val="485A4A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SHARE OF TOPICS</a:t>
                      </a:r>
                      <a:endParaRPr lang="it-IT" sz="1100" b="0" strike="noStrike" spc="-1" dirty="0">
                        <a:solidFill>
                          <a:srgbClr val="555849"/>
                        </a:solidFill>
                        <a:latin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LANGUAGES</a:t>
                      </a:r>
                      <a:endParaRPr lang="en-US" sz="1400" b="1" dirty="0">
                        <a:solidFill>
                          <a:srgbClr val="485A4A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05056363"/>
              </p:ext>
            </p:extLst>
          </p:nvPr>
        </p:nvGraphicFramePr>
        <p:xfrm>
          <a:off x="188029" y="4346206"/>
          <a:ext cx="5719396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77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1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1122"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WORD CLOUD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MEDIA TYPES</a:t>
                      </a:r>
                      <a:endParaRPr lang="en-US" sz="1400" b="1" dirty="0">
                        <a:solidFill>
                          <a:srgbClr val="485A4A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01662392"/>
              </p:ext>
            </p:extLst>
          </p:nvPr>
        </p:nvGraphicFramePr>
        <p:xfrm>
          <a:off x="6208136" y="597208"/>
          <a:ext cx="5739741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97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1122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TOP NEWS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07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unità Internazio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 userDrawn="1"/>
        </p:nvSpPr>
        <p:spPr>
          <a:xfrm>
            <a:off x="123684" y="582926"/>
            <a:ext cx="11916176" cy="1674868"/>
          </a:xfrm>
          <a:prstGeom prst="roundRect">
            <a:avLst>
              <a:gd name="adj" fmla="val 3087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146050" contourW="38100" prstMaterial="matte">
            <a:bevelT w="114300" prst="artDeco"/>
            <a:extrusionClr>
              <a:srgbClr val="485A4A"/>
            </a:extrusionClr>
            <a:contourClr>
              <a:srgbClr val="485A4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ustomShape 9"/>
          <p:cNvSpPr/>
          <p:nvPr userDrawn="1"/>
        </p:nvSpPr>
        <p:spPr>
          <a:xfrm>
            <a:off x="4118579" y="1986818"/>
            <a:ext cx="244748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F3A508"/>
                </a:solidFill>
                <a:latin typeface="Wingdings"/>
                <a:ea typeface="DejaVu Sans"/>
                <a:sym typeface="Wingdings"/>
              </a:rPr>
              <a:t></a:t>
            </a:r>
            <a:endParaRPr lang="it-IT" sz="1400" b="0" strike="noStrike" spc="-1" dirty="0">
              <a:solidFill>
                <a:srgbClr val="F3A508"/>
              </a:solidFill>
              <a:latin typeface="Arial"/>
            </a:endParaRPr>
          </a:p>
        </p:txBody>
      </p:sp>
      <p:sp>
        <p:nvSpPr>
          <p:cNvPr id="10" name="Rettangolo 9"/>
          <p:cNvSpPr/>
          <p:nvPr userDrawn="1"/>
        </p:nvSpPr>
        <p:spPr>
          <a:xfrm>
            <a:off x="4275056" y="2023899"/>
            <a:ext cx="17270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b="1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COMUNITÀ INTERNAZIONALE</a:t>
            </a:r>
            <a:endParaRPr lang="it-IT" sz="8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6DF13E8E-5FDB-4849-B98E-85832FD953D1}"/>
              </a:ext>
            </a:extLst>
          </p:cNvPr>
          <p:cNvSpPr/>
          <p:nvPr userDrawn="1"/>
        </p:nvSpPr>
        <p:spPr>
          <a:xfrm>
            <a:off x="139586" y="2221922"/>
            <a:ext cx="1273453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NEWS</a:t>
            </a:r>
            <a:endParaRPr lang="en-US" sz="14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DF13E8E-5FDB-4849-B98E-85832FD953D1}"/>
              </a:ext>
            </a:extLst>
          </p:cNvPr>
          <p:cNvSpPr/>
          <p:nvPr userDrawn="1"/>
        </p:nvSpPr>
        <p:spPr>
          <a:xfrm>
            <a:off x="9843715" y="2223253"/>
            <a:ext cx="2113174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METRICS</a:t>
            </a:r>
            <a:endParaRPr lang="en-US" sz="14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83430785"/>
              </p:ext>
            </p:extLst>
          </p:nvPr>
        </p:nvGraphicFramePr>
        <p:xfrm>
          <a:off x="180078" y="550719"/>
          <a:ext cx="11793589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17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18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99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1122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MENTIONS</a:t>
                      </a:r>
                      <a:endParaRPr lang="en-US" sz="1400" b="1" dirty="0">
                        <a:solidFill>
                          <a:srgbClr val="485A4A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ENGAGEMENTS</a:t>
                      </a:r>
                      <a:endParaRPr lang="it-IT" sz="1100" b="0" strike="noStrike" spc="-1" dirty="0">
                        <a:solidFill>
                          <a:srgbClr val="555849"/>
                        </a:solidFill>
                        <a:latin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1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gr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 userDrawn="1"/>
        </p:nvSpPr>
        <p:spPr>
          <a:xfrm>
            <a:off x="123684" y="582926"/>
            <a:ext cx="11916176" cy="1674868"/>
          </a:xfrm>
          <a:prstGeom prst="roundRect">
            <a:avLst>
              <a:gd name="adj" fmla="val 3087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146050" contourW="38100" prstMaterial="matte">
            <a:bevelT w="114300" prst="artDeco"/>
            <a:extrusionClr>
              <a:srgbClr val="485A4A"/>
            </a:extrusionClr>
            <a:contourClr>
              <a:srgbClr val="485A4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ustomShape 9"/>
          <p:cNvSpPr/>
          <p:nvPr userDrawn="1"/>
        </p:nvSpPr>
        <p:spPr>
          <a:xfrm>
            <a:off x="4469067" y="1985338"/>
            <a:ext cx="244748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FF5700"/>
                </a:solidFill>
                <a:latin typeface="Wingdings"/>
                <a:ea typeface="DejaVu Sans"/>
                <a:sym typeface="Wingdings"/>
              </a:rPr>
              <a:t></a:t>
            </a:r>
            <a:endParaRPr lang="it-IT" sz="1400" b="0" strike="noStrike" spc="-1" dirty="0">
              <a:solidFill>
                <a:srgbClr val="FF5700"/>
              </a:solidFill>
              <a:latin typeface="Arial"/>
            </a:endParaRPr>
          </a:p>
        </p:txBody>
      </p:sp>
      <p:sp>
        <p:nvSpPr>
          <p:cNvPr id="10" name="Rettangolo 9"/>
          <p:cNvSpPr/>
          <p:nvPr userDrawn="1"/>
        </p:nvSpPr>
        <p:spPr>
          <a:xfrm>
            <a:off x="4625544" y="2022340"/>
            <a:ext cx="7366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b="1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MIGRANTI</a:t>
            </a:r>
            <a:endParaRPr lang="it-IT" sz="8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="" xmlns:a16="http://schemas.microsoft.com/office/drawing/2014/main" id="{6DF13E8E-5FDB-4849-B98E-85832FD953D1}"/>
              </a:ext>
            </a:extLst>
          </p:cNvPr>
          <p:cNvSpPr/>
          <p:nvPr userDrawn="1"/>
        </p:nvSpPr>
        <p:spPr>
          <a:xfrm>
            <a:off x="139586" y="2221922"/>
            <a:ext cx="1273453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NEWS</a:t>
            </a:r>
            <a:endParaRPr lang="en-US" sz="14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="" xmlns:a16="http://schemas.microsoft.com/office/drawing/2014/main" id="{6DF13E8E-5FDB-4849-B98E-85832FD953D1}"/>
              </a:ext>
            </a:extLst>
          </p:cNvPr>
          <p:cNvSpPr/>
          <p:nvPr userDrawn="1"/>
        </p:nvSpPr>
        <p:spPr>
          <a:xfrm>
            <a:off x="9843715" y="2223253"/>
            <a:ext cx="2113174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METRICS</a:t>
            </a:r>
            <a:endParaRPr lang="en-US" sz="14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30085525"/>
              </p:ext>
            </p:extLst>
          </p:nvPr>
        </p:nvGraphicFramePr>
        <p:xfrm>
          <a:off x="180078" y="550719"/>
          <a:ext cx="11793589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17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18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99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1122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MENTIONS</a:t>
                      </a:r>
                      <a:endParaRPr lang="en-US" sz="1400" b="1" dirty="0">
                        <a:solidFill>
                          <a:srgbClr val="485A4A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ENGAGEMENTS</a:t>
                      </a:r>
                      <a:endParaRPr lang="it-IT" sz="1100" b="0" strike="noStrike" spc="-1" dirty="0">
                        <a:solidFill>
                          <a:srgbClr val="555849"/>
                        </a:solidFill>
                        <a:latin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23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polit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 userDrawn="1"/>
        </p:nvSpPr>
        <p:spPr>
          <a:xfrm>
            <a:off x="123684" y="582926"/>
            <a:ext cx="11916176" cy="1674868"/>
          </a:xfrm>
          <a:prstGeom prst="roundRect">
            <a:avLst>
              <a:gd name="adj" fmla="val 3087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146050" contourW="38100" prstMaterial="matte">
            <a:bevelT w="114300" prst="artDeco"/>
            <a:extrusionClr>
              <a:srgbClr val="485A4A"/>
            </a:extrusionClr>
            <a:contourClr>
              <a:srgbClr val="485A4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ustomShape 9"/>
          <p:cNvSpPr/>
          <p:nvPr userDrawn="1"/>
        </p:nvSpPr>
        <p:spPr>
          <a:xfrm>
            <a:off x="4065144" y="1973890"/>
            <a:ext cx="244748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7B9D35"/>
                </a:solidFill>
                <a:latin typeface="Wingdings"/>
                <a:ea typeface="DejaVu Sans"/>
                <a:sym typeface="Wingdings"/>
              </a:rPr>
              <a:t></a:t>
            </a:r>
            <a:endParaRPr lang="it-IT" sz="1400" b="0" strike="noStrike" spc="-1" dirty="0">
              <a:solidFill>
                <a:srgbClr val="7B9D35"/>
              </a:solidFill>
              <a:latin typeface="Arial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4221621" y="2019329"/>
            <a:ext cx="21363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b="1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GOVERNO DI STABILITÀ NAZIONALE</a:t>
            </a:r>
            <a:endParaRPr lang="it-IT" sz="8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CustomShape 9"/>
          <p:cNvSpPr/>
          <p:nvPr userDrawn="1"/>
        </p:nvSpPr>
        <p:spPr>
          <a:xfrm>
            <a:off x="107911" y="1973890"/>
            <a:ext cx="244748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B8EB4F"/>
                </a:solidFill>
                <a:latin typeface="Wingdings"/>
                <a:ea typeface="DejaVu Sans"/>
                <a:sym typeface="Wingdings"/>
              </a:rPr>
              <a:t></a:t>
            </a:r>
            <a:endParaRPr lang="it-IT" sz="1400" b="0" strike="noStrike" spc="-1" dirty="0">
              <a:solidFill>
                <a:srgbClr val="B8EB4F"/>
              </a:solidFill>
              <a:latin typeface="Arial"/>
            </a:endParaRPr>
          </a:p>
        </p:txBody>
      </p:sp>
      <p:sp>
        <p:nvSpPr>
          <p:cNvPr id="15" name="Rettangolo 14"/>
          <p:cNvSpPr/>
          <p:nvPr userDrawn="1"/>
        </p:nvSpPr>
        <p:spPr>
          <a:xfrm>
            <a:off x="264388" y="2019329"/>
            <a:ext cx="18149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b="1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CAMERA DEI RAPPRESENTANTI</a:t>
            </a:r>
            <a:endParaRPr lang="it-IT" sz="8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="" xmlns:a16="http://schemas.microsoft.com/office/drawing/2014/main" id="{6DF13E8E-5FDB-4849-B98E-85832FD953D1}"/>
              </a:ext>
            </a:extLst>
          </p:cNvPr>
          <p:cNvSpPr/>
          <p:nvPr userDrawn="1"/>
        </p:nvSpPr>
        <p:spPr>
          <a:xfrm>
            <a:off x="139586" y="2221922"/>
            <a:ext cx="1273453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NEWS</a:t>
            </a:r>
            <a:endParaRPr lang="en-US" sz="14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="" xmlns:a16="http://schemas.microsoft.com/office/drawing/2014/main" id="{6DF13E8E-5FDB-4849-B98E-85832FD953D1}"/>
              </a:ext>
            </a:extLst>
          </p:cNvPr>
          <p:cNvSpPr/>
          <p:nvPr userDrawn="1"/>
        </p:nvSpPr>
        <p:spPr>
          <a:xfrm>
            <a:off x="9843715" y="2223253"/>
            <a:ext cx="2113174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METRICS</a:t>
            </a:r>
            <a:endParaRPr lang="en-US" sz="14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CustomShape 9"/>
          <p:cNvSpPr/>
          <p:nvPr userDrawn="1"/>
        </p:nvSpPr>
        <p:spPr>
          <a:xfrm>
            <a:off x="6176962" y="1975221"/>
            <a:ext cx="244748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4C6121"/>
                </a:solidFill>
                <a:latin typeface="Wingdings"/>
                <a:ea typeface="DejaVu Sans"/>
                <a:sym typeface="Wingdings"/>
              </a:rPr>
              <a:t></a:t>
            </a:r>
            <a:endParaRPr lang="it-IT" sz="1400" b="0" strike="noStrike" spc="-1" dirty="0">
              <a:solidFill>
                <a:srgbClr val="4C6121"/>
              </a:solidFill>
              <a:latin typeface="Arial"/>
            </a:endParaRPr>
          </a:p>
        </p:txBody>
      </p:sp>
      <p:sp>
        <p:nvSpPr>
          <p:cNvPr id="17" name="Rettangolo 16"/>
          <p:cNvSpPr/>
          <p:nvPr userDrawn="1"/>
        </p:nvSpPr>
        <p:spPr>
          <a:xfrm>
            <a:off x="6333439" y="2020660"/>
            <a:ext cx="19124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b="1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GOVERNO DI UNITÀ NAZIONALE</a:t>
            </a:r>
            <a:endParaRPr lang="it-IT" sz="8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0" name="Tabella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03492871"/>
              </p:ext>
            </p:extLst>
          </p:nvPr>
        </p:nvGraphicFramePr>
        <p:xfrm>
          <a:off x="180078" y="559108"/>
          <a:ext cx="1179359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28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68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6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1122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MENTIONS</a:t>
                      </a:r>
                      <a:endParaRPr lang="en-US" sz="1400" b="1" dirty="0">
                        <a:solidFill>
                          <a:srgbClr val="485A4A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ENGAGEMENTS</a:t>
                      </a:r>
                      <a:endParaRPr lang="it-IT" sz="1100" b="0" strike="noStrike" spc="-1" dirty="0">
                        <a:solidFill>
                          <a:srgbClr val="555849"/>
                        </a:solidFill>
                        <a:latin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SHARE OF </a:t>
                      </a:r>
                      <a:r>
                        <a:rPr lang="en-US" sz="1100" b="1" kern="1200" noProof="0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TOPICS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ustomShape 9"/>
          <p:cNvSpPr/>
          <p:nvPr userDrawn="1"/>
        </p:nvSpPr>
        <p:spPr>
          <a:xfrm>
            <a:off x="1955761" y="1973890"/>
            <a:ext cx="244748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D4E4B4"/>
                </a:solidFill>
                <a:latin typeface="Wingdings"/>
                <a:ea typeface="DejaVu Sans"/>
                <a:sym typeface="Wingdings"/>
              </a:rPr>
              <a:t></a:t>
            </a:r>
            <a:endParaRPr lang="it-IT" sz="1400" b="0" strike="noStrike" spc="-1" dirty="0">
              <a:solidFill>
                <a:srgbClr val="D4E4B4"/>
              </a:solidFill>
              <a:latin typeface="Arial"/>
            </a:endParaRPr>
          </a:p>
        </p:txBody>
      </p:sp>
      <p:sp>
        <p:nvSpPr>
          <p:cNvPr id="22" name="Rettangolo 21"/>
          <p:cNvSpPr/>
          <p:nvPr userDrawn="1"/>
        </p:nvSpPr>
        <p:spPr>
          <a:xfrm>
            <a:off x="2112238" y="2019329"/>
            <a:ext cx="2086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b="1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ESERCITO NAZIONALE LIBICO (</a:t>
            </a:r>
            <a:r>
              <a:rPr lang="it-IT" sz="800" b="1" spc="-1" dirty="0" err="1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LNA</a:t>
            </a:r>
            <a:r>
              <a:rPr lang="it-IT" sz="800" b="1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it-IT" sz="8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1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curez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 userDrawn="1"/>
        </p:nvSpPr>
        <p:spPr>
          <a:xfrm>
            <a:off x="123684" y="582926"/>
            <a:ext cx="11916176" cy="1674868"/>
          </a:xfrm>
          <a:prstGeom prst="roundRect">
            <a:avLst>
              <a:gd name="adj" fmla="val 3087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146050" contourW="38100" prstMaterial="matte">
            <a:bevelT w="114300" prst="artDeco"/>
            <a:extrusionClr>
              <a:srgbClr val="485A4A"/>
            </a:extrusionClr>
            <a:contourClr>
              <a:srgbClr val="485A4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ustomShape 9"/>
          <p:cNvSpPr/>
          <p:nvPr userDrawn="1"/>
        </p:nvSpPr>
        <p:spPr>
          <a:xfrm>
            <a:off x="4465726" y="1973890"/>
            <a:ext cx="244748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0082B1"/>
                </a:solidFill>
                <a:latin typeface="Wingdings"/>
                <a:ea typeface="DejaVu Sans"/>
                <a:sym typeface="Wingdings"/>
              </a:rPr>
              <a:t></a:t>
            </a:r>
            <a:endParaRPr lang="it-IT" sz="1400" b="0" strike="noStrike" spc="-1" dirty="0">
              <a:solidFill>
                <a:srgbClr val="0082B1"/>
              </a:solidFill>
              <a:latin typeface="Arial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4622203" y="2019329"/>
            <a:ext cx="17252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b="1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PRESENZA FORZE STRANIERE</a:t>
            </a:r>
            <a:endParaRPr lang="it-IT" sz="8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CustomShape 9"/>
          <p:cNvSpPr/>
          <p:nvPr userDrawn="1"/>
        </p:nvSpPr>
        <p:spPr>
          <a:xfrm>
            <a:off x="2927160" y="1973890"/>
            <a:ext cx="244748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76DAFF"/>
                </a:solidFill>
                <a:latin typeface="Wingdings"/>
                <a:ea typeface="DejaVu Sans"/>
                <a:sym typeface="Wingdings"/>
              </a:rPr>
              <a:t></a:t>
            </a:r>
            <a:endParaRPr lang="it-IT" sz="1400" b="0" strike="noStrike" spc="-1" dirty="0">
              <a:solidFill>
                <a:srgbClr val="76DAFF"/>
              </a:solidFill>
              <a:latin typeface="Arial"/>
            </a:endParaRPr>
          </a:p>
        </p:txBody>
      </p:sp>
      <p:sp>
        <p:nvSpPr>
          <p:cNvPr id="15" name="Rettangolo 14"/>
          <p:cNvSpPr/>
          <p:nvPr userDrawn="1"/>
        </p:nvSpPr>
        <p:spPr>
          <a:xfrm>
            <a:off x="3083637" y="2019329"/>
            <a:ext cx="12164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b="1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ATTIVITÀ MILITARI</a:t>
            </a:r>
            <a:endParaRPr lang="it-IT" sz="8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="" xmlns:a16="http://schemas.microsoft.com/office/drawing/2014/main" id="{6DF13E8E-5FDB-4849-B98E-85832FD953D1}"/>
              </a:ext>
            </a:extLst>
          </p:cNvPr>
          <p:cNvSpPr/>
          <p:nvPr userDrawn="1"/>
        </p:nvSpPr>
        <p:spPr>
          <a:xfrm>
            <a:off x="139586" y="2221922"/>
            <a:ext cx="1273453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NEWS</a:t>
            </a:r>
            <a:endParaRPr lang="en-US" sz="14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="" xmlns:a16="http://schemas.microsoft.com/office/drawing/2014/main" id="{6DF13E8E-5FDB-4849-B98E-85832FD953D1}"/>
              </a:ext>
            </a:extLst>
          </p:cNvPr>
          <p:cNvSpPr/>
          <p:nvPr userDrawn="1"/>
        </p:nvSpPr>
        <p:spPr>
          <a:xfrm>
            <a:off x="9843715" y="2223253"/>
            <a:ext cx="2113174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METRICS</a:t>
            </a:r>
            <a:endParaRPr lang="en-US" sz="14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0476754"/>
              </p:ext>
            </p:extLst>
          </p:nvPr>
        </p:nvGraphicFramePr>
        <p:xfrm>
          <a:off x="180078" y="559108"/>
          <a:ext cx="1179359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28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68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6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1122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MENTIONS</a:t>
                      </a:r>
                      <a:endParaRPr lang="en-US" sz="1400" b="1" dirty="0">
                        <a:solidFill>
                          <a:srgbClr val="485A4A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ENGAGEMENTS</a:t>
                      </a:r>
                      <a:endParaRPr lang="it-IT" sz="1100" b="0" strike="noStrike" spc="-1" dirty="0">
                        <a:solidFill>
                          <a:srgbClr val="555849"/>
                        </a:solidFill>
                        <a:latin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SHARE OF </a:t>
                      </a:r>
                      <a:r>
                        <a:rPr lang="en-US" sz="1100" b="1" kern="1200" noProof="0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TOPICS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83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ività Italiana in Lib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 userDrawn="1"/>
        </p:nvSpPr>
        <p:spPr>
          <a:xfrm>
            <a:off x="123684" y="582926"/>
            <a:ext cx="11916176" cy="1674868"/>
          </a:xfrm>
          <a:prstGeom prst="roundRect">
            <a:avLst>
              <a:gd name="adj" fmla="val 3087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146050" contourW="38100" prstMaterial="matte">
            <a:bevelT w="114300" prst="artDeco"/>
            <a:extrusionClr>
              <a:srgbClr val="485A4A"/>
            </a:extrusionClr>
            <a:contourClr>
              <a:srgbClr val="485A4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ustomShape 9"/>
          <p:cNvSpPr/>
          <p:nvPr userDrawn="1"/>
        </p:nvSpPr>
        <p:spPr>
          <a:xfrm>
            <a:off x="3475087" y="1978797"/>
            <a:ext cx="244748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7000B1"/>
                </a:solidFill>
                <a:latin typeface="Wingdings"/>
                <a:ea typeface="DejaVu Sans"/>
                <a:sym typeface="Wingdings"/>
              </a:rPr>
              <a:t></a:t>
            </a:r>
            <a:endParaRPr lang="it-IT" sz="1400" b="0" strike="noStrike" spc="-1" dirty="0">
              <a:solidFill>
                <a:srgbClr val="7000B1"/>
              </a:solidFill>
              <a:latin typeface="Arial"/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3631564" y="2015878"/>
            <a:ext cx="17570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b="1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PRESENZA ITALIANA IN LIBIA</a:t>
            </a:r>
            <a:endParaRPr lang="it-IT" sz="8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CustomShape 9"/>
          <p:cNvSpPr/>
          <p:nvPr userDrawn="1"/>
        </p:nvSpPr>
        <p:spPr>
          <a:xfrm>
            <a:off x="5561310" y="1976871"/>
            <a:ext cx="244748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E61552"/>
                </a:solidFill>
                <a:latin typeface="Wingdings"/>
                <a:ea typeface="DejaVu Sans"/>
                <a:sym typeface="Wingdings"/>
              </a:rPr>
              <a:t></a:t>
            </a:r>
            <a:endParaRPr lang="it-IT" sz="1400" b="0" strike="noStrike" spc="-1" dirty="0">
              <a:solidFill>
                <a:srgbClr val="E61552"/>
              </a:solidFill>
              <a:latin typeface="Arial"/>
            </a:endParaRPr>
          </a:p>
        </p:txBody>
      </p:sp>
      <p:sp>
        <p:nvSpPr>
          <p:cNvPr id="15" name="Rettangolo 14"/>
          <p:cNvSpPr/>
          <p:nvPr userDrawn="1"/>
        </p:nvSpPr>
        <p:spPr>
          <a:xfrm>
            <a:off x="5717787" y="2013873"/>
            <a:ext cx="5734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b="1" spc="-1" dirty="0" err="1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MIASIT</a:t>
            </a:r>
            <a:endParaRPr lang="it-IT" sz="8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="" xmlns:a16="http://schemas.microsoft.com/office/drawing/2014/main" id="{6DF13E8E-5FDB-4849-B98E-85832FD953D1}"/>
              </a:ext>
            </a:extLst>
          </p:cNvPr>
          <p:cNvSpPr/>
          <p:nvPr userDrawn="1"/>
        </p:nvSpPr>
        <p:spPr>
          <a:xfrm>
            <a:off x="139586" y="2221922"/>
            <a:ext cx="1273453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NEWS</a:t>
            </a:r>
            <a:endParaRPr lang="en-US" sz="14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="" xmlns:a16="http://schemas.microsoft.com/office/drawing/2014/main" id="{6DF13E8E-5FDB-4849-B98E-85832FD953D1}"/>
              </a:ext>
            </a:extLst>
          </p:cNvPr>
          <p:cNvSpPr/>
          <p:nvPr userDrawn="1"/>
        </p:nvSpPr>
        <p:spPr>
          <a:xfrm>
            <a:off x="9843715" y="2223253"/>
            <a:ext cx="2113174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METRICS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0476754"/>
              </p:ext>
            </p:extLst>
          </p:nvPr>
        </p:nvGraphicFramePr>
        <p:xfrm>
          <a:off x="180078" y="559108"/>
          <a:ext cx="1179359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28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68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6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1122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MENTIONS</a:t>
                      </a:r>
                      <a:endParaRPr lang="en-US" sz="1400" b="1" dirty="0">
                        <a:solidFill>
                          <a:srgbClr val="485A4A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ENGAGEMENTS</a:t>
                      </a:r>
                      <a:endParaRPr lang="it-IT" sz="1100" b="0" strike="noStrike" spc="-1" dirty="0">
                        <a:solidFill>
                          <a:srgbClr val="555849"/>
                        </a:solidFill>
                        <a:latin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SHARE OF </a:t>
                      </a:r>
                      <a:r>
                        <a:rPr lang="en-US" sz="1100" b="1" kern="1200" noProof="0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TOPICS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83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unicazione Divisiva in Lib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 userDrawn="1"/>
        </p:nvSpPr>
        <p:spPr>
          <a:xfrm>
            <a:off x="123684" y="582926"/>
            <a:ext cx="11916176" cy="1674868"/>
          </a:xfrm>
          <a:prstGeom prst="roundRect">
            <a:avLst>
              <a:gd name="adj" fmla="val 3087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146050" contourW="38100" prstMaterial="matte">
            <a:bevelT w="114300" prst="artDeco"/>
            <a:extrusionClr>
              <a:srgbClr val="485A4A"/>
            </a:extrusionClr>
            <a:contourClr>
              <a:srgbClr val="485A4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ustomShape 9"/>
          <p:cNvSpPr/>
          <p:nvPr userDrawn="1"/>
        </p:nvSpPr>
        <p:spPr>
          <a:xfrm>
            <a:off x="4926285" y="1985338"/>
            <a:ext cx="244748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strike="noStrike" spc="-1" dirty="0">
                <a:solidFill>
                  <a:srgbClr val="636363"/>
                </a:solidFill>
                <a:latin typeface="Wingdings"/>
                <a:ea typeface="DejaVu Sans"/>
                <a:sym typeface="Wingdings"/>
              </a:rPr>
              <a:t></a:t>
            </a:r>
            <a:endParaRPr lang="it-IT" sz="1400" b="0" strike="noStrike" spc="-1" dirty="0">
              <a:solidFill>
                <a:srgbClr val="636363"/>
              </a:solidFill>
              <a:latin typeface="Arial"/>
            </a:endParaRPr>
          </a:p>
        </p:txBody>
      </p:sp>
      <p:sp>
        <p:nvSpPr>
          <p:cNvPr id="10" name="Rettangolo 9"/>
          <p:cNvSpPr/>
          <p:nvPr userDrawn="1"/>
        </p:nvSpPr>
        <p:spPr>
          <a:xfrm>
            <a:off x="5082762" y="2022340"/>
            <a:ext cx="8933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b="1" spc="-1" dirty="0" err="1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HATE</a:t>
            </a:r>
            <a:r>
              <a:rPr lang="it-IT" sz="800" b="1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SPEECH</a:t>
            </a:r>
            <a:endParaRPr lang="it-IT" sz="8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="" xmlns:a16="http://schemas.microsoft.com/office/drawing/2014/main" id="{6DF13E8E-5FDB-4849-B98E-85832FD953D1}"/>
              </a:ext>
            </a:extLst>
          </p:cNvPr>
          <p:cNvSpPr/>
          <p:nvPr userDrawn="1"/>
        </p:nvSpPr>
        <p:spPr>
          <a:xfrm>
            <a:off x="139586" y="2221922"/>
            <a:ext cx="1273453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NEWS</a:t>
            </a:r>
            <a:endParaRPr lang="en-US" sz="14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="" xmlns:a16="http://schemas.microsoft.com/office/drawing/2014/main" id="{6DF13E8E-5FDB-4849-B98E-85832FD953D1}"/>
              </a:ext>
            </a:extLst>
          </p:cNvPr>
          <p:cNvSpPr/>
          <p:nvPr userDrawn="1"/>
        </p:nvSpPr>
        <p:spPr>
          <a:xfrm>
            <a:off x="9843715" y="2223253"/>
            <a:ext cx="2113174" cy="2616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METRICS</a:t>
            </a:r>
            <a:endParaRPr lang="en-US" sz="140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61760166"/>
              </p:ext>
            </p:extLst>
          </p:nvPr>
        </p:nvGraphicFramePr>
        <p:xfrm>
          <a:off x="180078" y="550719"/>
          <a:ext cx="11793589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17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18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99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1122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MENTIONS</a:t>
                      </a:r>
                      <a:endParaRPr lang="en-US" sz="1400" b="1" dirty="0">
                        <a:solidFill>
                          <a:srgbClr val="485A4A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ENGAGEMENTS</a:t>
                      </a:r>
                      <a:endParaRPr lang="it-IT" sz="1100" b="0" strike="noStrike" spc="-1" dirty="0">
                        <a:solidFill>
                          <a:srgbClr val="555849"/>
                        </a:solidFill>
                        <a:latin typeface="Tahom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66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stomShape 1"/>
          <p:cNvSpPr/>
          <p:nvPr userDrawn="1"/>
        </p:nvSpPr>
        <p:spPr>
          <a:xfrm>
            <a:off x="1" y="-8410"/>
            <a:ext cx="12192942" cy="686640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2F2F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2"/>
          <p:cNvSpPr/>
          <p:nvPr userDrawn="1"/>
        </p:nvSpPr>
        <p:spPr>
          <a:xfrm>
            <a:off x="0" y="6574020"/>
            <a:ext cx="12192943" cy="283980"/>
          </a:xfrm>
          <a:prstGeom prst="rect">
            <a:avLst/>
          </a:prstGeom>
          <a:solidFill>
            <a:srgbClr val="555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3"/>
          <p:cNvSpPr/>
          <p:nvPr userDrawn="1"/>
        </p:nvSpPr>
        <p:spPr>
          <a:xfrm>
            <a:off x="943" y="6511020"/>
            <a:ext cx="12191684" cy="88251"/>
          </a:xfrm>
          <a:prstGeom prst="rect">
            <a:avLst/>
          </a:prstGeom>
          <a:solidFill>
            <a:srgbClr val="EA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Line 4"/>
          <p:cNvSpPr/>
          <p:nvPr userDrawn="1"/>
        </p:nvSpPr>
        <p:spPr>
          <a:xfrm>
            <a:off x="142613" y="532733"/>
            <a:ext cx="11912367" cy="0"/>
          </a:xfrm>
          <a:prstGeom prst="line">
            <a:avLst/>
          </a:prstGeom>
          <a:ln w="12700">
            <a:solidFill>
              <a:srgbClr val="7B7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Line 6"/>
          <p:cNvSpPr/>
          <p:nvPr userDrawn="1"/>
        </p:nvSpPr>
        <p:spPr>
          <a:xfrm>
            <a:off x="1262628" y="67969"/>
            <a:ext cx="0" cy="391118"/>
          </a:xfrm>
          <a:prstGeom prst="line">
            <a:avLst/>
          </a:prstGeom>
          <a:ln w="12700">
            <a:solidFill>
              <a:srgbClr val="7B7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" name="Immagine 25" descr="logo 28.png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88197" y="40917"/>
            <a:ext cx="374081" cy="434643"/>
          </a:xfrm>
          <a:prstGeom prst="rect">
            <a:avLst/>
          </a:prstGeom>
          <a:ln w="9360">
            <a:noFill/>
          </a:ln>
        </p:spPr>
      </p:pic>
      <p:sp>
        <p:nvSpPr>
          <p:cNvPr id="10" name="Line 6"/>
          <p:cNvSpPr/>
          <p:nvPr userDrawn="1"/>
        </p:nvSpPr>
        <p:spPr>
          <a:xfrm>
            <a:off x="10942467" y="67969"/>
            <a:ext cx="0" cy="391118"/>
          </a:xfrm>
          <a:prstGeom prst="line">
            <a:avLst/>
          </a:prstGeom>
          <a:ln w="12700">
            <a:solidFill>
              <a:srgbClr val="7B7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" name="Immagine 9">
            <a:extLst>
              <a:ext uri="{FF2B5EF4-FFF2-40B4-BE49-F238E27FC236}">
                <a16:creationId xmlns="" xmlns:a16="http://schemas.microsoft.com/office/drawing/2014/main" id="{E17C7ABE-727E-4D02-BDBA-D5B0518E768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3660" y="39304"/>
            <a:ext cx="359725" cy="413477"/>
          </a:xfrm>
          <a:prstGeom prst="rect">
            <a:avLst/>
          </a:prstGeom>
        </p:spPr>
      </p:pic>
      <p:sp>
        <p:nvSpPr>
          <p:cNvPr id="14" name="Rettangolo 13"/>
          <p:cNvSpPr/>
          <p:nvPr userDrawn="1"/>
        </p:nvSpPr>
        <p:spPr>
          <a:xfrm>
            <a:off x="4008129" y="-56644"/>
            <a:ext cx="4170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strike="noStrike" spc="-1" dirty="0">
                <a:solidFill>
                  <a:srgbClr val="5558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INFORMAZIONI NON CLASSIFICATE CONTROLLATE</a:t>
            </a:r>
            <a:endParaRPr lang="it-IT" sz="1200" dirty="0">
              <a:solidFill>
                <a:srgbClr val="555849"/>
              </a:solidFill>
            </a:endParaRPr>
          </a:p>
        </p:txBody>
      </p:sp>
      <p:sp>
        <p:nvSpPr>
          <p:cNvPr id="15" name="Rettangolo 14"/>
          <p:cNvSpPr/>
          <p:nvPr userDrawn="1"/>
        </p:nvSpPr>
        <p:spPr>
          <a:xfrm>
            <a:off x="3990596" y="6622279"/>
            <a:ext cx="4170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strike="noStrike" spc="-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INFORMAZIONI NON CLASSIFICATE CONTROLLATE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2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3" r:id="rId2"/>
    <p:sldLayoutId id="2147483705" r:id="rId3"/>
    <p:sldLayoutId id="2147483706" r:id="rId4"/>
    <p:sldLayoutId id="2147483707" r:id="rId5"/>
    <p:sldLayoutId id="2147483717" r:id="rId6"/>
    <p:sldLayoutId id="2147483710" r:id="rId7"/>
    <p:sldLayoutId id="2147483709" r:id="rId8"/>
    <p:sldLayoutId id="2147483711" r:id="rId9"/>
    <p:sldLayoutId id="2147483718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.png"/><Relationship Id="rId3" Type="http://schemas.openxmlformats.org/officeDocument/2006/relationships/image" Target="../media/image23.png"/><Relationship Id="rId21" Type="http://schemas.openxmlformats.org/officeDocument/2006/relationships/image" Target="../media/image28.png"/><Relationship Id="rId7" Type="http://schemas.openxmlformats.org/officeDocument/2006/relationships/image" Target="../media/image26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24" Type="http://schemas.openxmlformats.org/officeDocument/2006/relationships/image" Target="../media/image31.png"/><Relationship Id="rId5" Type="http://schemas.openxmlformats.org/officeDocument/2006/relationships/image" Target="../media/image25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9" Type="http://schemas.openxmlformats.org/officeDocument/2006/relationships/image" Target="../media/image38.png"/><Relationship Id="rId31" Type="http://schemas.openxmlformats.org/officeDocument/2006/relationships/image" Target="../media/image39.png"/><Relationship Id="rId4" Type="http://schemas.openxmlformats.org/officeDocument/2006/relationships/image" Target="../media/image24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7" Type="http://schemas.openxmlformats.org/officeDocument/2006/relationships/image" Target="../media/image41.png"/><Relationship Id="rId12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11" Type="http://schemas.openxmlformats.org/officeDocument/2006/relationships/image" Target="../media/image50.png"/><Relationship Id="rId10" Type="http://schemas.openxmlformats.org/officeDocument/2006/relationships/image" Target="../media/image49.png"/><Relationship Id="rId9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1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0.png"/><Relationship Id="rId9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3"/>
          <p:cNvSpPr/>
          <p:nvPr/>
        </p:nvSpPr>
        <p:spPr>
          <a:xfrm>
            <a:off x="1842650" y="2814451"/>
            <a:ext cx="8492069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it-IT" sz="2800" b="1" spc="-1" dirty="0" smtClean="0">
                <a:solidFill>
                  <a:srgbClr val="485A4A"/>
                </a:solidFill>
                <a:latin typeface="Tahoma"/>
                <a:ea typeface="Tahoma"/>
              </a:rPr>
              <a:t>14 </a:t>
            </a:r>
            <a:r>
              <a:rPr lang="it-IT" sz="2800" b="1" spc="-1" dirty="0">
                <a:solidFill>
                  <a:srgbClr val="485A4A"/>
                </a:solidFill>
                <a:latin typeface="Tahoma"/>
                <a:ea typeface="Tahoma"/>
              </a:rPr>
              <a:t>- </a:t>
            </a:r>
            <a:r>
              <a:rPr lang="it-IT" sz="2800" b="1" spc="-1" dirty="0" smtClean="0">
                <a:solidFill>
                  <a:srgbClr val="485A4A"/>
                </a:solidFill>
                <a:latin typeface="Tahoma"/>
                <a:ea typeface="Tahoma"/>
              </a:rPr>
              <a:t>20 </a:t>
            </a:r>
            <a:r>
              <a:rPr lang="it-IT" sz="2800" b="1" spc="-1" dirty="0">
                <a:solidFill>
                  <a:srgbClr val="485A4A"/>
                </a:solidFill>
                <a:latin typeface="Tahoma"/>
                <a:ea typeface="Tahoma"/>
              </a:rPr>
              <a:t>OTTOBRE </a:t>
            </a:r>
            <a:r>
              <a:rPr lang="it-IT" sz="2800" b="1" strike="noStrike" spc="-1" dirty="0">
                <a:solidFill>
                  <a:srgbClr val="485A4A"/>
                </a:solidFill>
                <a:latin typeface="Tahoma"/>
                <a:ea typeface="Tahoma"/>
              </a:rPr>
              <a:t>2022</a:t>
            </a:r>
            <a:endParaRPr lang="it-IT" sz="2800" b="0" strike="noStrike" spc="-1" dirty="0">
              <a:solidFill>
                <a:srgbClr val="485A4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271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10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4" y="888485"/>
            <a:ext cx="5710941" cy="161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ttangolo arrotondato 57"/>
          <p:cNvSpPr/>
          <p:nvPr/>
        </p:nvSpPr>
        <p:spPr>
          <a:xfrm>
            <a:off x="6153310" y="583018"/>
            <a:ext cx="5852995" cy="2131554"/>
          </a:xfrm>
          <a:prstGeom prst="roundRect">
            <a:avLst>
              <a:gd name="adj" fmla="val 3087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146050" contourW="38100" prstMaterial="matte">
            <a:bevelT w="114300" prst="artDeco"/>
            <a:extrusionClr>
              <a:srgbClr val="485A4A"/>
            </a:extrusionClr>
            <a:contourClr>
              <a:srgbClr val="485A4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b="1" dirty="0"/>
          </a:p>
        </p:txBody>
      </p:sp>
      <p:graphicFrame>
        <p:nvGraphicFramePr>
          <p:cNvPr id="52" name="Tabella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145798"/>
              </p:ext>
            </p:extLst>
          </p:nvPr>
        </p:nvGraphicFramePr>
        <p:xfrm>
          <a:off x="6208136" y="597208"/>
          <a:ext cx="5739741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97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1122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100" b="1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TOP NEWS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7" name="Rettangolo arrotondato 66"/>
          <p:cNvSpPr/>
          <p:nvPr/>
        </p:nvSpPr>
        <p:spPr>
          <a:xfrm>
            <a:off x="6153310" y="2822230"/>
            <a:ext cx="5850086" cy="3599863"/>
          </a:xfrm>
          <a:prstGeom prst="roundRect">
            <a:avLst>
              <a:gd name="adj" fmla="val 3087"/>
            </a:avLst>
          </a:prstGeom>
          <a:solidFill>
            <a:srgbClr val="FFFF00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extrusionH="146050" contourW="38100" prstMaterial="matte">
            <a:bevelT w="114300" prst="artDeco"/>
            <a:extrusionClr>
              <a:srgbClr val="485A4A"/>
            </a:extrusionClr>
            <a:contourClr>
              <a:srgbClr val="485A4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ustomShape 39"/>
          <p:cNvSpPr/>
          <p:nvPr/>
        </p:nvSpPr>
        <p:spPr>
          <a:xfrm>
            <a:off x="6127847" y="917929"/>
            <a:ext cx="413532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600" b="0" strike="noStrike" spc="-1" dirty="0">
                <a:solidFill>
                  <a:srgbClr val="F3A508"/>
                </a:solidFill>
                <a:latin typeface="Wingdings"/>
                <a:ea typeface="DejaVu Sans"/>
                <a:sym typeface="Wingdings"/>
              </a:rPr>
              <a:t></a:t>
            </a:r>
            <a:endParaRPr lang="it-IT" sz="1600" b="0" strike="noStrike" spc="-1" dirty="0">
              <a:solidFill>
                <a:srgbClr val="F3A508"/>
              </a:solidFill>
              <a:latin typeface="Arial"/>
            </a:endParaRPr>
          </a:p>
        </p:txBody>
      </p:sp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7623" y="1021425"/>
            <a:ext cx="145518" cy="14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CustomShape 37"/>
          <p:cNvSpPr/>
          <p:nvPr/>
        </p:nvSpPr>
        <p:spPr>
          <a:xfrm>
            <a:off x="6127847" y="2207175"/>
            <a:ext cx="413532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600" b="0" strike="noStrike" spc="-1" dirty="0">
                <a:solidFill>
                  <a:srgbClr val="5E9D35"/>
                </a:solidFill>
                <a:latin typeface="Wingdings"/>
                <a:ea typeface="DejaVu Sans"/>
                <a:sym typeface="Wingdings"/>
              </a:rPr>
              <a:t></a:t>
            </a:r>
            <a:endParaRPr lang="it-IT" sz="1600" b="0" strike="noStrike" spc="-1" dirty="0">
              <a:solidFill>
                <a:srgbClr val="5E9D35"/>
              </a:solidFill>
              <a:latin typeface="Arial"/>
            </a:endParaRPr>
          </a:p>
        </p:txBody>
      </p:sp>
      <p:sp>
        <p:nvSpPr>
          <p:cNvPr id="50" name="CustomShape 13"/>
          <p:cNvSpPr/>
          <p:nvPr/>
        </p:nvSpPr>
        <p:spPr>
          <a:xfrm>
            <a:off x="10911155" y="550800"/>
            <a:ext cx="651127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ENGAGE-</a:t>
            </a:r>
            <a:endParaRPr lang="it-IT" sz="800" b="0" strike="noStrike" spc="-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MENTS</a:t>
            </a:r>
            <a:endParaRPr lang="it-IT" sz="800" b="0" strike="noStrike" spc="-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CustomShape 14"/>
          <p:cNvSpPr/>
          <p:nvPr/>
        </p:nvSpPr>
        <p:spPr>
          <a:xfrm>
            <a:off x="11385996" y="550800"/>
            <a:ext cx="61740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SENTI-</a:t>
            </a:r>
            <a:endParaRPr lang="it-IT" sz="800" b="0" strike="noStrike" spc="-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MENT</a:t>
            </a:r>
            <a:endParaRPr lang="it-IT" sz="800" b="0" strike="noStrike" spc="-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5" name="Gruppo 54"/>
          <p:cNvGrpSpPr/>
          <p:nvPr/>
        </p:nvGrpSpPr>
        <p:grpSpPr>
          <a:xfrm>
            <a:off x="11582876" y="936191"/>
            <a:ext cx="241112" cy="240241"/>
            <a:chOff x="3082002" y="5390650"/>
            <a:chExt cx="659607" cy="657225"/>
          </a:xfrm>
        </p:grpSpPr>
        <p:sp>
          <p:nvSpPr>
            <p:cNvPr id="62" name="Ovale 61"/>
            <p:cNvSpPr/>
            <p:nvPr/>
          </p:nvSpPr>
          <p:spPr>
            <a:xfrm>
              <a:off x="3103859" y="5409701"/>
              <a:ext cx="615894" cy="619125"/>
            </a:xfrm>
            <a:prstGeom prst="ellipse">
              <a:avLst/>
            </a:prstGeom>
            <a:solidFill>
              <a:srgbClr val="FDC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DC435"/>
                </a:solidFill>
              </a:endParaRPr>
            </a:p>
          </p:txBody>
        </p:sp>
        <p:pic>
          <p:nvPicPr>
            <p:cNvPr id="63" name="Immagine 6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871" b="95226" l="40750" r="59625">
                          <a14:foregroundMark x1="51250" y1="88516" x2="51250" y2="88516"/>
                          <a14:foregroundMark x1="46125" y1="83484" x2="46125" y2="83484"/>
                          <a14:foregroundMark x1="53875" y1="83613" x2="53875" y2="836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07" t="76073" r="40820" b="5134"/>
            <a:stretch/>
          </p:blipFill>
          <p:spPr>
            <a:xfrm>
              <a:off x="3082002" y="5390650"/>
              <a:ext cx="659607" cy="657225"/>
            </a:xfrm>
            <a:prstGeom prst="rect">
              <a:avLst/>
            </a:prstGeom>
          </p:spPr>
        </p:pic>
      </p:grpSp>
      <p:sp>
        <p:nvSpPr>
          <p:cNvPr id="49" name="CustomShape 39"/>
          <p:cNvSpPr/>
          <p:nvPr/>
        </p:nvSpPr>
        <p:spPr>
          <a:xfrm>
            <a:off x="771225" y="1527706"/>
            <a:ext cx="413532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600" b="0" strike="noStrike" spc="-1" dirty="0">
                <a:solidFill>
                  <a:srgbClr val="F3A508"/>
                </a:solidFill>
                <a:latin typeface="Wingdings"/>
                <a:ea typeface="DejaVu Sans"/>
                <a:sym typeface="Wingdings"/>
              </a:rPr>
              <a:t></a:t>
            </a:r>
            <a:endParaRPr lang="it-IT" sz="1600" b="0" strike="noStrike" spc="-1" dirty="0">
              <a:solidFill>
                <a:srgbClr val="F3A508"/>
              </a:solidFill>
              <a:latin typeface="Arial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" b="1"/>
          <a:stretch/>
        </p:blipFill>
        <p:spPr bwMode="auto">
          <a:xfrm>
            <a:off x="6632188" y="943807"/>
            <a:ext cx="1235864" cy="39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CustomShape 37"/>
          <p:cNvSpPr/>
          <p:nvPr/>
        </p:nvSpPr>
        <p:spPr>
          <a:xfrm>
            <a:off x="6127847" y="1589939"/>
            <a:ext cx="413532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it-IT" sz="1600" spc="-1" dirty="0">
                <a:solidFill>
                  <a:srgbClr val="00B0F0"/>
                </a:solidFill>
                <a:latin typeface="Wingdings 2"/>
                <a:ea typeface="Tahoma"/>
                <a:sym typeface="Wingdings"/>
              </a:rPr>
              <a:t></a:t>
            </a:r>
            <a:endParaRPr lang="it-IT" sz="1600" spc="-1" dirty="0">
              <a:solidFill>
                <a:srgbClr val="00B0F0"/>
              </a:solidFill>
              <a:latin typeface="Wingdings 2"/>
              <a:ea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tangolo 75"/>
              <p:cNvSpPr/>
              <p:nvPr/>
            </p:nvSpPr>
            <p:spPr>
              <a:xfrm>
                <a:off x="3621118" y="1858604"/>
                <a:ext cx="43187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spc="-1" dirty="0">
                          <a:solidFill>
                            <a:srgbClr val="5E9D35"/>
                          </a:solidFill>
                          <a:latin typeface="Cambria Math"/>
                          <a:ea typeface="DejaVu Sans"/>
                          <a:sym typeface="Wingdings 2"/>
                        </a:rPr>
                        <m:t></m:t>
                      </m:r>
                    </m:oMath>
                  </m:oMathPara>
                </a14:m>
                <a:endParaRPr lang="it-IT" sz="1600" spc="-1" dirty="0">
                  <a:solidFill>
                    <a:srgbClr val="5E9D35"/>
                  </a:solidFill>
                  <a:latin typeface="Wingdings"/>
                  <a:ea typeface="DejaVu Sans"/>
                </a:endParaRPr>
              </a:p>
            </p:txBody>
          </p:sp>
        </mc:Choice>
        <mc:Fallback xmlns="">
          <p:sp>
            <p:nvSpPr>
              <p:cNvPr id="76" name="Rettangolo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118" y="1858604"/>
                <a:ext cx="431871" cy="33855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CustomShape 54"/>
          <p:cNvSpPr/>
          <p:nvPr/>
        </p:nvSpPr>
        <p:spPr>
          <a:xfrm>
            <a:off x="6181584" y="2821023"/>
            <a:ext cx="5772600" cy="37264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/>
            <a:r>
              <a:rPr lang="en-US" sz="875" b="1" strike="noStrike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RESULT</a:t>
            </a:r>
            <a:endParaRPr lang="en-US" sz="875" b="0" strike="noStrike" spc="-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it-IT" sz="875" b="0" strike="noStrike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</a:t>
            </a:r>
            <a:r>
              <a:rPr lang="it-IT" sz="875" b="1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trend mostra il volume di </a:t>
            </a:r>
            <a:r>
              <a:rPr lang="it-IT" sz="875" b="1" strike="noStrike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mention</a:t>
            </a:r>
            <a:r>
              <a:rPr lang="it-IT" sz="875" b="1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875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relativo al periodo preso in considerazione. </a:t>
            </a:r>
            <a:r>
              <a:rPr lang="it-IT" sz="875" b="1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Top News invece </a:t>
            </a:r>
            <a:r>
              <a:rPr lang="it-IT" sz="875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state individuate sulla base delle notizie/eventi che </a:t>
            </a:r>
            <a:r>
              <a:rPr lang="it-IT" sz="875" b="1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hanno generato il maggior numero di interazioni </a:t>
            </a:r>
            <a:r>
              <a:rPr lang="it-IT" sz="875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 gli utenti dei social media.</a:t>
            </a:r>
          </a:p>
          <a:p>
            <a:pPr algn="just"/>
            <a:r>
              <a:rPr lang="it-IT" sz="875" b="1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periodo di riferimento, </a:t>
            </a:r>
            <a:r>
              <a:rPr lang="it-IT" sz="875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rispetto a quello della settimana precedente, si registra</a:t>
            </a:r>
            <a:r>
              <a:rPr lang="it-IT" sz="875" b="1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875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</a:t>
            </a:r>
            <a:r>
              <a:rPr lang="it-IT" sz="875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it-IT" sz="875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leggera diminuzione</a:t>
            </a:r>
            <a:r>
              <a:rPr lang="it-IT" sz="875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875" b="0" strike="noStrike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</a:t>
            </a:r>
            <a:r>
              <a:rPr lang="it-IT" sz="875" b="0" strike="noStrike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mention</a:t>
            </a:r>
            <a:r>
              <a:rPr lang="it-IT" sz="875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875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 una </a:t>
            </a:r>
            <a:r>
              <a:rPr lang="it-IT" sz="875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discreta diminuzione </a:t>
            </a:r>
            <a:r>
              <a:rPr lang="it-IT" sz="875" b="0" strike="noStrike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</a:t>
            </a:r>
            <a:r>
              <a:rPr lang="it-IT" sz="875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engagement. </a:t>
            </a:r>
          </a:p>
          <a:p>
            <a:pPr marL="85680" indent="-84960" algn="just">
              <a:buClr>
                <a:srgbClr val="000000"/>
              </a:buClr>
              <a:buFont typeface="Wingdings" charset="2"/>
              <a:buChar char=""/>
            </a:pPr>
            <a:r>
              <a:rPr lang="it-IT" sz="875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Piattaforma più significativa: </a:t>
            </a:r>
            <a:r>
              <a:rPr lang="it-IT" sz="875" b="1" strike="noStrike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it-IT" sz="875" b="1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it-IT" sz="875" b="0" strike="noStrike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680" indent="-84960" algn="just">
              <a:buClr>
                <a:srgbClr val="000000"/>
              </a:buClr>
              <a:buFont typeface="Wingdings" charset="2"/>
              <a:buChar char=""/>
            </a:pPr>
            <a:r>
              <a:rPr lang="it-IT" sz="875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Lingua preponderante nel volume delle </a:t>
            </a:r>
            <a:r>
              <a:rPr lang="it-IT" sz="875" b="0" strike="noStrike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mention</a:t>
            </a:r>
            <a:r>
              <a:rPr lang="it-IT" sz="875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negli ingaggi: </a:t>
            </a:r>
            <a:r>
              <a:rPr lang="it-IT" sz="875" b="1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arabo;</a:t>
            </a:r>
            <a:endParaRPr lang="it-IT" sz="875" b="0" strike="noStrike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680" indent="-84960" algn="just">
              <a:buClr>
                <a:srgbClr val="000000"/>
              </a:buClr>
              <a:buFont typeface="Wingdings" charset="2"/>
              <a:buChar char=""/>
            </a:pPr>
            <a:r>
              <a:rPr lang="it-IT" sz="875" b="0" strike="noStrike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</a:t>
            </a:r>
            <a:r>
              <a:rPr lang="it-IT" sz="875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maggior interesse per gli utenti: </a:t>
            </a:r>
            <a:r>
              <a:rPr lang="it-IT" sz="875" b="1" strike="noStrike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Comunità Internazionale </a:t>
            </a:r>
            <a:r>
              <a:rPr lang="it-IT" sz="875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it-IT" sz="875" b="1" strike="noStrike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Sicurezza - Scenario </a:t>
            </a:r>
            <a:r>
              <a:rPr lang="it-IT" sz="875" b="1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Politico.</a:t>
            </a:r>
            <a:endParaRPr lang="it-IT" sz="875" b="0" strike="noStrike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680" indent="-84960" algn="just">
              <a:tabLst>
                <a:tab pos="0" algn="l"/>
              </a:tabLst>
            </a:pPr>
            <a:r>
              <a:rPr lang="it-IT" sz="875" b="1" u="sng" strike="noStrike" spc="-1" dirty="0"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Eventi di maggior interesse nell’IE</a:t>
            </a:r>
            <a:r>
              <a:rPr lang="it-IT" sz="875" b="1" u="sng" strike="noStrike" spc="-1" dirty="0" smtClean="0"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85680" indent="-84960" algn="just">
              <a:tabLst>
                <a:tab pos="0" algn="l"/>
              </a:tabLst>
            </a:pPr>
            <a:r>
              <a:rPr lang="it-IT" sz="875" b="0" strike="noStrike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L’arrivo </a:t>
            </a:r>
            <a:r>
              <a:rPr lang="it-IT" sz="875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Tripoli </a:t>
            </a:r>
            <a:r>
              <a:rPr lang="it-IT" sz="875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 </a:t>
            </a:r>
            <a:r>
              <a:rPr lang="it-IT" sz="875" dirty="0">
                <a:latin typeface="Tahoma" pitchFamily="34" charset="0"/>
                <a:ea typeface="Tahoma" pitchFamily="34" charset="0"/>
                <a:cs typeface="Tahoma" pitchFamily="34" charset="0"/>
              </a:rPr>
              <a:t>i successivi </a:t>
            </a:r>
            <a:r>
              <a:rPr lang="it-IT" sz="875" b="1" dirty="0">
                <a:latin typeface="Tahoma" pitchFamily="34" charset="0"/>
                <a:ea typeface="Tahoma" pitchFamily="34" charset="0"/>
                <a:cs typeface="Tahoma" pitchFamily="34" charset="0"/>
              </a:rPr>
              <a:t>incontri con le autorità politiche </a:t>
            </a:r>
            <a:r>
              <a:rPr lang="it-IT" sz="875" dirty="0">
                <a:latin typeface="Tahoma" pitchFamily="34" charset="0"/>
                <a:ea typeface="Tahoma" pitchFamily="34" charset="0"/>
                <a:cs typeface="Tahoma" pitchFamily="34" charset="0"/>
              </a:rPr>
              <a:t>del </a:t>
            </a:r>
            <a:r>
              <a:rPr lang="it-IT" sz="875" b="1" dirty="0">
                <a:latin typeface="Tahoma" pitchFamily="34" charset="0"/>
                <a:ea typeface="Tahoma" pitchFamily="34" charset="0"/>
                <a:cs typeface="Tahoma" pitchFamily="34" charset="0"/>
              </a:rPr>
              <a:t>Governo di Unità Nazionale (GNU) </a:t>
            </a:r>
            <a:r>
              <a:rPr lang="it-IT" sz="875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</a:t>
            </a:r>
            <a:r>
              <a:rPr lang="it-IT" sz="875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nuovo </a:t>
            </a:r>
            <a:r>
              <a:rPr lang="it-IT" sz="875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inviato </a:t>
            </a:r>
            <a:r>
              <a:rPr lang="it-IT" sz="875" dirty="0">
                <a:latin typeface="Tahoma" pitchFamily="34" charset="0"/>
                <a:ea typeface="Tahoma" pitchFamily="34" charset="0"/>
                <a:cs typeface="Tahoma" pitchFamily="34" charset="0"/>
              </a:rPr>
              <a:t>speciale delle Nazioni Unite in Libia e Capo della Missione di Supporto delle Nazioni Unite (UNSMIL</a:t>
            </a:r>
            <a:r>
              <a:rPr lang="it-IT" sz="875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</a:t>
            </a:r>
            <a:r>
              <a:rPr lang="it-IT" sz="875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Abdullah </a:t>
            </a:r>
            <a:r>
              <a:rPr lang="it-IT" sz="875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Batili</a:t>
            </a:r>
            <a:r>
              <a:rPr lang="it-IT" sz="875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it-IT" sz="875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hanno </a:t>
            </a:r>
            <a:r>
              <a:rPr lang="it-IT" sz="875" dirty="0">
                <a:latin typeface="Tahoma" pitchFamily="34" charset="0"/>
                <a:ea typeface="Tahoma" pitchFamily="34" charset="0"/>
                <a:cs typeface="Tahoma" pitchFamily="34" charset="0"/>
              </a:rPr>
              <a:t>generato un </a:t>
            </a:r>
            <a:r>
              <a:rPr lang="it-IT" sz="875" b="1" dirty="0">
                <a:latin typeface="Tahoma" pitchFamily="34" charset="0"/>
                <a:ea typeface="Tahoma" pitchFamily="34" charset="0"/>
                <a:cs typeface="Tahoma" pitchFamily="34" charset="0"/>
              </a:rPr>
              <a:t>alto numero </a:t>
            </a:r>
            <a:r>
              <a:rPr lang="it-IT" sz="875" dirty="0">
                <a:latin typeface="Tahoma" pitchFamily="34" charset="0"/>
                <a:ea typeface="Tahoma" pitchFamily="34" charset="0"/>
                <a:cs typeface="Tahoma" pitchFamily="34" charset="0"/>
              </a:rPr>
              <a:t>di interazioni</a:t>
            </a:r>
            <a:r>
              <a:rPr lang="it-IT" sz="875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(</a:t>
            </a:r>
            <a:r>
              <a:rPr lang="it-IT" sz="875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Batili</a:t>
            </a:r>
            <a:r>
              <a:rPr lang="it-IT" sz="875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875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è stato nominato a settembre 2022 e questa è la sua prima visita ufficiale nella Capitale).</a:t>
            </a:r>
          </a:p>
          <a:p>
            <a:pPr marL="87313" indent="-87313" algn="just">
              <a:buFont typeface="Wingdings" pitchFamily="2" charset="2"/>
              <a:buChar char=""/>
            </a:pPr>
            <a:r>
              <a:rPr lang="it-IT" sz="875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discorso del </a:t>
            </a:r>
            <a:r>
              <a:rPr lang="it-IT" sz="875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Gen. </a:t>
            </a:r>
            <a:r>
              <a:rPr lang="it-IT" sz="875" b="1" spc="-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Haftar</a:t>
            </a:r>
            <a:r>
              <a:rPr lang="it-IT" sz="875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875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durante la </a:t>
            </a:r>
            <a:r>
              <a:rPr lang="it-IT" sz="875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commemorazione dell’anniversario "dell’insurrezione contro il terrorismo" a Bengasi</a:t>
            </a:r>
            <a:r>
              <a:rPr lang="it-IT" sz="875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 particolarmente </a:t>
            </a:r>
            <a:r>
              <a:rPr lang="it-IT" sz="875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interessato gli utenti </a:t>
            </a:r>
            <a:r>
              <a:rPr lang="it-IT" sz="875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quali hanno interagito </a:t>
            </a:r>
            <a:r>
              <a:rPr lang="it-IT" sz="875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esternando i loro complimenti </a:t>
            </a:r>
            <a:r>
              <a:rPr lang="it-IT" sz="875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Generale.</a:t>
            </a:r>
            <a:endParaRPr lang="it-IT" sz="875" b="0" strike="noStrike" spc="-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680" indent="-84960" algn="just">
              <a:tabLst>
                <a:tab pos="0" algn="l"/>
              </a:tabLst>
            </a:pPr>
            <a:r>
              <a:rPr lang="it-IT" sz="875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La </a:t>
            </a:r>
            <a:r>
              <a:rPr lang="it-IT" sz="875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notizia relativa al </a:t>
            </a:r>
            <a:r>
              <a:rPr lang="it-IT" sz="875" b="1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Premier </a:t>
            </a:r>
            <a:r>
              <a:rPr lang="it-IT" sz="875" b="1" spc="-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Dabaiba</a:t>
            </a:r>
            <a:r>
              <a:rPr lang="it-IT" sz="875" b="1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875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che ha </a:t>
            </a:r>
            <a:r>
              <a:rPr lang="it-IT" sz="875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ricevuto presso la sede della Presidenza del Consiglio dei Ministri a Tripoli una </a:t>
            </a:r>
            <a:r>
              <a:rPr lang="it-IT" sz="875" b="1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delegazione degli sfollati di Derna </a:t>
            </a:r>
            <a:r>
              <a:rPr lang="it-IT" sz="875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(città costiera ad est della Libia – Cirenaica</a:t>
            </a:r>
            <a:r>
              <a:rPr lang="it-IT" sz="875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ha generato il </a:t>
            </a:r>
            <a:r>
              <a:rPr lang="it-IT" sz="875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numero di interazioni più alto</a:t>
            </a:r>
            <a:r>
              <a:rPr lang="it-IT" sz="875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Gli utenti hanno criticato il Premier ed il suo operato accusandolo di </a:t>
            </a:r>
            <a:r>
              <a:rPr lang="it-IT" sz="875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elargire sovvenzioni per gli sfollati </a:t>
            </a:r>
            <a:r>
              <a:rPr lang="it-IT" sz="875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anziché </a:t>
            </a:r>
            <a:r>
              <a:rPr lang="it-IT" sz="875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adempire ai mancati pagamenti </a:t>
            </a:r>
            <a:r>
              <a:rPr lang="it-IT" sz="875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degli stipendi dei dipendenti pubblici.  </a:t>
            </a:r>
            <a:endParaRPr lang="it-IT" sz="875" b="0" strike="noStrike" spc="-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680" indent="-84960" algn="just">
              <a:tabLst>
                <a:tab pos="0" algn="l"/>
              </a:tabLst>
            </a:pPr>
            <a:r>
              <a:rPr lang="it-IT" sz="875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. Nonostante </a:t>
            </a:r>
            <a:r>
              <a:rPr lang="it-IT" sz="875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l’alto numero </a:t>
            </a:r>
            <a:r>
              <a:rPr lang="it-IT" sz="875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 </a:t>
            </a:r>
            <a:r>
              <a:rPr lang="it-IT" sz="875" spc="-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mention</a:t>
            </a:r>
            <a:r>
              <a:rPr lang="it-IT" sz="875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inerenti il </a:t>
            </a:r>
            <a:r>
              <a:rPr lang="it-IT" sz="875" b="1" spc="-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Topic</a:t>
            </a:r>
            <a:r>
              <a:rPr lang="it-IT" sz="875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Migranti non si rileva un altrettanto alto numero di interazioni. </a:t>
            </a:r>
            <a:r>
              <a:rPr lang="it-IT" sz="875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Questo è dovuto presumibilmente a due fattori, il primo perché le </a:t>
            </a:r>
            <a:r>
              <a:rPr lang="it-IT" sz="875" spc="-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mention</a:t>
            </a:r>
            <a:r>
              <a:rPr lang="it-IT" sz="875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oggetto sono prevalentemente in </a:t>
            </a:r>
            <a:r>
              <a:rPr lang="it-IT" sz="875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lingua inglese, </a:t>
            </a:r>
            <a:r>
              <a:rPr lang="it-IT" sz="875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il</a:t>
            </a:r>
            <a:r>
              <a:rPr lang="it-IT" sz="875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875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secondo perché il tema migranti, in particolare quello relativo alla migrazione dal </a:t>
            </a:r>
            <a:r>
              <a:rPr lang="it-IT" sz="875" spc="-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Nordafrica</a:t>
            </a:r>
            <a:r>
              <a:rPr lang="it-IT" sz="875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verso l’Europa, </a:t>
            </a:r>
            <a:r>
              <a:rPr lang="it-IT" sz="875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non è un argomento di particolare interesse </a:t>
            </a:r>
            <a:r>
              <a:rPr lang="it-IT" sz="875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 gli utenti libici.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C51CC1F5-BB90-42E8-A319-017122FE0BC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972801" y="2192556"/>
            <a:ext cx="539074" cy="253202"/>
          </a:xfrm>
          <a:prstGeom prst="rect">
            <a:avLst/>
          </a:prstGeom>
        </p:spPr>
      </p:pic>
      <p:grpSp>
        <p:nvGrpSpPr>
          <p:cNvPr id="57" name="Gruppo 56">
            <a:extLst>
              <a:ext uri="{FF2B5EF4-FFF2-40B4-BE49-F238E27FC236}">
                <a16:creationId xmlns:a16="http://schemas.microsoft.com/office/drawing/2014/main" xmlns="" id="{C2470CF9-99F4-464C-AF48-3B88285EB9DD}"/>
              </a:ext>
            </a:extLst>
          </p:cNvPr>
          <p:cNvGrpSpPr/>
          <p:nvPr/>
        </p:nvGrpSpPr>
        <p:grpSpPr>
          <a:xfrm>
            <a:off x="11583199" y="2197158"/>
            <a:ext cx="241112" cy="240241"/>
            <a:chOff x="3082002" y="5390650"/>
            <a:chExt cx="659607" cy="657225"/>
          </a:xfrm>
        </p:grpSpPr>
        <p:sp>
          <p:nvSpPr>
            <p:cNvPr id="59" name="Ovale 58">
              <a:extLst>
                <a:ext uri="{FF2B5EF4-FFF2-40B4-BE49-F238E27FC236}">
                  <a16:creationId xmlns:a16="http://schemas.microsoft.com/office/drawing/2014/main" xmlns="" id="{4EDA18AC-0C86-4A8D-A3A0-626CBEE8EA0D}"/>
                </a:ext>
              </a:extLst>
            </p:cNvPr>
            <p:cNvSpPr/>
            <p:nvPr/>
          </p:nvSpPr>
          <p:spPr>
            <a:xfrm>
              <a:off x="3103859" y="5409701"/>
              <a:ext cx="615894" cy="619125"/>
            </a:xfrm>
            <a:prstGeom prst="ellipse">
              <a:avLst/>
            </a:prstGeom>
            <a:solidFill>
              <a:srgbClr val="FDC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DC435"/>
                </a:solidFill>
              </a:endParaRPr>
            </a:p>
          </p:txBody>
        </p:sp>
        <p:pic>
          <p:nvPicPr>
            <p:cNvPr id="61" name="Immagine 60">
              <a:extLst>
                <a:ext uri="{FF2B5EF4-FFF2-40B4-BE49-F238E27FC236}">
                  <a16:creationId xmlns:a16="http://schemas.microsoft.com/office/drawing/2014/main" xmlns="" id="{92AE3523-324A-4E29-992F-A9071D8D1E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871" b="95226" l="40750" r="59625">
                          <a14:foregroundMark x1="51250" y1="88516" x2="51250" y2="88516"/>
                          <a14:foregroundMark x1="46125" y1="83484" x2="46125" y2="83484"/>
                          <a14:foregroundMark x1="53875" y1="83613" x2="53875" y2="836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07" t="76073" r="40820" b="5134"/>
            <a:stretch/>
          </p:blipFill>
          <p:spPr>
            <a:xfrm>
              <a:off x="3082002" y="5390650"/>
              <a:ext cx="659607" cy="657225"/>
            </a:xfrm>
            <a:prstGeom prst="rect">
              <a:avLst/>
            </a:prstGeom>
          </p:spPr>
        </p:pic>
      </p:grpSp>
      <p:pic>
        <p:nvPicPr>
          <p:cNvPr id="64" name="Picture 3">
            <a:extLst>
              <a:ext uri="{FF2B5EF4-FFF2-40B4-BE49-F238E27FC236}">
                <a16:creationId xmlns:a16="http://schemas.microsoft.com/office/drawing/2014/main" xmlns="" id="{9E766FD7-DCB7-429B-AD6E-5A5481D7A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" b="1"/>
          <a:stretch/>
        </p:blipFill>
        <p:spPr bwMode="auto">
          <a:xfrm>
            <a:off x="6632188" y="2185729"/>
            <a:ext cx="1235864" cy="39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3">
            <a:extLst>
              <a:ext uri="{FF2B5EF4-FFF2-40B4-BE49-F238E27FC236}">
                <a16:creationId xmlns:a16="http://schemas.microsoft.com/office/drawing/2014/main" xmlns="" id="{BA8FE977-62A4-4EEC-B102-5E23C8F8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621" y="1689871"/>
            <a:ext cx="145518" cy="14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ustomShape 37">
            <a:extLst>
              <a:ext uri="{FF2B5EF4-FFF2-40B4-BE49-F238E27FC236}">
                <a16:creationId xmlns:a16="http://schemas.microsoft.com/office/drawing/2014/main" xmlns="" id="{C812B7A5-EC2E-4BBE-9729-CFA9457F81BD}"/>
              </a:ext>
            </a:extLst>
          </p:cNvPr>
          <p:cNvSpPr/>
          <p:nvPr/>
        </p:nvSpPr>
        <p:spPr>
          <a:xfrm>
            <a:off x="1520893" y="1807440"/>
            <a:ext cx="413532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it-IT" sz="1600" spc="-1" dirty="0">
                <a:solidFill>
                  <a:srgbClr val="00B0F0"/>
                </a:solidFill>
                <a:latin typeface="Wingdings 2"/>
                <a:ea typeface="Tahoma"/>
                <a:sym typeface="Wingdings"/>
              </a:rPr>
              <a:t></a:t>
            </a:r>
            <a:endParaRPr lang="it-IT" sz="1600" spc="-1" dirty="0">
              <a:solidFill>
                <a:srgbClr val="00B0F0"/>
              </a:solidFill>
              <a:latin typeface="Wingdings 2"/>
              <a:ea typeface="Tahoma"/>
            </a:endParaRPr>
          </a:p>
        </p:txBody>
      </p:sp>
      <p:pic>
        <p:nvPicPr>
          <p:cNvPr id="73" name="Picture 3">
            <a:extLst>
              <a:ext uri="{FF2B5EF4-FFF2-40B4-BE49-F238E27FC236}">
                <a16:creationId xmlns:a16="http://schemas.microsoft.com/office/drawing/2014/main" xmlns="" id="{284572B2-DD16-46BB-AA18-A03BDA08C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9712" y="2308584"/>
            <a:ext cx="145518" cy="14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949" y="917929"/>
            <a:ext cx="614276" cy="25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CustomShape 39"/>
          <p:cNvSpPr/>
          <p:nvPr/>
        </p:nvSpPr>
        <p:spPr>
          <a:xfrm>
            <a:off x="2269065" y="1753082"/>
            <a:ext cx="413532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600" b="0" strike="noStrike" spc="-1" dirty="0">
                <a:solidFill>
                  <a:srgbClr val="F3A508"/>
                </a:solidFill>
                <a:latin typeface="Wingdings"/>
                <a:ea typeface="DejaVu Sans"/>
                <a:sym typeface="Wingdings"/>
              </a:rPr>
              <a:t></a:t>
            </a:r>
            <a:endParaRPr lang="it-IT" sz="1600" b="0" strike="noStrike" spc="-1" dirty="0">
              <a:solidFill>
                <a:srgbClr val="F3A508"/>
              </a:solidFill>
              <a:latin typeface="Arial"/>
            </a:endParaRPr>
          </a:p>
        </p:txBody>
      </p:sp>
      <p:sp>
        <p:nvSpPr>
          <p:cNvPr id="74" name="CustomShape 39"/>
          <p:cNvSpPr/>
          <p:nvPr/>
        </p:nvSpPr>
        <p:spPr>
          <a:xfrm>
            <a:off x="1764454" y="1899803"/>
            <a:ext cx="413532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600" b="0" strike="noStrike" spc="-1" dirty="0">
                <a:solidFill>
                  <a:srgbClr val="F3A508"/>
                </a:solidFill>
                <a:latin typeface="Wingdings"/>
                <a:ea typeface="DejaVu Sans"/>
                <a:sym typeface="Wingdings"/>
              </a:rPr>
              <a:t></a:t>
            </a:r>
            <a:endParaRPr lang="it-IT" sz="1600" b="0" strike="noStrike" spc="-1" dirty="0">
              <a:solidFill>
                <a:srgbClr val="F3A508"/>
              </a:solidFill>
              <a:latin typeface="Arial"/>
            </a:endParaRPr>
          </a:p>
        </p:txBody>
      </p:sp>
      <p:grpSp>
        <p:nvGrpSpPr>
          <p:cNvPr id="75" name="Gruppo 74"/>
          <p:cNvGrpSpPr/>
          <p:nvPr/>
        </p:nvGrpSpPr>
        <p:grpSpPr>
          <a:xfrm>
            <a:off x="11584615" y="1613335"/>
            <a:ext cx="238279" cy="236559"/>
            <a:chOff x="2929603" y="5239311"/>
            <a:chExt cx="659607" cy="654845"/>
          </a:xfrm>
        </p:grpSpPr>
        <p:sp>
          <p:nvSpPr>
            <p:cNvPr id="88" name="Ovale 87"/>
            <p:cNvSpPr/>
            <p:nvPr/>
          </p:nvSpPr>
          <p:spPr>
            <a:xfrm>
              <a:off x="2951459" y="5257301"/>
              <a:ext cx="615894" cy="619125"/>
            </a:xfrm>
            <a:prstGeom prst="ellipse">
              <a:avLst/>
            </a:prstGeom>
            <a:solidFill>
              <a:srgbClr val="0AC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DC435"/>
                </a:solidFill>
              </a:endParaRPr>
            </a:p>
          </p:txBody>
        </p:sp>
        <p:pic>
          <p:nvPicPr>
            <p:cNvPr id="89" name="Immagine 88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871" b="94968" l="77000" r="95625">
                          <a14:foregroundMark x1="81875" y1="83484" x2="81875" y2="83484"/>
                          <a14:foregroundMark x1="90875" y1="83484" x2="90875" y2="83484"/>
                          <a14:foregroundMark x1="86250" y1="89419" x2="86250" y2="894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15" t="76091" r="4613" b="5183"/>
            <a:stretch/>
          </p:blipFill>
          <p:spPr>
            <a:xfrm>
              <a:off x="2929603" y="5239311"/>
              <a:ext cx="659607" cy="654845"/>
            </a:xfrm>
            <a:prstGeom prst="rect">
              <a:avLst/>
            </a:prstGeom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10" b="71082"/>
          <a:stretch/>
        </p:blipFill>
        <p:spPr bwMode="auto">
          <a:xfrm>
            <a:off x="10980754" y="1626777"/>
            <a:ext cx="509629" cy="18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256" y="1641549"/>
            <a:ext cx="1260698" cy="33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0" y="3019736"/>
            <a:ext cx="1118917" cy="130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43" y="3019736"/>
            <a:ext cx="1118917" cy="130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81" y="3066918"/>
            <a:ext cx="1069872" cy="111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90" y="3116138"/>
            <a:ext cx="422078" cy="56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85" y="3096153"/>
            <a:ext cx="1558607" cy="106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7" y="4554933"/>
            <a:ext cx="3345542" cy="190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79" y="4643318"/>
            <a:ext cx="2224136" cy="175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Rettangolo 92"/>
          <p:cNvSpPr/>
          <p:nvPr/>
        </p:nvSpPr>
        <p:spPr>
          <a:xfrm>
            <a:off x="7868052" y="864343"/>
            <a:ext cx="31047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Il 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Primo </a:t>
            </a:r>
            <a:r>
              <a:rPr lang="it-IT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ministro del 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GNU </a:t>
            </a:r>
            <a:r>
              <a:rPr lang="it-IT" sz="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Dabaiba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riceve il </a:t>
            </a:r>
            <a:r>
              <a:rPr lang="it-IT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nuovo 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Inviato speciale delle Nazioni Unite </a:t>
            </a:r>
            <a:r>
              <a:rPr lang="it-IT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Libia, Abdullah </a:t>
            </a:r>
            <a:r>
              <a:rPr lang="it-IT" sz="9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it-IT" sz="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atili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it-IT" sz="900" dirty="0"/>
          </a:p>
        </p:txBody>
      </p:sp>
      <p:sp>
        <p:nvSpPr>
          <p:cNvPr id="94" name="Rettangolo 93">
            <a:extLst>
              <a:ext uri="{FF2B5EF4-FFF2-40B4-BE49-F238E27FC236}">
                <a16:creationId xmlns="" xmlns:a16="http://schemas.microsoft.com/office/drawing/2014/main" id="{3DF3F226-8841-4E42-BD2D-A2C0BD600FFE}"/>
              </a:ext>
            </a:extLst>
          </p:cNvPr>
          <p:cNvSpPr/>
          <p:nvPr/>
        </p:nvSpPr>
        <p:spPr>
          <a:xfrm>
            <a:off x="7856814" y="2179631"/>
            <a:ext cx="3104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Il 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Premier </a:t>
            </a:r>
            <a:r>
              <a:rPr lang="it-IT" sz="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Dabiba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ha ricevuto a Tripoli una </a:t>
            </a:r>
            <a:r>
              <a:rPr lang="it-IT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delegazione 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degli sfollati 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della città di 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Derna.</a:t>
            </a:r>
            <a:endParaRPr lang="it-IT" sz="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6" name="Rettangolo 95"/>
          <p:cNvSpPr/>
          <p:nvPr/>
        </p:nvSpPr>
        <p:spPr>
          <a:xfrm>
            <a:off x="7868052" y="1618445"/>
            <a:ext cx="3080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Il 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Gen. </a:t>
            </a:r>
            <a:r>
              <a:rPr lang="it-IT" sz="9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Haftar</a:t>
            </a:r>
            <a:r>
              <a:rPr lang="it-IT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commemora 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l’anniversario "dell’insurrezione </a:t>
            </a:r>
            <a:r>
              <a:rPr lang="it-IT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contro il 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terrorismo" </a:t>
            </a:r>
            <a:r>
              <a:rPr lang="it-IT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Bengasi.</a:t>
            </a:r>
            <a:endParaRPr lang="it-IT"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3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8" y="824893"/>
            <a:ext cx="9048582" cy="125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stomShape 1"/>
          <p:cNvSpPr/>
          <p:nvPr/>
        </p:nvSpPr>
        <p:spPr>
          <a:xfrm>
            <a:off x="1262113" y="57966"/>
            <a:ext cx="9659887" cy="521766"/>
          </a:xfrm>
          <a:prstGeom prst="rect">
            <a:avLst/>
          </a:prstGeom>
          <a:noFill/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800" b="1" spc="-1" dirty="0" smtClean="0">
                <a:solidFill>
                  <a:srgbClr val="485A4A"/>
                </a:solidFill>
                <a:latin typeface="Tahoma"/>
                <a:ea typeface="Tahoma"/>
              </a:rPr>
              <a:t>COMUNITÀ INTERNAZIONALE</a:t>
            </a:r>
            <a:endParaRPr lang="it-IT" sz="2800" b="1" strike="noStrike" spc="-1" dirty="0">
              <a:solidFill>
                <a:srgbClr val="485A4A"/>
              </a:solidFill>
              <a:latin typeface="Tahoma"/>
              <a:ea typeface="Tahoma"/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142755" y="5186501"/>
            <a:ext cx="11906489" cy="890449"/>
          </a:xfrm>
          <a:prstGeom prst="roundRect">
            <a:avLst>
              <a:gd name="adj" fmla="val 3087"/>
            </a:avLst>
          </a:prstGeom>
          <a:solidFill>
            <a:srgbClr val="FFFF00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extrusionH="146050" contourW="38100" prstMaterial="matte">
            <a:bevelT w="114300" prst="artDeco"/>
            <a:extrusionClr>
              <a:srgbClr val="485A4A"/>
            </a:extrusionClr>
            <a:contourClr>
              <a:srgbClr val="485A4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ustomShape 54"/>
          <p:cNvSpPr/>
          <p:nvPr/>
        </p:nvSpPr>
        <p:spPr>
          <a:xfrm>
            <a:off x="134803" y="5205254"/>
            <a:ext cx="11858783" cy="7833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900" b="1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INFLUENCE/COGNITIVE</a:t>
            </a:r>
            <a:r>
              <a:rPr lang="it-IT" sz="900" b="1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 ASSESSMENT</a:t>
            </a:r>
          </a:p>
          <a:p>
            <a:pPr algn="just"/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</a:t>
            </a:r>
            <a:r>
              <a:rPr lang="it-IT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notizia 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dell’incontro tra il </a:t>
            </a:r>
            <a:r>
              <a:rPr lang="it-IT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Premier </a:t>
            </a:r>
            <a:r>
              <a:rPr lang="it-IT" sz="9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Dabaiba</a:t>
            </a:r>
            <a:r>
              <a:rPr lang="it-IT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l’Inviato speciale delle Nazioni Unite in Libia e Capo </a:t>
            </a:r>
            <a:r>
              <a:rPr lang="it-IT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della Missione di Supporto delle Nazioni Unite in Libia (UNSMIL), </a:t>
            </a:r>
            <a:r>
              <a:rPr lang="it-IT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Abdullah </a:t>
            </a:r>
            <a:r>
              <a:rPr lang="it-IT" sz="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Batili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ha catturato l’attenzione 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degli utenti che non hanno commentato l'incontro ma hanno espresso dure critiche vero il Premier </a:t>
            </a:r>
            <a:r>
              <a:rPr lang="it-IT" sz="9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Dabaiba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per l'impiego dei fondi destinati a vari progetti sul territorio libico. Illustrare </a:t>
            </a:r>
            <a:r>
              <a:rPr lang="it-IT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il 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resoconto degli </a:t>
            </a:r>
            <a:r>
              <a:rPr lang="it-IT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investimenti 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 delle spese del Governo di Unità Nazionale farebbe pensare che potrebbe essere un modo per </a:t>
            </a:r>
            <a:r>
              <a:rPr lang="it-IT" sz="9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Dabaiba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di dimostrare </a:t>
            </a:r>
            <a:r>
              <a:rPr lang="it-IT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l'onestà 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 la trasparenza del </a:t>
            </a:r>
            <a:r>
              <a:rPr lang="it-IT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suo governo 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 quanto concerne l’utilizzo del denaro pubblico dato che recentemente (settembre 2022), il </a:t>
            </a:r>
            <a:r>
              <a:rPr lang="it-IT" sz="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Libyan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Audit 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Bureau 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(Corte dei Conti</a:t>
            </a:r>
            <a:r>
              <a:rPr lang="it-IT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) ha pubblicato la sua </a:t>
            </a:r>
            <a:r>
              <a:rPr lang="it-IT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relazione finanziaria per l’anno 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2021, 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dimostrando l’esistenza </a:t>
            </a:r>
            <a:r>
              <a:rPr lang="it-IT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di un </a:t>
            </a:r>
            <a:r>
              <a:rPr lang="it-IT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ampio sistema di corruzione all’interno del 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GNU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it-IT" sz="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29311"/>
              </p:ext>
            </p:extLst>
          </p:nvPr>
        </p:nvGraphicFramePr>
        <p:xfrm>
          <a:off x="133968" y="2451629"/>
          <a:ext cx="1191780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690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20000"/>
                    </a:ext>
                  </a:extLst>
                </a:gridCol>
                <a:gridCol w="296375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20001"/>
                    </a:ext>
                  </a:extLst>
                </a:gridCol>
                <a:gridCol w="860642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20002"/>
                    </a:ext>
                  </a:extLst>
                </a:gridCol>
                <a:gridCol w="8644706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20003"/>
                    </a:ext>
                  </a:extLst>
                </a:gridCol>
                <a:gridCol w="1816394">
                  <a:extLst>
                    <a:ext uri="{9D8B030D-6E8A-4147-A177-3AD203B41FA5}">
                      <a16:colId xmlns="" xmlns:mc="http://schemas.openxmlformats.org/markup-compatibility/2006" xmlns:a14="http://schemas.microsoft.com/office/drawing/2010/main" xmlns:a16="http://schemas.microsoft.com/office/drawing/2014/main" val="20004"/>
                    </a:ext>
                  </a:extLst>
                </a:gridCol>
              </a:tblGrid>
              <a:tr h="881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strike="noStrike" kern="1200" spc="-1" dirty="0">
                          <a:solidFill>
                            <a:srgbClr val="F3A508"/>
                          </a:solidFill>
                          <a:latin typeface="Wingdings 2"/>
                          <a:ea typeface="Tahoma"/>
                          <a:cs typeface="+mn-cs"/>
                          <a:sym typeface="Wingdings 2"/>
                        </a:rPr>
                        <a:t></a:t>
                      </a:r>
                      <a:endParaRPr lang="it-IT" sz="1600" b="0" strike="noStrike" kern="1200" spc="-1" dirty="0">
                        <a:solidFill>
                          <a:srgbClr val="F3A508"/>
                        </a:solidFill>
                        <a:latin typeface="Wingdings 2"/>
                        <a:ea typeface="Tahom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defRPr/>
                      </a:pPr>
                      <a:endParaRPr lang="it-IT" sz="1600" b="0" strike="noStrike" kern="1200" spc="-1" dirty="0">
                        <a:solidFill>
                          <a:srgbClr val="4C6121"/>
                        </a:solidFill>
                        <a:latin typeface="Wingdings 2"/>
                        <a:ea typeface="Tahom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sz="85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SUNTO: </a:t>
                      </a: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 un post 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pubblicato il 16 ottobre dalla </a:t>
                      </a: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pagina </a:t>
                      </a:r>
                      <a:r>
                        <a:rPr kumimoji="0" lang="it-IT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Facebook</a:t>
                      </a: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it-IT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Hakomitna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del </a:t>
                      </a: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GNU</a:t>
                      </a: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(Governo di Unità Nazionale) </a:t>
                      </a:r>
                      <a:r>
                        <a:rPr kumimoji="0" lang="it-IT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è stato</a:t>
                      </a: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riportato che il </a:t>
                      </a: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Premier </a:t>
                      </a:r>
                      <a:r>
                        <a:rPr kumimoji="0" lang="it-IT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Dabaiba</a:t>
                      </a: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 ricevuto 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l’</a:t>
                      </a:r>
                      <a:r>
                        <a:rPr kumimoji="0" lang="it-IT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Inviato speciale delle Nazioni Unite in Libia e Capo della Missione di Supporto delle Nazioni Unite, Abdullah </a:t>
                      </a:r>
                      <a:r>
                        <a:rPr kumimoji="0" lang="it-IT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Batili</a:t>
                      </a:r>
                      <a:r>
                        <a:rPr kumimoji="0" lang="it-IT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(nominato a settembre 2022). Nell’occasione, il </a:t>
                      </a:r>
                      <a:r>
                        <a:rPr kumimoji="0" lang="it-IT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Primo ministro </a:t>
                      </a:r>
                      <a:r>
                        <a:rPr kumimoji="0" lang="it-IT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Dabaiba</a:t>
                      </a:r>
                      <a:r>
                        <a:rPr kumimoji="0" lang="it-IT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 sottolineato la </a:t>
                      </a:r>
                      <a:r>
                        <a:rPr kumimoji="0" lang="it-IT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necessità di ascoltare la volontà del popolo libico che intende votare per il nuovo Parlamento in tempi brevi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assicurando il sostegno del suo governo al fine di ottenere la stabilità del Paese e permettere lo svolgimento delle elezioni. Come riportato da </a:t>
                      </a:r>
                      <a:r>
                        <a:rPr kumimoji="0" lang="it-IT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Hakomitna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durante l’incontro sono stati illustrati alcuni progetti ed i relativi resoconti finanziari del GNU e la </a:t>
                      </a:r>
                      <a:r>
                        <a:rPr kumimoji="0" lang="it-IT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road </a:t>
                      </a:r>
                      <a:r>
                        <a:rPr kumimoji="0" lang="it-IT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map</a:t>
                      </a:r>
                      <a:r>
                        <a:rPr kumimoji="0" lang="it-IT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raggiunta dal </a:t>
                      </a:r>
                      <a:r>
                        <a:rPr kumimoji="0" lang="it-IT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Comitato per il “Ritorno della Fiducia al Popolo”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(comitato incaricato da </a:t>
                      </a:r>
                      <a:r>
                        <a:rPr kumimoji="0" lang="it-IT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Dabaiba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 marzo 2022 al fine di delineare il percorso politico in Libia). Come riportato da altre testate mediatiche, </a:t>
                      </a:r>
                      <a:r>
                        <a:rPr kumimoji="0" lang="it-IT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l’Inviato dell’ONU per la Libia </a:t>
                      </a:r>
                      <a:r>
                        <a:rPr kumimoji="0" lang="it-IT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Batili</a:t>
                      </a:r>
                      <a:r>
                        <a:rPr kumimoji="0" lang="it-IT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è arrivato (la sua prima visita ufficiale nella Capitale) a Tripoli il 15 ottobre ricevuto per l’occasione dal Sottosegretario agli Affari Esteri per la Cooperazione e le Organizzazioni Internazionali, </a:t>
                      </a:r>
                      <a:r>
                        <a:rPr kumimoji="0" lang="it-IT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Omar Keti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Inoltre, come riportato dalla pagina </a:t>
                      </a:r>
                      <a:r>
                        <a:rPr kumimoji="0" lang="it-IT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Facebook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della testata mediatica </a:t>
                      </a:r>
                      <a:r>
                        <a:rPr kumimoji="0" lang="it-IT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Libya </a:t>
                      </a:r>
                      <a:r>
                        <a:rPr kumimoji="0" lang="it-IT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Alhadath</a:t>
                      </a:r>
                      <a:r>
                        <a:rPr kumimoji="0" lang="it-IT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TV 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anche il </a:t>
                      </a:r>
                      <a:r>
                        <a:rPr kumimoji="0" lang="it-IT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Primo ministro del Governo di Stabilità Nazionale (GNS) </a:t>
                      </a:r>
                      <a:r>
                        <a:rPr kumimoji="0" lang="it-IT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Bashagha</a:t>
                      </a:r>
                      <a:r>
                        <a:rPr kumimoji="0" lang="it-IT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 annunciato il suo </a:t>
                      </a:r>
                      <a:r>
                        <a:rPr kumimoji="0" lang="it-IT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messaggio di benvenuto a </a:t>
                      </a:r>
                      <a:r>
                        <a:rPr kumimoji="0" lang="it-IT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Batili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con l’augurio che possa portare la Libia verso le elezioni.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REAZIONE </a:t>
                      </a:r>
                      <a:r>
                        <a:rPr kumimoji="0" lang="it-IT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UTENTI: 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 discreto numero di utenti ha commentato la notizia, la maggior parte di essi è </a:t>
                      </a:r>
                      <a:r>
                        <a:rPr kumimoji="0" lang="it-IT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critica nei confronti del GNU e del Premier </a:t>
                      </a:r>
                      <a:r>
                        <a:rPr kumimoji="0" lang="it-IT" sz="9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Dabaiba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chiedendo le prove dei succitati progetti e lamentando il fatto che i fondi dovrebbero anche stanziarli per sbloccare i pagamenti degli stipendi dei dipendenti pubblici che da molti mesi non vengono erogati. Tanti utenti hanno evidenziato che </a:t>
                      </a:r>
                      <a:r>
                        <a:rPr kumimoji="0" lang="it-IT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 ricevere </a:t>
                      </a:r>
                      <a:r>
                        <a:rPr kumimoji="0" lang="it-IT" sz="9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Batili</a:t>
                      </a:r>
                      <a:r>
                        <a:rPr kumimoji="0" lang="it-IT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sia stato il Sottosegretario del Ministero degli Affari Esteri e non il Ministro degli Esteri </a:t>
                      </a:r>
                      <a:r>
                        <a:rPr kumimoji="0" lang="it-IT" sz="9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Najla</a:t>
                      </a:r>
                      <a:r>
                        <a:rPr kumimoji="0" lang="it-IT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Al-</a:t>
                      </a:r>
                      <a:r>
                        <a:rPr kumimoji="0" lang="it-IT" sz="9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Manqoush</a:t>
                      </a:r>
                      <a:r>
                        <a:rPr kumimoji="0" lang="it-IT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 persona, secondo gli stessi questa sarebbe una mossa politica al fine di dare </a:t>
                      </a:r>
                      <a:r>
                        <a:rPr kumimoji="0" lang="it-IT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meno importanza e prestigio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al neo inviato dell’ONU. Un utente ha commentato la notizia scrivendo “Le </a:t>
                      </a:r>
                      <a:r>
                        <a:rPr kumimoji="0" lang="it-IT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Nazioni Unite 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sono </a:t>
                      </a:r>
                      <a:r>
                        <a:rPr kumimoji="0" lang="it-IT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politicizzate e non neutrali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se ci fosse la loro buona volontà per il bene dei popoli, ne avrebbero beneficiato la Siria, il Yemen, l'Iraq e altri”.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t-IT" sz="850" b="1" kern="1200" spc="-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mc="http://schemas.openxmlformats.org/markup-compatibility/2006" xmlns:a14="http://schemas.microsoft.com/office/drawing/2010/main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B972D2C2-4788-48C7-B732-0D0BCF8D7EAC}"/>
              </a:ext>
            </a:extLst>
          </p:cNvPr>
          <p:cNvSpPr/>
          <p:nvPr/>
        </p:nvSpPr>
        <p:spPr>
          <a:xfrm>
            <a:off x="1203967" y="768160"/>
            <a:ext cx="3672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1600" spc="-1" dirty="0">
                <a:solidFill>
                  <a:srgbClr val="F3A508"/>
                </a:solidFill>
                <a:latin typeface="Wingdings 2"/>
                <a:ea typeface="Tahoma"/>
                <a:sym typeface="Wingdings 2"/>
              </a:rPr>
              <a:t></a:t>
            </a:r>
            <a:endParaRPr lang="it-IT" sz="1600" spc="-1" dirty="0">
              <a:solidFill>
                <a:srgbClr val="F3A508"/>
              </a:solidFill>
              <a:latin typeface="Wingdings 2"/>
              <a:ea typeface="Tahoma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915" y="2543418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97" y="2492411"/>
            <a:ext cx="816929" cy="80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328" y="2485294"/>
            <a:ext cx="1802931" cy="47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tangolo 16">
            <a:extLst>
              <a:ext uri="{FF2B5EF4-FFF2-40B4-BE49-F238E27FC236}">
                <a16:creationId xmlns="" xmlns:a16="http://schemas.microsoft.com/office/drawing/2014/main" id="{B972D2C2-4788-48C7-B732-0D0BCF8D7EAC}"/>
              </a:ext>
            </a:extLst>
          </p:cNvPr>
          <p:cNvSpPr/>
          <p:nvPr/>
        </p:nvSpPr>
        <p:spPr>
          <a:xfrm>
            <a:off x="3550926" y="1050082"/>
            <a:ext cx="3672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1600" spc="-1" dirty="0">
                <a:solidFill>
                  <a:srgbClr val="F3A508"/>
                </a:solidFill>
                <a:latin typeface="Wingdings 2"/>
                <a:ea typeface="Tahoma"/>
                <a:sym typeface="Wingdings 2"/>
              </a:rPr>
              <a:t></a:t>
            </a:r>
            <a:endParaRPr lang="it-IT" sz="1600" spc="-1" dirty="0">
              <a:solidFill>
                <a:srgbClr val="F3A508"/>
              </a:solidFill>
              <a:latin typeface="Wingdings 2"/>
              <a:ea typeface="Tahoma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B972D2C2-4788-48C7-B732-0D0BCF8D7EAC}"/>
              </a:ext>
            </a:extLst>
          </p:cNvPr>
          <p:cNvSpPr/>
          <p:nvPr/>
        </p:nvSpPr>
        <p:spPr>
          <a:xfrm>
            <a:off x="2723990" y="1352054"/>
            <a:ext cx="3672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1600" spc="-1" dirty="0">
                <a:solidFill>
                  <a:srgbClr val="F3A508"/>
                </a:solidFill>
                <a:latin typeface="Wingdings 2"/>
                <a:ea typeface="Tahoma"/>
                <a:sym typeface="Wingdings 2"/>
              </a:rPr>
              <a:t></a:t>
            </a:r>
            <a:endParaRPr lang="it-IT" sz="1600" spc="-1" dirty="0">
              <a:solidFill>
                <a:srgbClr val="F3A508"/>
              </a:solidFill>
              <a:latin typeface="Wingdings 2"/>
              <a:ea typeface="Tahom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052" y="874626"/>
            <a:ext cx="1277405" cy="122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881" y="874626"/>
            <a:ext cx="1223048" cy="122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22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52" y="853909"/>
            <a:ext cx="7818714" cy="120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stomShape 1"/>
          <p:cNvSpPr/>
          <p:nvPr/>
        </p:nvSpPr>
        <p:spPr>
          <a:xfrm>
            <a:off x="1262113" y="57966"/>
            <a:ext cx="9659887" cy="521766"/>
          </a:xfrm>
          <a:prstGeom prst="rect">
            <a:avLst/>
          </a:prstGeom>
          <a:noFill/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800" b="1" strike="noStrike" spc="-1" dirty="0">
                <a:solidFill>
                  <a:srgbClr val="485A4A"/>
                </a:solidFill>
                <a:latin typeface="Tahoma"/>
                <a:ea typeface="Tahoma"/>
              </a:rPr>
              <a:t>SCENARIO </a:t>
            </a:r>
            <a:r>
              <a:rPr lang="it-IT" sz="2800" b="1" strike="noStrike" spc="-1" dirty="0" smtClean="0">
                <a:solidFill>
                  <a:srgbClr val="485A4A"/>
                </a:solidFill>
                <a:latin typeface="Tahoma"/>
                <a:ea typeface="Tahoma"/>
              </a:rPr>
              <a:t>POLITICO</a:t>
            </a:r>
            <a:endParaRPr lang="it-IT" sz="2800" b="1" strike="noStrike" spc="-1" dirty="0">
              <a:solidFill>
                <a:srgbClr val="485A4A"/>
              </a:solidFill>
              <a:latin typeface="Tahoma"/>
              <a:ea typeface="Tahoma"/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94305" y="5340549"/>
            <a:ext cx="11906489" cy="758673"/>
          </a:xfrm>
          <a:prstGeom prst="roundRect">
            <a:avLst>
              <a:gd name="adj" fmla="val 3087"/>
            </a:avLst>
          </a:prstGeom>
          <a:solidFill>
            <a:srgbClr val="FFFF00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extrusionH="146050" contourW="38100" prstMaterial="matte">
            <a:bevelT w="114300" prst="artDeco"/>
            <a:extrusionClr>
              <a:srgbClr val="485A4A"/>
            </a:extrusionClr>
            <a:contourClr>
              <a:srgbClr val="485A4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CustomShape 54"/>
          <p:cNvSpPr/>
          <p:nvPr/>
        </p:nvSpPr>
        <p:spPr>
          <a:xfrm>
            <a:off x="134803" y="5397448"/>
            <a:ext cx="11858783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900" b="1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INFLUENCE/COGNITIVE</a:t>
            </a:r>
            <a:r>
              <a:rPr lang="it-IT" sz="900" b="1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 ASSESSMENT</a:t>
            </a:r>
          </a:p>
          <a:p>
            <a:pPr algn="just"/>
            <a:r>
              <a:rPr lang="it-IT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La notizia relativa 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all’incontro tenutosi a Tripoli tra il 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Primo </a:t>
            </a:r>
            <a:r>
              <a:rPr lang="it-IT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ministro 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del GNU </a:t>
            </a:r>
            <a:r>
              <a:rPr lang="it-IT" sz="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Dabaiba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una 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delegazione di sfollati 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provenienti </a:t>
            </a:r>
            <a:r>
              <a:rPr lang="it-IT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da 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Derna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ha catturato l’attenzione degli utenti che interagiscono con i post relativi alle notizie del Premier e del suo Governo col fine di 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lamentarsi per i mancati pagamenti degli stipendi 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 alcune categorie del settore pubblico. L'intento comunicativo del Premier nell'incontrare gli sfollati di Derna potrebbe essere quello di  evidenziare 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vicinanza e l’appoggio </a:t>
            </a:r>
            <a:r>
              <a:rPr lang="it-IT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del 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GNU a tutta la popolazione libica a prescindere dalla loro provenienza.</a:t>
            </a:r>
            <a:endParaRPr lang="it-IT" sz="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0" name="Tabel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931894"/>
              </p:ext>
            </p:extLst>
          </p:nvPr>
        </p:nvGraphicFramePr>
        <p:xfrm>
          <a:off x="133968" y="2451629"/>
          <a:ext cx="11917807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690">
                  <a:extLst>
                    <a:ext uri="{9D8B030D-6E8A-4147-A177-3AD203B41FA5}">
                      <a16:colId xmlns="" xmlns:a16="http://schemas.microsoft.com/office/drawing/2014/main" xmlns:a14="http://schemas.microsoft.com/office/drawing/2010/main" xmlns:mc="http://schemas.openxmlformats.org/markup-compatibility/2006" val="20000"/>
                    </a:ext>
                  </a:extLst>
                </a:gridCol>
                <a:gridCol w="296375">
                  <a:extLst>
                    <a:ext uri="{9D8B030D-6E8A-4147-A177-3AD203B41FA5}">
                      <a16:colId xmlns="" xmlns:a16="http://schemas.microsoft.com/office/drawing/2014/main" xmlns:a14="http://schemas.microsoft.com/office/drawing/2010/main" xmlns:mc="http://schemas.openxmlformats.org/markup-compatibility/2006" val="20001"/>
                    </a:ext>
                  </a:extLst>
                </a:gridCol>
                <a:gridCol w="860642">
                  <a:extLst>
                    <a:ext uri="{9D8B030D-6E8A-4147-A177-3AD203B41FA5}">
                      <a16:colId xmlns="" xmlns:a16="http://schemas.microsoft.com/office/drawing/2014/main" xmlns:a14="http://schemas.microsoft.com/office/drawing/2010/main" xmlns:mc="http://schemas.openxmlformats.org/markup-compatibility/2006" val="20002"/>
                    </a:ext>
                  </a:extLst>
                </a:gridCol>
                <a:gridCol w="8644706">
                  <a:extLst>
                    <a:ext uri="{9D8B030D-6E8A-4147-A177-3AD203B41FA5}">
                      <a16:colId xmlns="" xmlns:a16="http://schemas.microsoft.com/office/drawing/2014/main" xmlns:a14="http://schemas.microsoft.com/office/drawing/2010/main" xmlns:mc="http://schemas.openxmlformats.org/markup-compatibility/2006" val="20003"/>
                    </a:ext>
                  </a:extLst>
                </a:gridCol>
                <a:gridCol w="1816394">
                  <a:extLst>
                    <a:ext uri="{9D8B030D-6E8A-4147-A177-3AD203B41FA5}">
                      <a16:colId xmlns="" xmlns:a16="http://schemas.microsoft.com/office/drawing/2014/main" xmlns:a14="http://schemas.microsoft.com/office/drawing/2010/main" xmlns:mc="http://schemas.openxmlformats.org/markup-compatibility/2006" val="20004"/>
                    </a:ext>
                  </a:extLst>
                </a:gridCol>
              </a:tblGrid>
              <a:tr h="881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strike="noStrike" kern="1200" spc="-1" dirty="0" smtClean="0">
                          <a:solidFill>
                            <a:srgbClr val="4C6121"/>
                          </a:solidFill>
                          <a:latin typeface="Wingdings 2"/>
                          <a:ea typeface="Tahoma"/>
                          <a:cs typeface="+mn-cs"/>
                          <a:sym typeface="Wingdings 2"/>
                        </a:rPr>
                        <a:t></a:t>
                      </a:r>
                      <a:endParaRPr lang="it-IT" sz="1600" b="0" strike="noStrike" kern="1200" spc="-1" dirty="0">
                        <a:solidFill>
                          <a:srgbClr val="4C6121"/>
                        </a:solidFill>
                        <a:latin typeface="Wingdings 2"/>
                        <a:ea typeface="Tahom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defRPr/>
                      </a:pPr>
                      <a:endParaRPr lang="it-IT" sz="1600" b="0" strike="noStrike" kern="1200" spc="-1" dirty="0">
                        <a:solidFill>
                          <a:srgbClr val="4C6121"/>
                        </a:solidFill>
                        <a:latin typeface="Wingdings 2"/>
                        <a:ea typeface="Tahom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sz="85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SUNTO: </a:t>
                      </a: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 un post pubblicato 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il 17 </a:t>
                      </a: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ottobre sulla pagina </a:t>
                      </a:r>
                      <a:r>
                        <a:rPr kumimoji="0" lang="it-IT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Facebook</a:t>
                      </a: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it-IT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Hakomitna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del </a:t>
                      </a: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GNU</a:t>
                      </a: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(Governo di Unità Nazionale) </a:t>
                      </a:r>
                      <a:r>
                        <a:rPr kumimoji="0" lang="it-IT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è stato</a:t>
                      </a: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riportato che il </a:t>
                      </a: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Premier </a:t>
                      </a:r>
                      <a:r>
                        <a:rPr kumimoji="0" lang="it-IT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Dabaiba</a:t>
                      </a:r>
                      <a:r>
                        <a:rPr kumimoji="0" lang="it-I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ha ricevuto</a:t>
                      </a:r>
                      <a:r>
                        <a:rPr kumimoji="0" lang="it-IT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presso la sede della Presidenza del Consiglio dei Ministri a Tripoli </a:t>
                      </a:r>
                      <a:r>
                        <a:rPr kumimoji="0" lang="it-IT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una delegazione degli sfollati di Derna 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(città costiera ad est della Libia – Cirenaica). Come riportato nel post, durante l’incontro il Premier ha ascoltato le richieste di coloro che sono stati costretti a lasciare la città di Derna, le cui case sono state distrutte durante la Seconda Guerra Civile Libica, e le difficoltà riscontrate dagli stessi durante la loro permanenza a Tripoli. </a:t>
                      </a:r>
                      <a:r>
                        <a:rPr kumimoji="0" lang="it-IT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Dabaiba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ha chiesto inoltre aggiornamenti circa la situazione di coloro che attualmente sono rimasti a vivere a Derna. Nell’occasione, </a:t>
                      </a:r>
                      <a:r>
                        <a:rPr kumimoji="0" lang="it-IT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Dabaiba</a:t>
                      </a:r>
                      <a:r>
                        <a:rPr kumimoji="0" lang="it-IT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ha sottolineato la necessità 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 dare seguito all'erogazione delle </a:t>
                      </a:r>
                      <a:r>
                        <a:rPr kumimoji="0" lang="it-IT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sovvenzioni per le locazioni 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 abitazioni attraverso un meccanismo che garantisca a tutti gli aventi diritto provenienti da Derna di poter beneficiare di tali contributi. Il Premier ha inoltre dichiarato che il tema della </a:t>
                      </a:r>
                      <a:r>
                        <a:rPr kumimoji="0" lang="it-IT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riconciliazione nazionale 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debba essere lasciato </a:t>
                      </a:r>
                      <a:r>
                        <a:rPr kumimoji="0" lang="it-IT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al di fuori della sfera politica</a:t>
                      </a:r>
                      <a:r>
                        <a:rPr kumimoji="0" lang="it-IT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REAZIONE </a:t>
                      </a:r>
                      <a:r>
                        <a:rPr kumimoji="0" lang="it-IT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UTENTI: 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Numerosi utenti hanno commentato la notizia, </a:t>
                      </a:r>
                      <a:r>
                        <a:rPr kumimoji="0" lang="it-IT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alcuni sostengono che gli sfollati di Derna appartengono al gruppo degli integralisti Islamici, 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sostenitori del Principato Islamico di Derna disciolto a seguito della disfatta ad opera del </a:t>
                      </a:r>
                      <a:r>
                        <a:rPr kumimoji="0" lang="it-IT" sz="9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Libyan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National </a:t>
                      </a:r>
                      <a:r>
                        <a:rPr kumimoji="0" lang="it-IT" sz="9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Army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(LNA del Gen. </a:t>
                      </a:r>
                      <a:r>
                        <a:rPr kumimoji="0" lang="it-IT" sz="9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Haftar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con l’aiuto egiziano durante la campagna militare del 2018. Qualche utente ha inoltre accusato </a:t>
                      </a:r>
                      <a:r>
                        <a:rPr kumimoji="0" lang="it-IT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il Primo ministro </a:t>
                      </a:r>
                      <a:r>
                        <a:rPr kumimoji="0" lang="it-IT" sz="9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Dabaiba</a:t>
                      </a:r>
                      <a:r>
                        <a:rPr kumimoji="0" lang="it-IT" sz="9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di “pagare i rifugiati” trascurando i dipendenti di alcune categorie del settore pubblico </a:t>
                      </a:r>
                      <a:r>
                        <a:rPr kumimoji="0" lang="it-IT" sz="9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 quali non percepiscono gli stipendi da diversi mesi.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t-IT" sz="850" b="1" kern="1200" spc="-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a14="http://schemas.microsoft.com/office/drawing/2010/main" xmlns:mc="http://schemas.openxmlformats.org/markup-compatibility/2006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tangolo 35"/>
              <p:cNvSpPr/>
              <p:nvPr/>
            </p:nvSpPr>
            <p:spPr>
              <a:xfrm>
                <a:off x="4277773" y="1234937"/>
                <a:ext cx="42486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pc="-1" dirty="0" smtClean="0">
                          <a:solidFill>
                            <a:srgbClr val="4C6121"/>
                          </a:solidFill>
                          <a:latin typeface="Cambria Math"/>
                          <a:ea typeface="Tahoma"/>
                          <a:sym typeface="Wingdings 2"/>
                        </a:rPr>
                        <m:t></m:t>
                      </m:r>
                    </m:oMath>
                  </m:oMathPara>
                </a14:m>
                <a:endParaRPr lang="it-IT" sz="1600" spc="-1" dirty="0">
                  <a:solidFill>
                    <a:srgbClr val="4C6121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36" name="Rettango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73" y="1234937"/>
                <a:ext cx="424860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16" y="2551663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1" y="2481701"/>
            <a:ext cx="882221" cy="86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155" y="2479917"/>
            <a:ext cx="1847868" cy="49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61" y="899716"/>
            <a:ext cx="1262197" cy="123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858" y="899716"/>
            <a:ext cx="1250928" cy="123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786" y="926446"/>
            <a:ext cx="1082619" cy="114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585" y="842515"/>
            <a:ext cx="459602" cy="67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754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6" y="856920"/>
            <a:ext cx="8055040" cy="116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stomShape 1"/>
          <p:cNvSpPr/>
          <p:nvPr/>
        </p:nvSpPr>
        <p:spPr>
          <a:xfrm>
            <a:off x="1262113" y="57966"/>
            <a:ext cx="9659887" cy="521766"/>
          </a:xfrm>
          <a:prstGeom prst="rect">
            <a:avLst/>
          </a:prstGeom>
          <a:noFill/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800" b="1" spc="-1" dirty="0" smtClean="0">
                <a:solidFill>
                  <a:srgbClr val="485A4A"/>
                </a:solidFill>
                <a:latin typeface="Tahoma"/>
                <a:ea typeface="Tahoma"/>
              </a:rPr>
              <a:t>SICUREZZA</a:t>
            </a:r>
            <a:endParaRPr lang="it-IT" sz="2800" b="0" strike="noStrike" spc="-1" dirty="0">
              <a:solidFill>
                <a:srgbClr val="485A4A"/>
              </a:solidFill>
              <a:latin typeface="Arial"/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142755" y="5334824"/>
            <a:ext cx="11906489" cy="819486"/>
          </a:xfrm>
          <a:prstGeom prst="roundRect">
            <a:avLst>
              <a:gd name="adj" fmla="val 3087"/>
            </a:avLst>
          </a:prstGeom>
          <a:solidFill>
            <a:srgbClr val="FFFF00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extrusionH="146050" contourW="38100" prstMaterial="matte">
            <a:bevelT w="114300" prst="artDeco"/>
            <a:extrusionClr>
              <a:srgbClr val="485A4A"/>
            </a:extrusionClr>
            <a:contourClr>
              <a:srgbClr val="485A4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CustomShape 54"/>
          <p:cNvSpPr/>
          <p:nvPr/>
        </p:nvSpPr>
        <p:spPr>
          <a:xfrm>
            <a:off x="134803" y="5325350"/>
            <a:ext cx="11858783" cy="7833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900" b="1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INFLUENCE/COGNITIVE</a:t>
            </a:r>
            <a:r>
              <a:rPr lang="it-IT" sz="900" b="1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 ASSESSMENT</a:t>
            </a:r>
          </a:p>
          <a:p>
            <a:pPr algn="just"/>
            <a:r>
              <a:rPr lang="it-IT" sz="900" dirty="0" smtClean="0">
                <a:latin typeface="Tahoma" panose="020B0604030504040204" pitchFamily="34" charset="0"/>
              </a:rPr>
              <a:t>La </a:t>
            </a:r>
            <a:r>
              <a:rPr lang="it-IT" sz="900" dirty="0">
                <a:latin typeface="Tahoma" panose="020B0604030504040204" pitchFamily="34" charset="0"/>
              </a:rPr>
              <a:t>notizia della </a:t>
            </a:r>
            <a:r>
              <a:rPr lang="it-IT" sz="900" b="1" dirty="0">
                <a:latin typeface="Tahoma" panose="020B0604030504040204" pitchFamily="34" charset="0"/>
              </a:rPr>
              <a:t>commemorazione </a:t>
            </a:r>
            <a:r>
              <a:rPr lang="it-IT" sz="900" b="1" dirty="0" smtClean="0">
                <a:latin typeface="Tahoma" panose="020B0604030504040204" pitchFamily="34" charset="0"/>
              </a:rPr>
              <a:t>dell’anniversario dell’insurrezione </a:t>
            </a:r>
            <a:r>
              <a:rPr lang="it-IT" sz="900" b="1" dirty="0">
                <a:latin typeface="Tahoma" panose="020B0604030504040204" pitchFamily="34" charset="0"/>
              </a:rPr>
              <a:t>contro il terrorismo a Bengasi </a:t>
            </a:r>
            <a:r>
              <a:rPr lang="it-IT" sz="900" dirty="0" smtClean="0">
                <a:latin typeface="Tahoma" panose="020B0604030504040204" pitchFamily="34" charset="0"/>
              </a:rPr>
              <a:t>ha interessato particolarmente gli utenti, i quali hanno esternato il loro apprezzamento verso </a:t>
            </a:r>
            <a:r>
              <a:rPr lang="it-IT" sz="900" b="1" dirty="0" err="1" smtClean="0">
                <a:latin typeface="Tahoma" panose="020B0604030504040204" pitchFamily="34" charset="0"/>
              </a:rPr>
              <a:t>Haftar</a:t>
            </a:r>
            <a:r>
              <a:rPr lang="it-IT" sz="900" dirty="0" smtClean="0">
                <a:latin typeface="Tahoma" panose="020B0604030504040204" pitchFamily="34" charset="0"/>
              </a:rPr>
              <a:t>. Le dichiarazioni del Generale relative alla </a:t>
            </a:r>
            <a:r>
              <a:rPr lang="it-IT" sz="900" b="1" dirty="0" smtClean="0">
                <a:latin typeface="Tahoma" panose="020B0604030504040204" pitchFamily="34" charset="0"/>
              </a:rPr>
              <a:t>sicurezza e alla stabilità </a:t>
            </a:r>
            <a:r>
              <a:rPr lang="it-IT" sz="900" dirty="0" smtClean="0">
                <a:latin typeface="Tahoma" panose="020B0604030504040204" pitchFamily="34" charset="0"/>
              </a:rPr>
              <a:t>che godrebbe la città di Bengasi e la sua </a:t>
            </a:r>
            <a:r>
              <a:rPr lang="it-IT" sz="900" dirty="0">
                <a:latin typeface="Tahoma" panose="020B0604030504040204" pitchFamily="34" charset="0"/>
              </a:rPr>
              <a:t>affermazione </a:t>
            </a:r>
            <a:r>
              <a:rPr lang="it-IT" sz="900" dirty="0" smtClean="0">
                <a:latin typeface="Tahoma" panose="020B0604030504040204" pitchFamily="34" charset="0"/>
              </a:rPr>
              <a:t>secondo la quale “</a:t>
            </a:r>
            <a:r>
              <a:rPr lang="it-IT" sz="900" b="1" dirty="0" smtClean="0">
                <a:latin typeface="Tahoma" panose="020B0604030504040204" pitchFamily="34" charset="0"/>
              </a:rPr>
              <a:t>chi </a:t>
            </a:r>
            <a:r>
              <a:rPr lang="it-IT" sz="900" b="1" dirty="0">
                <a:latin typeface="Tahoma" panose="020B0604030504040204" pitchFamily="34" charset="0"/>
              </a:rPr>
              <a:t>ha sconfitto il terrorismo sconfiggerà anche la </a:t>
            </a:r>
            <a:r>
              <a:rPr lang="it-IT" sz="900" b="1" dirty="0" smtClean="0">
                <a:latin typeface="Tahoma" panose="020B0604030504040204" pitchFamily="34" charset="0"/>
              </a:rPr>
              <a:t>corruzione</a:t>
            </a:r>
            <a:r>
              <a:rPr lang="it-IT" sz="900" dirty="0" smtClean="0">
                <a:latin typeface="Tahoma" panose="020B0604030504040204" pitchFamily="34" charset="0"/>
              </a:rPr>
              <a:t>” porterebbe a ritenere che </a:t>
            </a:r>
            <a:r>
              <a:rPr lang="it-IT" sz="900" dirty="0" err="1" smtClean="0">
                <a:latin typeface="Tahoma" panose="020B0604030504040204" pitchFamily="34" charset="0"/>
              </a:rPr>
              <a:t>Haftar</a:t>
            </a:r>
            <a:r>
              <a:rPr lang="it-IT" sz="900" dirty="0" smtClean="0">
                <a:latin typeface="Tahoma" panose="020B0604030504040204" pitchFamily="34" charset="0"/>
              </a:rPr>
              <a:t> stia seguendo una propria linea comunicativa per la campagna elettorale in vista delle prossime elezioni. Il </a:t>
            </a:r>
            <a:r>
              <a:rPr lang="it-IT" sz="900" dirty="0">
                <a:latin typeface="Tahoma" panose="020B0604030504040204" pitchFamily="34" charset="0"/>
              </a:rPr>
              <a:t>C</a:t>
            </a:r>
            <a:r>
              <a:rPr lang="it-IT" sz="900" dirty="0" smtClean="0">
                <a:latin typeface="Tahoma" panose="020B0604030504040204" pitchFamily="34" charset="0"/>
              </a:rPr>
              <a:t>apo dell’LNA inoltre, nelle scorse settimane ha visitato diverse città del </a:t>
            </a:r>
            <a:r>
              <a:rPr lang="it-IT" sz="900" b="1" dirty="0" err="1" smtClean="0">
                <a:latin typeface="Tahoma" panose="020B0604030504040204" pitchFamily="34" charset="0"/>
              </a:rPr>
              <a:t>Fezzan</a:t>
            </a:r>
            <a:r>
              <a:rPr lang="it-IT" sz="900" dirty="0" smtClean="0">
                <a:latin typeface="Tahoma" panose="020B0604030504040204" pitchFamily="34" charset="0"/>
              </a:rPr>
              <a:t> (regione a sud ovest della Libia) e durante i suoi discorsi avrebbe dichiarato che il suo </a:t>
            </a:r>
            <a:r>
              <a:rPr lang="it-IT" sz="900" b="1" dirty="0" err="1" smtClean="0">
                <a:latin typeface="Tahoma" panose="020B0604030504040204" pitchFamily="34" charset="0"/>
              </a:rPr>
              <a:t>Libyan</a:t>
            </a:r>
            <a:r>
              <a:rPr lang="it-IT" sz="900" b="1" dirty="0" smtClean="0">
                <a:latin typeface="Tahoma" panose="020B0604030504040204" pitchFamily="34" charset="0"/>
              </a:rPr>
              <a:t> National </a:t>
            </a:r>
            <a:r>
              <a:rPr lang="it-IT" sz="900" b="1" dirty="0" err="1" smtClean="0">
                <a:latin typeface="Tahoma" panose="020B0604030504040204" pitchFamily="34" charset="0"/>
              </a:rPr>
              <a:t>Army</a:t>
            </a:r>
            <a:r>
              <a:rPr lang="it-IT" sz="900" b="1" dirty="0" smtClean="0">
                <a:latin typeface="Tahoma" panose="020B0604030504040204" pitchFamily="34" charset="0"/>
              </a:rPr>
              <a:t> </a:t>
            </a:r>
            <a:r>
              <a:rPr lang="it-IT" sz="900" dirty="0" smtClean="0">
                <a:latin typeface="Tahoma" panose="020B0604030504040204" pitchFamily="34" charset="0"/>
              </a:rPr>
              <a:t>(LNA) è </a:t>
            </a:r>
            <a:r>
              <a:rPr lang="it-IT" sz="900" b="1" dirty="0" smtClean="0">
                <a:latin typeface="Tahoma" panose="020B0604030504040204" pitchFamily="34" charset="0"/>
              </a:rPr>
              <a:t>l’unica forza militare in grado di garantire sicurezza e stabilità in Libia</a:t>
            </a:r>
            <a:r>
              <a:rPr lang="it-IT" sz="900" dirty="0" smtClean="0">
                <a:latin typeface="Tahoma" panose="020B0604030504040204" pitchFamily="34" charset="0"/>
              </a:rPr>
              <a:t>. </a:t>
            </a:r>
          </a:p>
        </p:txBody>
      </p:sp>
      <p:graphicFrame>
        <p:nvGraphicFramePr>
          <p:cNvPr id="30" name="Tabel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641581"/>
              </p:ext>
            </p:extLst>
          </p:nvPr>
        </p:nvGraphicFramePr>
        <p:xfrm>
          <a:off x="142755" y="2474729"/>
          <a:ext cx="11917807" cy="156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6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6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06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47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163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564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strike="noStrike" kern="1200" spc="-1" dirty="0" smtClean="0">
                          <a:solidFill>
                            <a:srgbClr val="67C9F5"/>
                          </a:solidFill>
                          <a:latin typeface="Wingdings 2"/>
                          <a:ea typeface="Tahoma"/>
                          <a:cs typeface="+mn-cs"/>
                          <a:sym typeface="Wingdings 2"/>
                        </a:rPr>
                        <a:t></a:t>
                      </a:r>
                      <a:endParaRPr lang="it-IT" sz="1600" b="0" strike="noStrike" kern="1200" spc="-1" dirty="0">
                        <a:solidFill>
                          <a:srgbClr val="67C9F5"/>
                        </a:solidFill>
                        <a:latin typeface="Wingdings 2"/>
                        <a:ea typeface="Tahom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defRPr/>
                      </a:pPr>
                      <a:endParaRPr lang="it-IT" sz="1600" b="0" strike="noStrike" kern="1200" spc="-1" dirty="0">
                        <a:solidFill>
                          <a:srgbClr val="4C6121"/>
                        </a:solidFill>
                        <a:latin typeface="Wingdings 2"/>
                        <a:ea typeface="Tahom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sz="85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just" rtl="0"/>
                      <a:r>
                        <a:rPr lang="it-IT" sz="900" b="1" i="0" u="none" strike="noStrik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SUNTO: 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Il 15 ottobre la pagina </a:t>
                      </a:r>
                      <a:r>
                        <a:rPr lang="it-IT" sz="900" b="0" i="0" u="none" strike="noStrike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Facebook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della testata mediatica </a:t>
                      </a:r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Libya </a:t>
                      </a:r>
                      <a:r>
                        <a:rPr lang="it-IT" sz="900" b="1" i="0" u="none" strike="noStrike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Alhadath</a:t>
                      </a:r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TV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riporta che il </a:t>
                      </a:r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Comandante dell’LNA 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(</a:t>
                      </a:r>
                      <a:r>
                        <a:rPr lang="it-IT" sz="900" b="0" i="0" u="none" strike="noStrike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Libian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National </a:t>
                      </a:r>
                      <a:r>
                        <a:rPr lang="it-IT" sz="900" b="0" i="0" u="none" strike="noStrike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Army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), </a:t>
                      </a:r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Gen. Khalifa </a:t>
                      </a:r>
                      <a:r>
                        <a:rPr lang="it-IT" sz="900" b="1" i="0" u="none" strike="noStrike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Haftar</a:t>
                      </a:r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, 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durante la </a:t>
                      </a:r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commemorazione dell’anniversario "dell’insurrezione contro il terrorismo" 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a Bengasi, dichiara che “se non fosse stato per i </a:t>
                      </a:r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sacrifici degli eroi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, questo </a:t>
                      </a:r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clima di pace 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attuale</a:t>
                      </a:r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non sarebbe stato possibile”. Come riportato nel post, il Generale ha inoltre affermato che "</a:t>
                      </a:r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Bengasi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è diventata la </a:t>
                      </a:r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capitale della sicurezza e della stabilità"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, sottolineando che “</a:t>
                      </a:r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chi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ha sconfitto il terrorismo sconfiggerà anche la corruzione”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.</a:t>
                      </a:r>
                    </a:p>
                    <a:p>
                      <a:pPr marR="0" algn="just" rtl="0"/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Con ogni probabilità, le dichiarazioni del </a:t>
                      </a:r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Generale 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farebbero riferimento alla </a:t>
                      </a:r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seconda guerra civile libica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, quando nel 2014 la città di </a:t>
                      </a:r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Bengasi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è stata </a:t>
                      </a:r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occupata da gruppi integralisti Islamici,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in particolare la "Brigata dei Martiri del 17 Febbraio" del gruppo </a:t>
                      </a:r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Ansar Al Sharia 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affiliati ai </a:t>
                      </a:r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Fratelli Musulmani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, i quali avevano conquistato molte basi militari dell’esercito Libico nell'Est del Paese conquistando successivamente quasi tutta Bengasi. Con l’appoggio della marina e dell’ aeronautica egiziana, </a:t>
                      </a:r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l'LNA 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(</a:t>
                      </a:r>
                      <a:r>
                        <a:rPr lang="it-IT" sz="900" b="0" i="0" u="none" strike="noStrike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Libyan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National </a:t>
                      </a:r>
                      <a:r>
                        <a:rPr lang="it-IT" sz="900" b="0" i="0" u="none" strike="noStrike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Army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) nel 2017 riprende il controllo di tutta Bengasi, dichiarando la città totalmente liberata dagli integralisti islamici.</a:t>
                      </a:r>
                    </a:p>
                    <a:p>
                      <a:pPr marR="0" algn="just" rtl="0"/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REAZIONE </a:t>
                      </a:r>
                      <a:r>
                        <a:rPr lang="it-IT" sz="900" b="1" i="0" u="none" strike="noStrike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UTENTI: </a:t>
                      </a:r>
                      <a:r>
                        <a:rPr lang="it-IT" sz="900" b="0" i="0" u="none" strike="noStrike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Numerosi utenti hanno commentato la 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notizia, </a:t>
                      </a:r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la quasi totalità 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di essi si è complimentata con</a:t>
                      </a:r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il</a:t>
                      </a:r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Gen. </a:t>
                      </a:r>
                      <a:r>
                        <a:rPr lang="it-IT" sz="900" b="1" i="0" u="none" strike="noStrike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Haftar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, soltanto una</a:t>
                      </a:r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piccola parte smentisce 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la presenza di</a:t>
                      </a:r>
                      <a:r>
                        <a:rPr lang="it-IT" sz="90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sicurezza e stabilità </a:t>
                      </a:r>
                      <a:r>
                        <a:rPr lang="it-IT" sz="90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nel Paese.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t-IT" sz="850" b="1" kern="1200" spc="-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Rettangolo 30"/>
          <p:cNvSpPr/>
          <p:nvPr/>
        </p:nvSpPr>
        <p:spPr>
          <a:xfrm>
            <a:off x="2072389" y="762183"/>
            <a:ext cx="3672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1600" spc="-1" dirty="0" smtClean="0">
                <a:solidFill>
                  <a:srgbClr val="67C9F5"/>
                </a:solidFill>
                <a:latin typeface="Wingdings 2"/>
                <a:ea typeface="Tahoma"/>
                <a:sym typeface="Wingdings 2"/>
              </a:rPr>
              <a:t></a:t>
            </a:r>
            <a:endParaRPr lang="it-IT" sz="1600" spc="-1" dirty="0">
              <a:solidFill>
                <a:srgbClr val="67C9F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567" y="2573068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346" y="2503552"/>
            <a:ext cx="1778898" cy="44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9" y="2509480"/>
            <a:ext cx="843895" cy="82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316" y="880773"/>
            <a:ext cx="1276278" cy="127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635" y="880773"/>
            <a:ext cx="1264675" cy="127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332" y="987844"/>
            <a:ext cx="1110904" cy="110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488" y="827104"/>
            <a:ext cx="453595" cy="39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05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0" y="848978"/>
            <a:ext cx="7748511" cy="120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arrotondato 5"/>
          <p:cNvSpPr/>
          <p:nvPr/>
        </p:nvSpPr>
        <p:spPr>
          <a:xfrm>
            <a:off x="142755" y="5222016"/>
            <a:ext cx="11906489" cy="1246879"/>
          </a:xfrm>
          <a:prstGeom prst="roundRect">
            <a:avLst>
              <a:gd name="adj" fmla="val 3087"/>
            </a:avLst>
          </a:prstGeom>
          <a:solidFill>
            <a:srgbClr val="FFFF00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extrusionH="146050" contourW="38100" prstMaterial="matte">
            <a:bevelT w="114300" prst="artDeco"/>
            <a:extrusionClr>
              <a:srgbClr val="485A4A"/>
            </a:extrusionClr>
            <a:contourClr>
              <a:srgbClr val="485A4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ustomShape 54"/>
          <p:cNvSpPr/>
          <p:nvPr/>
        </p:nvSpPr>
        <p:spPr>
          <a:xfrm>
            <a:off x="130475" y="5223854"/>
            <a:ext cx="11846708" cy="12450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750" b="1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INFLUENCE/COGNITIVE</a:t>
            </a:r>
            <a:r>
              <a:rPr lang="it-IT" sz="750" b="1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 ASSESSMENT</a:t>
            </a:r>
          </a:p>
          <a:p>
            <a:pPr marL="87313" indent="-87313" algn="just">
              <a:buFont typeface="Wingdings" pitchFamily="2" charset="2"/>
              <a:buChar char=""/>
            </a:pPr>
            <a:r>
              <a:rPr lang="it-IT" sz="750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Il </a:t>
            </a:r>
            <a:r>
              <a:rPr lang="it-IT" sz="750" spc="-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tweet</a:t>
            </a:r>
            <a:r>
              <a:rPr lang="it-IT" sz="750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 dell’account </a:t>
            </a:r>
            <a:r>
              <a:rPr lang="it-IT" sz="750" b="1" dirty="0" err="1">
                <a:latin typeface="Tahoma" panose="020B0604030504040204" pitchFamily="34" charset="0"/>
              </a:rPr>
              <a:t>Labour</a:t>
            </a:r>
            <a:r>
              <a:rPr lang="it-IT" sz="750" b="1" dirty="0">
                <a:latin typeface="Tahoma" panose="020B0604030504040204" pitchFamily="34" charset="0"/>
              </a:rPr>
              <a:t> for Free </a:t>
            </a:r>
            <a:r>
              <a:rPr lang="it-IT" sz="750" b="1" dirty="0" err="1">
                <a:latin typeface="Tahoma" panose="020B0604030504040204" pitchFamily="34" charset="0"/>
              </a:rPr>
              <a:t>Movement</a:t>
            </a:r>
            <a:r>
              <a:rPr lang="it-IT" sz="750" dirty="0">
                <a:latin typeface="Tahoma" panose="020B0604030504040204" pitchFamily="34" charset="0"/>
              </a:rPr>
              <a:t> (@</a:t>
            </a:r>
            <a:r>
              <a:rPr lang="it-IT" sz="750" dirty="0" err="1">
                <a:latin typeface="Tahoma" panose="020B0604030504040204" pitchFamily="34" charset="0"/>
              </a:rPr>
              <a:t>labfreemvmt</a:t>
            </a:r>
            <a:r>
              <a:rPr lang="it-IT" sz="750" dirty="0">
                <a:latin typeface="Tahoma" panose="020B0604030504040204" pitchFamily="34" charset="0"/>
              </a:rPr>
              <a:t> – 6.668 </a:t>
            </a:r>
            <a:r>
              <a:rPr lang="it-IT" sz="750" dirty="0" err="1">
                <a:latin typeface="Tahoma" panose="020B0604030504040204" pitchFamily="34" charset="0"/>
              </a:rPr>
              <a:t>follower</a:t>
            </a:r>
            <a:r>
              <a:rPr lang="it-IT" sz="750" dirty="0">
                <a:latin typeface="Tahoma" panose="020B0604030504040204" pitchFamily="34" charset="0"/>
              </a:rPr>
              <a:t>) fa riferimento alla </a:t>
            </a:r>
            <a:r>
              <a:rPr lang="it-IT" sz="750" b="1" dirty="0">
                <a:latin typeface="Tahoma" pitchFamily="34" charset="0"/>
                <a:ea typeface="Tahoma" pitchFamily="34" charset="0"/>
                <a:cs typeface="Tahoma" pitchFamily="34" charset="0"/>
              </a:rPr>
              <a:t>giornata di mobilitazione internazionale </a:t>
            </a:r>
            <a:r>
              <a:rPr lang="it-IT" sz="750" dirty="0">
                <a:latin typeface="Tahoma" panose="020B0604030504040204" pitchFamily="34" charset="0"/>
              </a:rPr>
              <a:t>per chiedere di </a:t>
            </a:r>
            <a:r>
              <a:rPr lang="it-IT" sz="750" b="1" dirty="0">
                <a:latin typeface="Tahoma" panose="020B0604030504040204" pitchFamily="34" charset="0"/>
              </a:rPr>
              <a:t>porre fine Memorandum d’Intesa</a:t>
            </a:r>
            <a:r>
              <a:rPr lang="it-IT" sz="750" dirty="0">
                <a:latin typeface="Tahoma" pitchFamily="34" charset="0"/>
                <a:ea typeface="Tahoma" pitchFamily="34" charset="0"/>
                <a:cs typeface="Tahoma" pitchFamily="34" charset="0"/>
              </a:rPr>
              <a:t>. Come riportato da diverse testate mediatiche italiane ed internazionali, il 15 ottobre 2022 in diverse città italiane ed europee sono state organizzate </a:t>
            </a:r>
            <a:r>
              <a:rPr lang="it-IT" sz="750" dirty="0">
                <a:latin typeface="Tahoma" panose="020B0604030504040204" pitchFamily="34" charset="0"/>
              </a:rPr>
              <a:t>manifestazioni </a:t>
            </a:r>
            <a:r>
              <a:rPr lang="it-IT" sz="750" dirty="0" smtClean="0">
                <a:latin typeface="Tahoma" panose="020B0604030504040204" pitchFamily="34" charset="0"/>
              </a:rPr>
              <a:t>per </a:t>
            </a:r>
            <a:r>
              <a:rPr lang="it-IT" sz="750" dirty="0">
                <a:latin typeface="Tahoma" panose="020B0604030504040204" pitchFamily="34" charset="0"/>
              </a:rPr>
              <a:t>chiedere al Governo italiano di porre fine al </a:t>
            </a:r>
            <a:r>
              <a:rPr lang="it-IT" sz="750" dirty="0" smtClean="0">
                <a:latin typeface="Tahoma" panose="020B0604030504040204" pitchFamily="34" charset="0"/>
              </a:rPr>
              <a:t>Memorandum d’intesa, che </a:t>
            </a:r>
            <a:r>
              <a:rPr lang="it-IT" sz="750" dirty="0">
                <a:latin typeface="Tahoma" panose="020B0604030504040204" pitchFamily="34" charset="0"/>
              </a:rPr>
              <a:t>all’estero si sarebbero tenute all’esterno delle ambasciate e dei consolati italiani. L’appello arriverebbe dalle </a:t>
            </a:r>
            <a:r>
              <a:rPr lang="it-IT" sz="750" dirty="0" smtClean="0">
                <a:latin typeface="Tahoma" panose="020B0604030504040204" pitchFamily="34" charset="0"/>
              </a:rPr>
              <a:t>ONG </a:t>
            </a:r>
            <a:r>
              <a:rPr lang="it-IT" sz="750" b="1" dirty="0" err="1" smtClean="0">
                <a:latin typeface="Tahoma" panose="020B0604030504040204" pitchFamily="34" charset="0"/>
              </a:rPr>
              <a:t>Solidarity</a:t>
            </a:r>
            <a:r>
              <a:rPr lang="it-IT" sz="750" b="1" dirty="0" smtClean="0">
                <a:latin typeface="Tahoma" panose="020B0604030504040204" pitchFamily="34" charset="0"/>
              </a:rPr>
              <a:t> </a:t>
            </a:r>
            <a:r>
              <a:rPr lang="it-IT" sz="750" b="1" dirty="0">
                <a:latin typeface="Tahoma" panose="020B0604030504040204" pitchFamily="34" charset="0"/>
              </a:rPr>
              <a:t>with </a:t>
            </a:r>
            <a:r>
              <a:rPr lang="it-IT" sz="750" b="1" dirty="0" err="1">
                <a:latin typeface="Tahoma" panose="020B0604030504040204" pitchFamily="34" charset="0"/>
              </a:rPr>
              <a:t>Refugees</a:t>
            </a:r>
            <a:r>
              <a:rPr lang="it-IT" sz="750" b="1" dirty="0">
                <a:latin typeface="Tahoma" panose="020B0604030504040204" pitchFamily="34" charset="0"/>
              </a:rPr>
              <a:t> in </a:t>
            </a:r>
            <a:r>
              <a:rPr lang="it-IT" sz="750" b="1" dirty="0" smtClean="0">
                <a:latin typeface="Tahoma" panose="020B0604030504040204" pitchFamily="34" charset="0"/>
              </a:rPr>
              <a:t>Libya</a:t>
            </a:r>
            <a:r>
              <a:rPr lang="it-IT" sz="750" dirty="0" smtClean="0">
                <a:latin typeface="Tahoma" panose="020B0604030504040204" pitchFamily="34" charset="0"/>
              </a:rPr>
              <a:t>, </a:t>
            </a:r>
            <a:r>
              <a:rPr lang="it-IT" sz="750" b="1" dirty="0" err="1" smtClean="0">
                <a:latin typeface="Tahoma" panose="020B0604030504040204" pitchFamily="34" charset="0"/>
              </a:rPr>
              <a:t>Abolish</a:t>
            </a:r>
            <a:r>
              <a:rPr lang="it-IT" sz="750" b="1" dirty="0" smtClean="0">
                <a:latin typeface="Tahoma" panose="020B0604030504040204" pitchFamily="34" charset="0"/>
              </a:rPr>
              <a:t> </a:t>
            </a:r>
            <a:r>
              <a:rPr lang="it-IT" sz="750" b="1" dirty="0" err="1">
                <a:latin typeface="Tahoma" panose="020B0604030504040204" pitchFamily="34" charset="0"/>
              </a:rPr>
              <a:t>Frontex</a:t>
            </a:r>
            <a:r>
              <a:rPr lang="it-IT" sz="750" dirty="0">
                <a:latin typeface="Tahoma" panose="020B0604030504040204" pitchFamily="34" charset="0"/>
              </a:rPr>
              <a:t>”, “</a:t>
            </a:r>
            <a:r>
              <a:rPr lang="it-IT" sz="750" b="1" dirty="0" err="1">
                <a:latin typeface="Tahoma" panose="020B0604030504040204" pitchFamily="34" charset="0"/>
              </a:rPr>
              <a:t>Refugees</a:t>
            </a:r>
            <a:r>
              <a:rPr lang="it-IT" sz="750" b="1" dirty="0">
                <a:latin typeface="Tahoma" panose="020B0604030504040204" pitchFamily="34" charset="0"/>
              </a:rPr>
              <a:t> In </a:t>
            </a:r>
            <a:r>
              <a:rPr lang="it-IT" sz="750" b="1" dirty="0" smtClean="0">
                <a:latin typeface="Tahoma" panose="020B0604030504040204" pitchFamily="34" charset="0"/>
              </a:rPr>
              <a:t>Libya</a:t>
            </a:r>
            <a:r>
              <a:rPr lang="it-IT" sz="750" dirty="0" smtClean="0">
                <a:latin typeface="Tahoma" panose="020B0604030504040204" pitchFamily="34" charset="0"/>
              </a:rPr>
              <a:t>, </a:t>
            </a:r>
            <a:r>
              <a:rPr lang="it-IT" sz="750" b="1" dirty="0" smtClean="0">
                <a:latin typeface="Tahoma" panose="020B0604030504040204" pitchFamily="34" charset="0"/>
              </a:rPr>
              <a:t>Mediterranea </a:t>
            </a:r>
            <a:r>
              <a:rPr lang="it-IT" sz="750" b="1" dirty="0" err="1">
                <a:latin typeface="Tahoma" panose="020B0604030504040204" pitchFamily="34" charset="0"/>
              </a:rPr>
              <a:t>Saving</a:t>
            </a:r>
            <a:r>
              <a:rPr lang="it-IT" sz="750" b="1" dirty="0">
                <a:latin typeface="Tahoma" panose="020B0604030504040204" pitchFamily="34" charset="0"/>
              </a:rPr>
              <a:t> </a:t>
            </a:r>
            <a:r>
              <a:rPr lang="it-IT" sz="750" b="1" dirty="0" err="1" smtClean="0">
                <a:latin typeface="Tahoma" panose="020B0604030504040204" pitchFamily="34" charset="0"/>
              </a:rPr>
              <a:t>Humans</a:t>
            </a:r>
            <a:r>
              <a:rPr lang="it-IT" sz="750" dirty="0" smtClean="0">
                <a:latin typeface="Tahoma" panose="020B0604030504040204" pitchFamily="34" charset="0"/>
              </a:rPr>
              <a:t>, </a:t>
            </a:r>
            <a:r>
              <a:rPr lang="it-IT" sz="750" dirty="0">
                <a:latin typeface="Tahoma" panose="020B0604030504040204" pitchFamily="34" charset="0"/>
              </a:rPr>
              <a:t>le quali </a:t>
            </a:r>
            <a:r>
              <a:rPr lang="it-IT" sz="750" dirty="0" smtClean="0">
                <a:latin typeface="Tahoma" panose="020B0604030504040204" pitchFamily="34" charset="0"/>
              </a:rPr>
              <a:t>chiedono di bloccare i </a:t>
            </a:r>
            <a:r>
              <a:rPr lang="it-IT" sz="750" b="1" dirty="0" smtClean="0">
                <a:latin typeface="Tahoma" panose="020B0604030504040204" pitchFamily="34" charset="0"/>
              </a:rPr>
              <a:t>finanziamenti </a:t>
            </a:r>
            <a:r>
              <a:rPr lang="it-IT" sz="750" b="1" dirty="0">
                <a:latin typeface="Tahoma" panose="020B0604030504040204" pitchFamily="34" charset="0"/>
              </a:rPr>
              <a:t>e </a:t>
            </a:r>
            <a:r>
              <a:rPr lang="it-IT" sz="750" b="1" dirty="0" smtClean="0">
                <a:latin typeface="Tahoma" panose="020B0604030504040204" pitchFamily="34" charset="0"/>
              </a:rPr>
              <a:t>la </a:t>
            </a:r>
            <a:r>
              <a:rPr lang="it-IT" sz="750" b="1" dirty="0">
                <a:latin typeface="Tahoma" panose="020B0604030504040204" pitchFamily="34" charset="0"/>
              </a:rPr>
              <a:t>cooperazione con la guardia costiera libica </a:t>
            </a:r>
            <a:r>
              <a:rPr lang="it-IT" sz="750" dirty="0">
                <a:latin typeface="Tahoma" panose="020B0604030504040204" pitchFamily="34" charset="0"/>
              </a:rPr>
              <a:t>e </a:t>
            </a:r>
            <a:r>
              <a:rPr lang="it-IT" sz="750" dirty="0" smtClean="0">
                <a:latin typeface="Tahoma" panose="020B0604030504040204" pitchFamily="34" charset="0"/>
              </a:rPr>
              <a:t>revocare le sanzioni per le organizzazioni che recuperano le imbarcazioni di migranti senza respingerli in Libia. Benché </a:t>
            </a:r>
            <a:r>
              <a:rPr lang="it-IT" sz="750" dirty="0">
                <a:latin typeface="Tahoma" panose="020B0604030504040204" pitchFamily="34" charset="0"/>
              </a:rPr>
              <a:t>testate mediatiche italiane ed internazionali abbiano riportato delle suddette manifestazioni, </a:t>
            </a:r>
            <a:r>
              <a:rPr lang="it-IT" sz="750" b="1" dirty="0">
                <a:latin typeface="Tahoma" panose="020B0604030504040204" pitchFamily="34" charset="0"/>
              </a:rPr>
              <a:t>gli utenti libici non hanno  interagito con la notizia in oggetto</a:t>
            </a:r>
            <a:r>
              <a:rPr lang="it-IT" sz="750" dirty="0">
                <a:latin typeface="Tahoma" panose="020B0604030504040204" pitchFamily="34" charset="0"/>
              </a:rPr>
              <a:t>, probabilmente </a:t>
            </a:r>
            <a:r>
              <a:rPr lang="it-IT" sz="750" dirty="0" smtClean="0">
                <a:latin typeface="Tahoma" panose="020B0604030504040204" pitchFamily="34" charset="0"/>
              </a:rPr>
              <a:t>in quanto </a:t>
            </a:r>
            <a:r>
              <a:rPr lang="it-IT" sz="750" dirty="0">
                <a:latin typeface="Tahoma" panose="020B0604030504040204" pitchFamily="34" charset="0"/>
              </a:rPr>
              <a:t>la stampa libica non ha diffuso notizie </a:t>
            </a:r>
            <a:r>
              <a:rPr lang="it-IT" sz="750" dirty="0" smtClean="0">
                <a:latin typeface="Tahoma" panose="020B0604030504040204" pitchFamily="34" charset="0"/>
              </a:rPr>
              <a:t>e perché presumibilmente le preoccupazioni degli utenti libici verso la problematica migratoria si riflettono solo sui migranti che rimangono in Libia.</a:t>
            </a:r>
            <a:endParaRPr lang="it-IT" sz="7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8900" indent="-88900" algn="just">
              <a:buFont typeface="Wingdings" pitchFamily="2" charset="2"/>
              <a:buChar char=""/>
            </a:pPr>
            <a:r>
              <a:rPr lang="it-IT" sz="7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</a:t>
            </a:r>
            <a:r>
              <a:rPr lang="it-IT" sz="750" dirty="0">
                <a:latin typeface="Tahoma" pitchFamily="34" charset="0"/>
                <a:ea typeface="Tahoma" pitchFamily="34" charset="0"/>
                <a:cs typeface="Tahoma" pitchFamily="34" charset="0"/>
              </a:rPr>
              <a:t>notizia </a:t>
            </a:r>
            <a:r>
              <a:rPr lang="it-IT" sz="7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relativa alla </a:t>
            </a:r>
            <a:r>
              <a:rPr lang="it-IT" sz="7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prima edizione del </a:t>
            </a:r>
            <a:r>
              <a:rPr lang="it-IT" sz="75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premio dell’amicizia italo-libica </a:t>
            </a:r>
            <a:r>
              <a:rPr lang="it-IT" sz="750" dirty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it-IT" sz="750" b="1" dirty="0">
                <a:latin typeface="Tahoma" pitchFamily="34" charset="0"/>
                <a:ea typeface="Tahoma" pitchFamily="34" charset="0"/>
                <a:cs typeface="Tahoma" pitchFamily="34" charset="0"/>
              </a:rPr>
              <a:t>Arco di Marco Aurelio</a:t>
            </a:r>
            <a:r>
              <a:rPr lang="it-IT" sz="7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 benché riportata da diverse testate sia libiche che italiane </a:t>
            </a:r>
            <a:r>
              <a:rPr lang="it-IT" sz="7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non ha catturato </a:t>
            </a:r>
            <a:r>
              <a:rPr lang="it-IT" sz="7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particolarmente </a:t>
            </a:r>
            <a:r>
              <a:rPr lang="it-IT" sz="7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l’attenzione degli utenti libici </a:t>
            </a:r>
            <a:r>
              <a:rPr lang="it-IT" sz="7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dei social. I </a:t>
            </a:r>
            <a:r>
              <a:rPr lang="it-IT" sz="75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tweet</a:t>
            </a:r>
            <a:r>
              <a:rPr lang="it-IT" sz="7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pubblicati in lingua araba ed inglese da </a:t>
            </a:r>
            <a:r>
              <a:rPr lang="it-IT" sz="7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@</a:t>
            </a:r>
            <a:r>
              <a:rPr lang="it-IT" sz="75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ItalyinLibya</a:t>
            </a:r>
            <a:r>
              <a:rPr lang="it-IT" sz="7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7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relativi alla notizia, ha dato modo ai pochi utenti che hanno commentato di esternare sia le loro</a:t>
            </a:r>
            <a:r>
              <a:rPr lang="it-IT" sz="7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critiche nei confronti dell’Italia </a:t>
            </a:r>
            <a:r>
              <a:rPr lang="it-IT" sz="7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sia la loro </a:t>
            </a:r>
            <a:r>
              <a:rPr lang="it-IT" sz="7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inquietudine </a:t>
            </a:r>
            <a:r>
              <a:rPr lang="it-IT" sz="750" b="1" dirty="0">
                <a:latin typeface="Tahoma" pitchFamily="34" charset="0"/>
                <a:ea typeface="Tahoma" pitchFamily="34" charset="0"/>
                <a:cs typeface="Tahoma" pitchFamily="34" charset="0"/>
              </a:rPr>
              <a:t>riguardo al Memorandum </a:t>
            </a:r>
            <a:r>
              <a:rPr lang="it-IT" sz="7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d’Intesa </a:t>
            </a:r>
            <a:r>
              <a:rPr lang="it-IT" sz="7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(che permetterebbe l’esplorazione </a:t>
            </a:r>
            <a:r>
              <a:rPr lang="it-IT" sz="750" dirty="0">
                <a:latin typeface="Tahoma" pitchFamily="34" charset="0"/>
                <a:ea typeface="Tahoma" pitchFamily="34" charset="0"/>
                <a:cs typeface="Tahoma" pitchFamily="34" charset="0"/>
              </a:rPr>
              <a:t>di idrocarburi nelle acque territoriali libiche </a:t>
            </a:r>
            <a:r>
              <a:rPr lang="it-IT" sz="7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ed </a:t>
            </a:r>
            <a:r>
              <a:rPr lang="it-IT" sz="750" dirty="0">
                <a:latin typeface="Tahoma" pitchFamily="34" charset="0"/>
                <a:ea typeface="Tahoma" pitchFamily="34" charset="0"/>
                <a:cs typeface="Tahoma" pitchFamily="34" charset="0"/>
              </a:rPr>
              <a:t>in territorio libico da parte di società congiunte </a:t>
            </a:r>
            <a:r>
              <a:rPr lang="it-IT" sz="7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turco-libiche)</a:t>
            </a:r>
            <a:r>
              <a:rPr lang="it-IT" sz="7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7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siglato recentemente tra il </a:t>
            </a:r>
            <a:r>
              <a:rPr lang="it-IT" sz="750" b="1" dirty="0">
                <a:latin typeface="Tahoma" pitchFamily="34" charset="0"/>
                <a:ea typeface="Tahoma" pitchFamily="34" charset="0"/>
                <a:cs typeface="Tahoma" pitchFamily="34" charset="0"/>
              </a:rPr>
              <a:t>GNU </a:t>
            </a:r>
            <a:r>
              <a:rPr lang="it-IT" sz="750" dirty="0">
                <a:latin typeface="Tahoma" pitchFamily="34" charset="0"/>
                <a:ea typeface="Tahoma" pitchFamily="34" charset="0"/>
                <a:cs typeface="Tahoma" pitchFamily="34" charset="0"/>
              </a:rPr>
              <a:t>e la </a:t>
            </a:r>
            <a:r>
              <a:rPr lang="it-IT" sz="7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Turchia</a:t>
            </a:r>
            <a:r>
              <a:rPr lang="it-IT" sz="7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accordo che per gli utenti </a:t>
            </a:r>
            <a:r>
              <a:rPr lang="it-IT" sz="7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favorirebbe gli </a:t>
            </a:r>
            <a:r>
              <a:rPr lang="it-IT" sz="75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interessi della Turchia </a:t>
            </a:r>
            <a:r>
              <a:rPr lang="it-IT" sz="750" dirty="0">
                <a:latin typeface="Tahoma" pitchFamily="34" charset="0"/>
                <a:ea typeface="Tahoma" pitchFamily="34" charset="0"/>
                <a:cs typeface="Tahoma" pitchFamily="34" charset="0"/>
              </a:rPr>
              <a:t>a discapito </a:t>
            </a:r>
            <a:r>
              <a:rPr lang="it-IT" sz="7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della </a:t>
            </a:r>
            <a:r>
              <a:rPr lang="it-IT" sz="750" dirty="0">
                <a:latin typeface="Tahoma" pitchFamily="34" charset="0"/>
                <a:ea typeface="Tahoma" pitchFamily="34" charset="0"/>
                <a:cs typeface="Tahoma" pitchFamily="34" charset="0"/>
              </a:rPr>
              <a:t>Libia</a:t>
            </a:r>
            <a:r>
              <a:rPr lang="it-IT" sz="7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Come riporta un commento di un utente, </a:t>
            </a:r>
            <a:r>
              <a:rPr lang="it-IT" sz="7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iniziative culturali </a:t>
            </a:r>
            <a:r>
              <a:rPr lang="it-IT" sz="7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come quella in oggetto, consentirebbe ai libici talentuosi di trarre vantaggi dagli </a:t>
            </a:r>
            <a:r>
              <a:rPr lang="it-IT" sz="7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scambi culturali italo-libici.</a:t>
            </a:r>
            <a:endParaRPr lang="it-IT" sz="7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867744"/>
              </p:ext>
            </p:extLst>
          </p:nvPr>
        </p:nvGraphicFramePr>
        <p:xfrm>
          <a:off x="133968" y="2464111"/>
          <a:ext cx="11917807" cy="2704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6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6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21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711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984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241197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en-US" sz="1600" spc="-1" dirty="0">
                          <a:solidFill>
                            <a:srgbClr val="7030A0"/>
                          </a:solidFill>
                          <a:latin typeface="Wingdings 2"/>
                          <a:ea typeface="Tahoma"/>
                          <a:sym typeface="Wingdings 2"/>
                        </a:rPr>
                        <a:t></a:t>
                      </a:r>
                      <a:endParaRPr lang="it-IT" sz="1600" spc="-1" dirty="0">
                        <a:solidFill>
                          <a:srgbClr val="7030A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sz="9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sz="9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just" rtl="0"/>
                      <a:r>
                        <a:rPr lang="it-IT" sz="750" b="1" i="0" u="none" strike="noStrik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SUNTO:</a:t>
                      </a:r>
                      <a:r>
                        <a:rPr lang="it-IT" sz="750" b="0" i="0" u="none" strike="noStrik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Il 15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it-IT" sz="750" b="0" i="0" u="none" strike="noStrik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ottobre l’account </a:t>
                      </a:r>
                      <a:r>
                        <a:rPr lang="it-IT" sz="750" b="0" i="0" u="none" strike="noStrike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Twitter</a:t>
                      </a:r>
                      <a:r>
                        <a:rPr lang="it-IT" sz="750" b="0" i="0" u="none" strike="noStrik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it-IT" sz="750" b="1" i="0" u="none" strike="noStrike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Labour</a:t>
                      </a:r>
                      <a:r>
                        <a:rPr lang="it-IT" sz="750" b="1" i="0" u="none" strike="noStrik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for Free </a:t>
                      </a:r>
                      <a:r>
                        <a:rPr lang="it-IT" sz="750" b="1" i="0" u="none" strike="noStrike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Movement</a:t>
                      </a:r>
                      <a:r>
                        <a:rPr lang="it-IT" sz="750" b="1" i="0" u="none" strike="noStrik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it-IT" sz="750" b="0" i="0" u="none" strike="noStrik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(lavoratori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it-IT" sz="750" b="0" i="0" u="none" strike="noStrik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impegnati a difendere ed estendere la libertà di movimento e i diritti di tutti i migranti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- </a:t>
                      </a:r>
                      <a:r>
                        <a:rPr lang="it-IT" sz="750" b="0" i="0" u="none" strike="noStrik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@</a:t>
                      </a:r>
                      <a:r>
                        <a:rPr lang="it-IT" sz="750" b="0" i="0" u="none" strike="noStrike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labfreemvmt</a:t>
                      </a:r>
                      <a:r>
                        <a:rPr lang="it-IT" sz="750" b="0" i="0" u="none" strike="noStrik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– 6.668 </a:t>
                      </a:r>
                      <a:r>
                        <a:rPr lang="it-IT" sz="750" b="0" i="0" u="none" strike="noStrike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follower</a:t>
                      </a:r>
                      <a:r>
                        <a:rPr lang="it-IT" sz="750" b="0" i="0" u="none" strike="noStrik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) riporta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: </a:t>
                      </a:r>
                      <a:r>
                        <a:rPr lang="it-IT" sz="750" b="0" i="0" u="none" strike="noStrik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“Fuori dall'ambasciata italiana (a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Londra)</a:t>
                      </a:r>
                      <a:r>
                        <a:rPr lang="it-IT" sz="750" b="0" i="0" u="none" strike="noStrik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questo pomeriggio per dire NO al memorandum Italia-Libia”. </a:t>
                      </a:r>
                      <a:endParaRPr lang="it-IT" sz="750" b="0" i="0" u="none" strike="noStrike" baseline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</a:endParaRPr>
                    </a:p>
                    <a:p>
                      <a:pPr marR="0" algn="just" rtl="0"/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Il </a:t>
                      </a:r>
                      <a:r>
                        <a:rPr lang="it-IT" sz="75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memorandum Italia-Libia 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del 2017, ufficialmente "Memorandum d'intesa sulla cooperazione nel campo dello sviluppo, del contrasto all'immigrazione illegale, al traffico di esseri umani, al contrabbando e sul rafforzamento della sicurezza delle frontiere tra lo Stato della Libia e la Repubblica Italiana", è un memorandum d'intesa tra Italia e Libia firmato il 2 febbraio 2017 dall’allora Presidente del Consiglio dei Ministri Italiano </a:t>
                      </a:r>
                      <a:r>
                        <a:rPr lang="it-IT" sz="75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Paolo </a:t>
                      </a:r>
                      <a:r>
                        <a:rPr lang="it-IT" sz="750" b="1" i="0" u="none" strike="noStrike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Gentiloni</a:t>
                      </a:r>
                      <a:r>
                        <a:rPr lang="it-IT" sz="75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e dal Primo ministro del </a:t>
                      </a:r>
                      <a:r>
                        <a:rPr lang="it-IT" sz="75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Governo di Accordo Nazionale 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(</a:t>
                      </a:r>
                      <a:r>
                        <a:rPr lang="it-IT" sz="750" b="0" i="0" u="none" strike="noStrike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GNA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) </a:t>
                      </a:r>
                      <a:r>
                        <a:rPr lang="it-IT" sz="750" b="1" i="0" u="none" strike="noStrike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Fayez</a:t>
                      </a:r>
                      <a:r>
                        <a:rPr lang="it-IT" sz="75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al-</a:t>
                      </a:r>
                      <a:r>
                        <a:rPr lang="it-IT" sz="750" b="1" i="0" u="none" strike="noStrike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Sarraj</a:t>
                      </a:r>
                      <a:r>
                        <a:rPr lang="it-IT" sz="75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. 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L'accordo, che ha una durata di </a:t>
                      </a:r>
                      <a:r>
                        <a:rPr lang="it-IT" sz="75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tre anni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, è stato raggiunto nell'ambito della </a:t>
                      </a:r>
                      <a:r>
                        <a:rPr lang="it-IT" sz="75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crisi europea dei migranti 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e della </a:t>
                      </a:r>
                      <a:r>
                        <a:rPr lang="it-IT" sz="75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seconda guerra civile in Libia 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e prevede che il governo italiano fornisca aiuti economici e supporto tecnico alle autorità libiche (in particolare alla Guardia costiera), nel tentativo di ridurre il traffico di migranti attraverso il </a:t>
                      </a:r>
                      <a:r>
                        <a:rPr lang="it-IT" sz="75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Mar Mediterraneo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, mentre in cambio la Libia si impegna a </a:t>
                      </a:r>
                      <a:r>
                        <a:rPr lang="it-IT" sz="75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migliorare le condizioni dei propri centri di accoglienza 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per migranti. Nel 2020 il memorandum è stato</a:t>
                      </a:r>
                      <a:r>
                        <a:rPr lang="it-IT" sz="75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prorogato automaticamente 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alle stesse condizioni </a:t>
                      </a:r>
                      <a:r>
                        <a:rPr lang="it-IT" sz="75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per altri tre anni 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(ogni 3 anni), il prossimo rinnovo infatti è previsto per il 2 febbraio 2023 a meno che una delle parti (il governo italiano o quello libico) non ne chiedano l'annullamento o la modifica entro il 2 novembre 2022.</a:t>
                      </a:r>
                    </a:p>
                    <a:p>
                      <a:pPr marR="0" algn="just" rtl="0"/>
                      <a:r>
                        <a:rPr lang="it-IT" sz="75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REAZIONE UTENTI: 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Un numero esiguo di utenti ha interagito con la notizia postando solo </a:t>
                      </a:r>
                      <a:r>
                        <a:rPr lang="it-IT" sz="750" b="0" i="0" u="none" strike="noStrike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like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senza commenti. </a:t>
                      </a:r>
                      <a:endParaRPr lang="it-IT" sz="750" b="0" i="0" u="none" strike="noStrike" baseline="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0" lang="it-IT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555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1" dirty="0">
                          <a:solidFill>
                            <a:srgbClr val="7030A0"/>
                          </a:solidFill>
                          <a:latin typeface="Wingdings 2"/>
                          <a:ea typeface="Tahoma"/>
                          <a:sym typeface="Wingdings 2" panose="05020102010507070707" pitchFamily="18" charset="2"/>
                        </a:rPr>
                        <a:t></a:t>
                      </a:r>
                      <a:endParaRPr lang="it-IT" sz="1600" spc="-1" dirty="0">
                        <a:solidFill>
                          <a:srgbClr val="7030A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sz="9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sz="9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1" i="0" u="none" strike="noStrik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SUNTO:</a:t>
                      </a:r>
                      <a:r>
                        <a:rPr lang="it-IT" sz="750" b="0" i="0" u="none" strike="noStrik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it-IT" sz="750" b="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Il 15 ottobre l’account </a:t>
                      </a:r>
                      <a:r>
                        <a:rPr lang="it-IT" sz="750" b="0" kern="12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Twitter</a:t>
                      </a:r>
                      <a:r>
                        <a:rPr lang="it-IT" sz="750" b="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dell’</a:t>
                      </a:r>
                      <a:r>
                        <a:rPr lang="it-IT" sz="750" b="1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Ambasciata d’Italia in Libia </a:t>
                      </a:r>
                      <a:r>
                        <a:rPr lang="it-IT" sz="750" b="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(@</a:t>
                      </a:r>
                      <a:r>
                        <a:rPr lang="it-IT" sz="750" b="0" kern="12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ItalyinLibya</a:t>
                      </a:r>
                      <a:r>
                        <a:rPr lang="it-IT" sz="750" b="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lang="it-IT" sz="750" b="0" kern="12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twitta</a:t>
                      </a:r>
                      <a:r>
                        <a:rPr lang="it-IT" sz="750" b="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in lingua araba e in inglese la notizia relativa alla </a:t>
                      </a:r>
                      <a:r>
                        <a:rPr lang="it-IT" sz="750" b="1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celebrazione della prima edizione del premio dell’amicizia italo-libica </a:t>
                      </a:r>
                      <a:r>
                        <a:rPr lang="it-IT" sz="750" b="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“</a:t>
                      </a:r>
                      <a:r>
                        <a:rPr lang="it-IT" sz="750" b="1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Arco di Marco Aurelio</a:t>
                      </a:r>
                      <a:r>
                        <a:rPr lang="it-IT" sz="750" b="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”.</a:t>
                      </a:r>
                      <a:r>
                        <a:rPr lang="it-IT" sz="7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Nel suo </a:t>
                      </a:r>
                      <a:r>
                        <a:rPr lang="it-IT" sz="75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tweet</a:t>
                      </a:r>
                      <a:r>
                        <a:rPr lang="it-IT" sz="7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it-IT" sz="750" b="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@</a:t>
                      </a:r>
                      <a:r>
                        <a:rPr lang="it-IT" sz="750" b="0" kern="12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ItalyinLibya</a:t>
                      </a:r>
                      <a:r>
                        <a:rPr lang="it-IT" sz="7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it-IT" sz="750" b="1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ringrazia le autorità libiche </a:t>
                      </a:r>
                      <a:r>
                        <a:rPr lang="it-IT" sz="750" b="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 la </a:t>
                      </a:r>
                      <a:r>
                        <a:rPr lang="it-IT" sz="750" b="1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preziosa collaborazione </a:t>
                      </a:r>
                      <a:r>
                        <a:rPr lang="it-IT" sz="750" b="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fornita per la realizzazione dell’evento.</a:t>
                      </a:r>
                      <a:r>
                        <a:rPr lang="it-IT" sz="7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it-IT" sz="750" b="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 notizia,</a:t>
                      </a:r>
                      <a:r>
                        <a:rPr lang="it-IT" sz="75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riportata da diverse testate libiche,</a:t>
                      </a:r>
                      <a:r>
                        <a:rPr lang="it-IT" sz="750" b="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ha avuto eco anche in Italia in quanto è stata pubblicata da alcuni siti di informazione tra cui il quotidiano online </a:t>
                      </a:r>
                      <a:r>
                        <a:rPr lang="it-IT" sz="750" b="1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Agenzia Nova</a:t>
                      </a:r>
                      <a:r>
                        <a:rPr lang="it-IT" sz="750" b="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Quest’ultimo riporta che la cerimonia si è svolta nella </a:t>
                      </a:r>
                      <a:r>
                        <a:rPr lang="it-IT" sz="750" b="1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città vecchia di Tripoli </a:t>
                      </a:r>
                      <a:r>
                        <a:rPr lang="it-IT" sz="750" b="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 che il Premio in oggetto è stato organizzato dal Dipartimento libico delle antichità, dall’Ambasciata d’Italia in Libia e dal Municipio di Tripoli sotto il patrocinio del Consiglio Presidenziale, per il quale era presente il vicepresidente </a:t>
                      </a:r>
                      <a:r>
                        <a:rPr lang="it-IT" sz="750" b="1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Abdullah Al-</a:t>
                      </a:r>
                      <a:r>
                        <a:rPr lang="it-IT" sz="750" b="1" kern="12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Lafi</a:t>
                      </a:r>
                      <a:r>
                        <a:rPr lang="it-IT" sz="750" b="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Nell’occasione, l’ambasciatore italiano in Libia, </a:t>
                      </a:r>
                      <a:r>
                        <a:rPr lang="it-IT" sz="750" b="1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Giuseppe Buccino</a:t>
                      </a:r>
                      <a:r>
                        <a:rPr lang="it-IT" sz="750" b="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ha espresso la sua </a:t>
                      </a:r>
                      <a:r>
                        <a:rPr lang="it-IT" sz="750" b="1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soddisfazione per l’evento</a:t>
                      </a:r>
                      <a:r>
                        <a:rPr lang="it-IT" sz="750" b="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dichiarando inoltre di essere </a:t>
                      </a:r>
                      <a:r>
                        <a:rPr lang="it-IT" sz="750" b="1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fiducioso del fatto che la Giornata dell’amicizia italo-libica venga da</a:t>
                      </a:r>
                      <a:r>
                        <a:rPr lang="it-IT" sz="75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oggi</a:t>
                      </a:r>
                      <a:r>
                        <a:rPr lang="it-IT" sz="750" b="1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celebrata ogni anno</a:t>
                      </a:r>
                      <a:r>
                        <a:rPr lang="it-IT" sz="750" b="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con scambi culturali sempre più saldi.</a:t>
                      </a:r>
                      <a:endParaRPr lang="it-IT" sz="75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REAZIONE </a:t>
                      </a:r>
                      <a:r>
                        <a:rPr lang="it-IT" sz="750" b="1" i="0" u="none" strike="noStrike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UTENTI: </a:t>
                      </a:r>
                      <a:r>
                        <a:rPr lang="it-IT" sz="750" b="0" i="0" u="none" strike="noStrike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Un 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esiguo numero di </a:t>
                      </a:r>
                      <a:r>
                        <a:rPr lang="it-IT" sz="750" b="0" i="0" u="none" strike="noStrike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utenti ha commentato 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i </a:t>
                      </a:r>
                      <a:r>
                        <a:rPr lang="it-IT" sz="750" b="0" i="0" u="none" strike="noStrike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tweet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. Per quanto concerne gli </a:t>
                      </a:r>
                      <a:r>
                        <a:rPr lang="it-IT" sz="75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utenti arabofoni 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essi sono </a:t>
                      </a:r>
                      <a:r>
                        <a:rPr lang="it-IT" sz="75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critici nei confronti dell’Italia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, un utente nello specifico scrive che </a:t>
                      </a:r>
                      <a:r>
                        <a:rPr lang="it-IT" sz="75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gli italiani non sono i benvenuti in Libia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. Anche coloro che hanno commentato il </a:t>
                      </a:r>
                      <a:r>
                        <a:rPr lang="it-IT" sz="750" b="0" i="0" u="none" strike="noStrike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tweet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in lingua inglese sono </a:t>
                      </a:r>
                      <a:r>
                        <a:rPr lang="it-IT" sz="75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in parte critici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nei confronti del nostro Paese, un utente, presumibilmente turco, sostiene che </a:t>
                      </a:r>
                      <a:r>
                        <a:rPr lang="it-IT" sz="75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la Turchia starebbe concedendo i visti a tutti i libici 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che ne fanno richiesta, mentre l’Italia concederebbe i visti solo ai libici facoltosi. Alcuni </a:t>
                      </a:r>
                      <a:r>
                        <a:rPr lang="it-IT" sz="75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criticano anche la classe politica libica 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accusandola di </a:t>
                      </a:r>
                      <a:r>
                        <a:rPr lang="it-IT" sz="750" b="1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permettere alla Turchia di approfittarsi</a:t>
                      </a:r>
                      <a:r>
                        <a:rPr lang="it-IT" sz="750" b="0" i="0" u="none" strike="noStrike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a:t> delle risorse libiche, solo </a:t>
                      </a:r>
                      <a:r>
                        <a:rPr lang="it-IT" sz="75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 utente esterna </a:t>
                      </a:r>
                      <a:r>
                        <a:rPr lang="it-IT" sz="75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soddisfazione per l’iniziativa </a:t>
                      </a:r>
                      <a:r>
                        <a:rPr lang="it-IT" sz="75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 oggetto sostenendo che “la Libia è piena di talenti” che potrebbero trarre vantaggi da iniziative simili. </a:t>
                      </a:r>
                      <a:endParaRPr lang="en-US" sz="750" b="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0" lang="it-IT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66070938"/>
                  </a:ext>
                </a:extLst>
              </a:tr>
            </a:tbl>
          </a:graphicData>
        </a:graphic>
      </p:graphicFrame>
      <p:sp>
        <p:nvSpPr>
          <p:cNvPr id="9" name="CustomShape 1"/>
          <p:cNvSpPr/>
          <p:nvPr/>
        </p:nvSpPr>
        <p:spPr>
          <a:xfrm>
            <a:off x="1262113" y="57966"/>
            <a:ext cx="9659887" cy="521766"/>
          </a:xfrm>
          <a:prstGeom prst="rect">
            <a:avLst/>
          </a:prstGeom>
          <a:noFill/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800" b="1" spc="-1" dirty="0">
                <a:solidFill>
                  <a:srgbClr val="485A4A"/>
                </a:solidFill>
                <a:latin typeface="Tahoma"/>
                <a:ea typeface="Tahoma"/>
              </a:rPr>
              <a:t>ATTIVITÀ ITALIANA IN LIBIA</a:t>
            </a:r>
            <a:endParaRPr lang="it-IT" sz="2800" b="0" strike="noStrike" spc="-1" dirty="0">
              <a:solidFill>
                <a:srgbClr val="485A4A"/>
              </a:solidFill>
              <a:latin typeface="Arial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39208" y="758168"/>
            <a:ext cx="3672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1600" spc="-1" dirty="0">
                <a:solidFill>
                  <a:srgbClr val="7030A0"/>
                </a:solidFill>
                <a:latin typeface="Wingdings 2"/>
                <a:ea typeface="Tahoma"/>
                <a:sym typeface="Wingdings 2"/>
              </a:rPr>
              <a:t></a:t>
            </a:r>
            <a:endParaRPr lang="it-IT" sz="1600" spc="-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="" xmlns:a16="http://schemas.microsoft.com/office/drawing/2014/main" id="{A5CCAC0A-FD04-4A15-803F-FB4D0080D9A9}"/>
              </a:ext>
            </a:extLst>
          </p:cNvPr>
          <p:cNvSpPr/>
          <p:nvPr/>
        </p:nvSpPr>
        <p:spPr>
          <a:xfrm>
            <a:off x="2936690" y="1156257"/>
            <a:ext cx="3672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1600" spc="-1" dirty="0">
                <a:solidFill>
                  <a:srgbClr val="7030A0"/>
                </a:solidFill>
                <a:latin typeface="Wingdings 2"/>
                <a:ea typeface="Tahoma"/>
                <a:sym typeface="Wingdings 2" panose="05020102010507070707" pitchFamily="18" charset="2"/>
              </a:rPr>
              <a:t></a:t>
            </a:r>
            <a:endParaRPr lang="it-IT" sz="1600" spc="-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2213599" y="1005978"/>
            <a:ext cx="3672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1600" spc="-1" dirty="0">
                <a:solidFill>
                  <a:srgbClr val="7030A0"/>
                </a:solidFill>
                <a:latin typeface="Wingdings 2"/>
                <a:ea typeface="Tahoma"/>
                <a:sym typeface="Wingdings 2"/>
              </a:rPr>
              <a:t></a:t>
            </a:r>
            <a:endParaRPr lang="it-IT" sz="1600" spc="-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5" y="3753104"/>
            <a:ext cx="916000" cy="96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 descr="Twitter logo icon Royalty Free Vector Image - VectorStoc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6" t="4471" r="4429" b="10766"/>
          <a:stretch/>
        </p:blipFill>
        <p:spPr>
          <a:xfrm>
            <a:off x="489987" y="3812329"/>
            <a:ext cx="160663" cy="159465"/>
          </a:xfrm>
          <a:prstGeom prst="rect">
            <a:avLst/>
          </a:prstGeom>
          <a:ln>
            <a:noFill/>
          </a:ln>
        </p:spPr>
      </p:pic>
      <p:pic>
        <p:nvPicPr>
          <p:cNvPr id="30" name="Immagine2"/>
          <p:cNvPicPr/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196422" y="3753104"/>
            <a:ext cx="1852821" cy="329137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422" y="2506713"/>
            <a:ext cx="1852822" cy="37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4" y="2506713"/>
            <a:ext cx="942523" cy="78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171" y="904025"/>
            <a:ext cx="1315907" cy="125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176" y="892944"/>
            <a:ext cx="1315907" cy="125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789" y="960992"/>
            <a:ext cx="1109731" cy="112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712" y="845239"/>
            <a:ext cx="431617" cy="31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 descr="Twitter logo icon Royalty Free Vector Image - VectorStoc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6" t="4471" r="4429" b="10766"/>
          <a:stretch/>
        </p:blipFill>
        <p:spPr>
          <a:xfrm>
            <a:off x="499592" y="2561677"/>
            <a:ext cx="160663" cy="1594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19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38" y="846855"/>
            <a:ext cx="8900988" cy="120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stomShape 1"/>
          <p:cNvSpPr/>
          <p:nvPr/>
        </p:nvSpPr>
        <p:spPr>
          <a:xfrm>
            <a:off x="1152332" y="57966"/>
            <a:ext cx="9880798" cy="521766"/>
          </a:xfrm>
          <a:prstGeom prst="rect">
            <a:avLst/>
          </a:prstGeom>
          <a:noFill/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800" b="1" strike="noStrike" spc="-1" dirty="0">
                <a:solidFill>
                  <a:srgbClr val="485A4A"/>
                </a:solidFill>
                <a:latin typeface="Tahoma"/>
                <a:ea typeface="Tahoma"/>
              </a:rPr>
              <a:t>COMUNICAZIONE DIVISIVA IN LIBIA</a:t>
            </a:r>
            <a:endParaRPr lang="it-IT" sz="2800" b="0" strike="noStrike" spc="-1" dirty="0">
              <a:solidFill>
                <a:srgbClr val="485A4A"/>
              </a:solidFill>
              <a:latin typeface="Arial"/>
            </a:endParaRPr>
          </a:p>
        </p:txBody>
      </p:sp>
      <p:sp>
        <p:nvSpPr>
          <p:cNvPr id="28" name="Rettangolo arrotondato 27"/>
          <p:cNvSpPr/>
          <p:nvPr/>
        </p:nvSpPr>
        <p:spPr>
          <a:xfrm>
            <a:off x="125754" y="5396999"/>
            <a:ext cx="11884960" cy="638041"/>
          </a:xfrm>
          <a:prstGeom prst="roundRect">
            <a:avLst>
              <a:gd name="adj" fmla="val 3087"/>
            </a:avLst>
          </a:prstGeom>
          <a:solidFill>
            <a:srgbClr val="FFFF00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extrusionH="146050" contourW="38100" prstMaterial="matte">
            <a:bevelT w="114300" prst="artDeco"/>
            <a:extrusionClr>
              <a:srgbClr val="485A4A"/>
            </a:extrusionClr>
            <a:contourClr>
              <a:srgbClr val="485A4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08013" y="748427"/>
            <a:ext cx="3672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spc="-1" dirty="0">
                <a:solidFill>
                  <a:srgbClr val="636363"/>
                </a:solidFill>
                <a:latin typeface="Wingdings 2"/>
                <a:ea typeface="Tahoma"/>
                <a:sym typeface="Wingdings 2"/>
              </a:rPr>
              <a:t></a:t>
            </a:r>
          </a:p>
        </p:txBody>
      </p:sp>
      <p:graphicFrame>
        <p:nvGraphicFramePr>
          <p:cNvPr id="24" name="Tabel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362396"/>
              </p:ext>
            </p:extLst>
          </p:nvPr>
        </p:nvGraphicFramePr>
        <p:xfrm>
          <a:off x="123684" y="2461187"/>
          <a:ext cx="11916175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6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3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08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433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159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4270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strike="noStrike" spc="-1" dirty="0">
                          <a:solidFill>
                            <a:srgbClr val="636363"/>
                          </a:solidFill>
                          <a:latin typeface="Wingdings 2"/>
                          <a:ea typeface="Tahoma"/>
                          <a:sym typeface="Wingdings 2"/>
                        </a:rPr>
                        <a:t>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Il 15 ottobre la pagina </a:t>
                      </a:r>
                      <a:r>
                        <a:rPr lang="it-IT" sz="9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Facebook</a:t>
                      </a:r>
                      <a:r>
                        <a:rPr lang="it-IT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della testata mediatica </a:t>
                      </a:r>
                      <a:r>
                        <a:rPr lang="it-IT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Libya 24 </a:t>
                      </a:r>
                      <a:r>
                        <a:rPr lang="it-IT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riporta le dichiarazioni del </a:t>
                      </a:r>
                      <a:r>
                        <a:rPr lang="it-IT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Deputato del Parlamento Said </a:t>
                      </a:r>
                      <a:r>
                        <a:rPr lang="it-IT" sz="9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Mogaiab</a:t>
                      </a:r>
                      <a:r>
                        <a:rPr lang="it-IT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it-IT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(Il Parlamento Libico ha eletto a febbraio 2022 il Governo di Stabilità Nazionale) nelle quali avrebbe affermato che i turchi:</a:t>
                      </a:r>
                    </a:p>
                    <a:p>
                      <a:pPr marL="87313" marR="0" indent="-8731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"/>
                        <a:tabLst/>
                        <a:defRPr/>
                      </a:pPr>
                      <a:r>
                        <a:rPr lang="it-IT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non hanno perso l’occasione per alimentare le dispute interne in Libia;</a:t>
                      </a:r>
                    </a:p>
                    <a:p>
                      <a:pPr marL="87313" marR="0" indent="-8731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"/>
                        <a:tabLst/>
                        <a:defRPr/>
                      </a:pPr>
                      <a:r>
                        <a:rPr lang="it-IT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sono sempre stati pronti a supportare coloro che comandano a Tripoli, approfittando dei momenti di difficoltà per incrementare la loro presenza e controllo sul territorio;</a:t>
                      </a:r>
                    </a:p>
                    <a:p>
                      <a:pPr marL="87313" marR="0" indent="-8731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"/>
                        <a:tabLst/>
                        <a:defRPr/>
                      </a:pPr>
                      <a:r>
                        <a:rPr lang="it-IT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stanno valutando il potere ed il controllo di </a:t>
                      </a:r>
                      <a:r>
                        <a:rPr lang="it-IT" sz="9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Dabaiba</a:t>
                      </a:r>
                      <a:r>
                        <a:rPr lang="it-IT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per incrementare i loro interessi;</a:t>
                      </a:r>
                    </a:p>
                    <a:p>
                      <a:pPr marL="87313" marR="0" indent="-8731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"/>
                        <a:tabLst/>
                        <a:defRPr/>
                      </a:pPr>
                      <a:r>
                        <a:rPr lang="it-IT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stanno subendo pressioni dagli americani affinché continuino ad aumentare la loro presenza in Libia e sostenere le politiche estere statunitensi.</a:t>
                      </a:r>
                    </a:p>
                    <a:p>
                      <a:pPr marL="87313" marR="0" indent="-8731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"/>
                        <a:tabLst/>
                        <a:defRPr/>
                      </a:pPr>
                      <a:r>
                        <a:rPr lang="it-IT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Il risultato è che </a:t>
                      </a:r>
                      <a:r>
                        <a:rPr lang="it-IT" sz="9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Dabaiba</a:t>
                      </a:r>
                      <a:r>
                        <a:rPr lang="it-IT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ha venduto il Paese e le sue ricchezze ai turchi pur di rimanere al potere a discapito del bene della Libia.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kern="1200" noProof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REAZIONE </a:t>
                      </a:r>
                      <a:r>
                        <a:rPr lang="it-IT" sz="900" b="1" kern="1200" noProof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UTENTI: </a:t>
                      </a:r>
                      <a:r>
                        <a:rPr lang="it-IT" sz="900" b="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 moderato numero di utenti ha commentato la notizia</a:t>
                      </a:r>
                      <a:r>
                        <a:rPr lang="it-IT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essi </a:t>
                      </a:r>
                      <a:r>
                        <a:rPr lang="it-IT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non risulterebbero particolarmente meravigliati </a:t>
                      </a:r>
                      <a:r>
                        <a:rPr lang="it-IT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dalle dichiarazioni del deputato, in quanto considerano tutte le </a:t>
                      </a:r>
                      <a:r>
                        <a:rPr lang="it-IT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forze straniere </a:t>
                      </a:r>
                      <a:r>
                        <a:rPr lang="it-IT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(servizi segreti egiziani, Gruppo Wagner, Turchi…) </a:t>
                      </a:r>
                      <a:r>
                        <a:rPr lang="it-IT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presenti in Libia sfruttatori </a:t>
                      </a:r>
                      <a:r>
                        <a:rPr lang="it-IT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delle risorse del territorio libico.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it-IT" sz="900" b="1" kern="1200" spc="-1" dirty="0">
                        <a:solidFill>
                          <a:srgbClr val="485A4A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CustomShape 54"/>
          <p:cNvSpPr/>
          <p:nvPr/>
        </p:nvSpPr>
        <p:spPr>
          <a:xfrm>
            <a:off x="125754" y="5415363"/>
            <a:ext cx="11884960" cy="4986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850" b="1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INFLUENCE/COGNITIVE</a:t>
            </a:r>
            <a:r>
              <a:rPr lang="it-IT" sz="850" b="1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 ASSESSMENT</a:t>
            </a:r>
          </a:p>
          <a:p>
            <a:pPr marL="88900" indent="-88900" algn="just">
              <a:buFont typeface="Wingdings" pitchFamily="2" charset="2"/>
              <a:buChar char=""/>
            </a:pPr>
            <a:r>
              <a:rPr lang="it-IT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Il Deputato del Parlamento 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Said </a:t>
            </a:r>
            <a:r>
              <a:rPr lang="it-IT" sz="9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Mogaiab</a:t>
            </a:r>
            <a:r>
              <a:rPr lang="it-IT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nelle sue dichiarazioni, riportate da </a:t>
            </a:r>
            <a:r>
              <a:rPr lang="it-IT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Libya 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24, 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definisce i turchi </a:t>
            </a:r>
            <a:r>
              <a:rPr lang="it-IT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come </a:t>
            </a:r>
            <a:r>
              <a:rPr lang="it-IT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sfruttatori della 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Libia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Da un’analisi dei commenti si dedurrebbe che i turchi siano facilitati dall’orientamento attuale 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dell’attenzione </a:t>
            </a:r>
            <a:r>
              <a:rPr lang="it-IT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internazionale 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(in </a:t>
            </a:r>
            <a:r>
              <a:rPr lang="it-IT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particolare 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degli USA) </a:t>
            </a:r>
            <a:r>
              <a:rPr lang="it-IT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verso 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il 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conflitto russo-ucraino 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ed</a:t>
            </a:r>
            <a:r>
              <a:rPr lang="it-IT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utilizzano </a:t>
            </a:r>
            <a:r>
              <a:rPr lang="it-IT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il GNU (Governo di Unita Nazionale) 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 fine di incrementare i </a:t>
            </a:r>
            <a:r>
              <a:rPr lang="it-IT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loro interessi</a:t>
            </a:r>
            <a:r>
              <a:rPr lang="it-IT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it-IT"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1" y="2498934"/>
            <a:ext cx="1165723" cy="62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1" y="3113344"/>
            <a:ext cx="1165723" cy="6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Immagine2"/>
          <p:cNvPicPr/>
          <p:nvPr/>
        </p:nvPicPr>
        <p:blipFill rotWithShape="1">
          <a:blip r:embed="rId5">
            <a:lum/>
            <a:alphaModFix/>
          </a:blip>
          <a:srcRect l="25082" t="50885" r="4528" b="9701"/>
          <a:stretch/>
        </p:blipFill>
        <p:spPr>
          <a:xfrm>
            <a:off x="10066351" y="2498934"/>
            <a:ext cx="1944363" cy="516672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343" y="890766"/>
            <a:ext cx="1235666" cy="12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280" y="890765"/>
            <a:ext cx="1186773" cy="12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567" y="2563543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33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tangolo arrotondato 60"/>
          <p:cNvSpPr/>
          <p:nvPr/>
        </p:nvSpPr>
        <p:spPr>
          <a:xfrm>
            <a:off x="8432503" y="2935178"/>
            <a:ext cx="2699478" cy="902443"/>
          </a:xfrm>
          <a:prstGeom prst="roundRect">
            <a:avLst/>
          </a:prstGeom>
          <a:solidFill>
            <a:srgbClr val="0AC25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0" name="Rettangolo arrotondato 85">
            <a:extLst>
              <a:ext uri="{FF2B5EF4-FFF2-40B4-BE49-F238E27FC236}">
                <a16:creationId xmlns:a16="http://schemas.microsoft.com/office/drawing/2014/main" xmlns="" id="{8F1E1B06-E0CC-468C-AC6F-62B6D9CFC5E5}"/>
              </a:ext>
            </a:extLst>
          </p:cNvPr>
          <p:cNvSpPr/>
          <p:nvPr/>
        </p:nvSpPr>
        <p:spPr>
          <a:xfrm>
            <a:off x="904425" y="2902766"/>
            <a:ext cx="2699478" cy="902443"/>
          </a:xfrm>
          <a:prstGeom prst="roundRect">
            <a:avLst/>
          </a:prstGeom>
          <a:solidFill>
            <a:srgbClr val="E74C3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Rettangolo arrotondato 82"/>
          <p:cNvSpPr/>
          <p:nvPr/>
        </p:nvSpPr>
        <p:spPr>
          <a:xfrm>
            <a:off x="4638225" y="2925653"/>
            <a:ext cx="2699478" cy="902443"/>
          </a:xfrm>
          <a:prstGeom prst="roundRect">
            <a:avLst/>
          </a:prstGeom>
          <a:solidFill>
            <a:srgbClr val="0AC25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3812" y="1464658"/>
            <a:ext cx="2272995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950" b="1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UTENTI LIBICI VERSO BASHAGHA</a:t>
            </a:r>
            <a:endParaRPr lang="it-IT" sz="95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89785" y="1178584"/>
            <a:ext cx="2154501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950" b="1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UTENTI LIBICI VERSO </a:t>
            </a:r>
            <a:r>
              <a:rPr lang="it-IT" sz="950" b="1" spc="-1" dirty="0" smtClean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DABAIBA</a:t>
            </a:r>
            <a:endParaRPr lang="it-IT" sz="95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55486" y="904795"/>
            <a:ext cx="2079287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950" b="1" spc="-1" dirty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UTENTI LIBICI VERSO </a:t>
            </a:r>
            <a:r>
              <a:rPr lang="it-IT" sz="950" b="1" spc="-1" dirty="0" smtClean="0">
                <a:solidFill>
                  <a:srgbClr val="485A4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HAFTAR</a:t>
            </a:r>
            <a:endParaRPr lang="it-IT" sz="950" b="1" dirty="0">
              <a:solidFill>
                <a:srgbClr val="485A4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6096000" y="4046794"/>
            <a:ext cx="5964000" cy="2412620"/>
          </a:xfrm>
          <a:prstGeom prst="roundRect">
            <a:avLst>
              <a:gd name="adj" fmla="val 5826"/>
            </a:avLst>
          </a:prstGeom>
          <a:solidFill>
            <a:srgbClr val="FFFF00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 extrusionH="146050" contourW="38100" prstMaterial="matte">
            <a:bevelT w="114300" prst="artDeco"/>
            <a:extrusionClr>
              <a:srgbClr val="485A4A"/>
            </a:extrusionClr>
            <a:contourClr>
              <a:srgbClr val="485A4A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49"/>
          <a:stretch/>
        </p:blipFill>
        <p:spPr bwMode="auto">
          <a:xfrm>
            <a:off x="3013063" y="1722403"/>
            <a:ext cx="7344439" cy="12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Freccia in su 83"/>
          <p:cNvSpPr/>
          <p:nvPr/>
        </p:nvSpPr>
        <p:spPr>
          <a:xfrm>
            <a:off x="2673609" y="941286"/>
            <a:ext cx="116946" cy="189958"/>
          </a:xfrm>
          <a:prstGeom prst="upArrow">
            <a:avLst>
              <a:gd name="adj1" fmla="val 58143"/>
              <a:gd name="adj2" fmla="val 66289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in su 42"/>
          <p:cNvSpPr/>
          <p:nvPr/>
        </p:nvSpPr>
        <p:spPr>
          <a:xfrm flipV="1">
            <a:off x="2673609" y="1231972"/>
            <a:ext cx="116946" cy="189958"/>
          </a:xfrm>
          <a:prstGeom prst="upArrow">
            <a:avLst>
              <a:gd name="adj1" fmla="val 58143"/>
              <a:gd name="adj2" fmla="val 66289"/>
            </a:avLst>
          </a:prstGeom>
          <a:solidFill>
            <a:srgbClr val="FDC43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4" name="Rettangolo 53"/>
          <p:cNvSpPr/>
          <p:nvPr/>
        </p:nvSpPr>
        <p:spPr>
          <a:xfrm rot="5400000">
            <a:off x="2906032" y="935158"/>
            <a:ext cx="45773" cy="172443"/>
          </a:xfrm>
          <a:prstGeom prst="rect">
            <a:avLst/>
          </a:prstGeom>
          <a:solidFill>
            <a:srgbClr val="D9280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Freccia in su 63"/>
          <p:cNvSpPr/>
          <p:nvPr/>
        </p:nvSpPr>
        <p:spPr>
          <a:xfrm flipV="1">
            <a:off x="2870173" y="1231667"/>
            <a:ext cx="116946" cy="189958"/>
          </a:xfrm>
          <a:prstGeom prst="upArrow">
            <a:avLst>
              <a:gd name="adj1" fmla="val 58143"/>
              <a:gd name="adj2" fmla="val 66289"/>
            </a:avLst>
          </a:prstGeom>
          <a:solidFill>
            <a:srgbClr val="FF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66" name="Tabella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498367"/>
              </p:ext>
            </p:extLst>
          </p:nvPr>
        </p:nvGraphicFramePr>
        <p:xfrm>
          <a:off x="4674446" y="2579803"/>
          <a:ext cx="263294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1122"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it-IT" sz="1100" b="1" noProof="0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UTENTI LIBICI VERSO </a:t>
                      </a:r>
                      <a:r>
                        <a:rPr lang="it-IT" sz="1100" b="1" noProof="0" dirty="0" smtClean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DABAIBA</a:t>
                      </a:r>
                      <a:endParaRPr lang="it-IT" sz="1100" b="1" noProof="0" dirty="0">
                        <a:solidFill>
                          <a:srgbClr val="485A4A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7" name="Tabella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523200"/>
              </p:ext>
            </p:extLst>
          </p:nvPr>
        </p:nvGraphicFramePr>
        <p:xfrm>
          <a:off x="8458523" y="2579804"/>
          <a:ext cx="263294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1122"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it-IT" sz="1100" b="1" noProof="0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UTENTI LIBICI VERSO </a:t>
                      </a:r>
                      <a:r>
                        <a:rPr lang="it-IT" sz="1100" b="1" noProof="0" dirty="0" err="1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BASHAGHA</a:t>
                      </a:r>
                      <a:endParaRPr lang="it-IT" sz="1100" b="1" noProof="0" dirty="0">
                        <a:solidFill>
                          <a:srgbClr val="485A4A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5" name="Tabella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490568"/>
              </p:ext>
            </p:extLst>
          </p:nvPr>
        </p:nvGraphicFramePr>
        <p:xfrm>
          <a:off x="937692" y="2579804"/>
          <a:ext cx="263294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1122"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it-IT" sz="1100" b="1" noProof="0" dirty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UTENTI LIBICI VERSO </a:t>
                      </a:r>
                      <a:r>
                        <a:rPr lang="it-IT" sz="1100" b="1" noProof="0" dirty="0" smtClean="0">
                          <a:solidFill>
                            <a:srgbClr val="485A4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HAFTAR</a:t>
                      </a:r>
                      <a:endParaRPr lang="it-IT" sz="1100" b="1" noProof="0" dirty="0">
                        <a:solidFill>
                          <a:srgbClr val="485A4A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85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0" name="Freccia in su 89"/>
          <p:cNvSpPr/>
          <p:nvPr/>
        </p:nvSpPr>
        <p:spPr>
          <a:xfrm>
            <a:off x="2465551" y="1216539"/>
            <a:ext cx="116946" cy="189958"/>
          </a:xfrm>
          <a:prstGeom prst="upArrow">
            <a:avLst>
              <a:gd name="adj1" fmla="val 58143"/>
              <a:gd name="adj2" fmla="val 66289"/>
            </a:avLst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6" name="Freccia in su 75"/>
          <p:cNvSpPr/>
          <p:nvPr/>
        </p:nvSpPr>
        <p:spPr>
          <a:xfrm>
            <a:off x="2870445" y="1527991"/>
            <a:ext cx="116946" cy="189958"/>
          </a:xfrm>
          <a:prstGeom prst="upArrow">
            <a:avLst>
              <a:gd name="adj1" fmla="val 58143"/>
              <a:gd name="adj2" fmla="val 66289"/>
            </a:avLst>
          </a:prstGeom>
          <a:solidFill>
            <a:srgbClr val="FF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Freccia in su 90"/>
          <p:cNvSpPr/>
          <p:nvPr/>
        </p:nvSpPr>
        <p:spPr>
          <a:xfrm flipV="1">
            <a:off x="2673609" y="1537063"/>
            <a:ext cx="116946" cy="189958"/>
          </a:xfrm>
          <a:prstGeom prst="upArrow">
            <a:avLst>
              <a:gd name="adj1" fmla="val 58143"/>
              <a:gd name="adj2" fmla="val 66289"/>
            </a:avLst>
          </a:prstGeom>
          <a:solidFill>
            <a:srgbClr val="FDC43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4641114" y="3172314"/>
            <a:ext cx="2699478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000" b="1" spc="-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L’ISTRUZIONE È FONDAMENTALE PER LE NUOVE GENERAZIONI</a:t>
            </a:r>
          </a:p>
        </p:txBody>
      </p:sp>
      <p:sp>
        <p:nvSpPr>
          <p:cNvPr id="71" name="Rettangolo 78"/>
          <p:cNvSpPr/>
          <p:nvPr/>
        </p:nvSpPr>
        <p:spPr>
          <a:xfrm>
            <a:off x="8433061" y="3116452"/>
            <a:ext cx="2698920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000" b="1" spc="-1" dirty="0" smtClean="0">
                <a:solidFill>
                  <a:srgbClr val="FFFFFF"/>
                </a:solidFill>
                <a:latin typeface="Tahoma"/>
                <a:ea typeface="Tahoma"/>
              </a:rPr>
              <a:t>MASSIMA DISPONIBILITÀ E SUPPORTO Di BASHAGHA ALL’INVIATO SPECIALE DELL’ONU BATILI</a:t>
            </a:r>
            <a:endParaRPr lang="it-IT" sz="1000" spc="-1" dirty="0">
              <a:latin typeface="Arial"/>
            </a:endParaRPr>
          </a:p>
        </p:txBody>
      </p:sp>
      <p:sp>
        <p:nvSpPr>
          <p:cNvPr id="81" name="Rettangolo 88"/>
          <p:cNvSpPr/>
          <p:nvPr/>
        </p:nvSpPr>
        <p:spPr>
          <a:xfrm>
            <a:off x="912704" y="3084125"/>
            <a:ext cx="2698920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000" b="1" spc="-1" dirty="0" smtClean="0">
                <a:solidFill>
                  <a:schemeClr val="bg1"/>
                </a:solidFill>
                <a:latin typeface="Tahoma"/>
                <a:ea typeface="Tahoma"/>
              </a:rPr>
              <a:t>TIMORE DEGLI UTENTI PER EVENTUALI NUOVE TENSIONI IN TRIPOLITANIA</a:t>
            </a:r>
            <a:endParaRPr lang="it-IT" sz="100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2" name="Freccia in su 81"/>
          <p:cNvSpPr/>
          <p:nvPr/>
        </p:nvSpPr>
        <p:spPr>
          <a:xfrm>
            <a:off x="2465551" y="1513618"/>
            <a:ext cx="116946" cy="189958"/>
          </a:xfrm>
          <a:prstGeom prst="upArrow">
            <a:avLst>
              <a:gd name="adj1" fmla="val 58143"/>
              <a:gd name="adj2" fmla="val 66289"/>
            </a:avLst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8" name="Freccia in su 87"/>
          <p:cNvSpPr/>
          <p:nvPr/>
        </p:nvSpPr>
        <p:spPr>
          <a:xfrm flipV="1">
            <a:off x="2467898" y="962228"/>
            <a:ext cx="116946" cy="189958"/>
          </a:xfrm>
          <a:prstGeom prst="upArrow">
            <a:avLst>
              <a:gd name="adj1" fmla="val 58143"/>
              <a:gd name="adj2" fmla="val 66289"/>
            </a:avLst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7" name="CustomShape 54"/>
          <p:cNvSpPr/>
          <p:nvPr/>
        </p:nvSpPr>
        <p:spPr>
          <a:xfrm>
            <a:off x="6096000" y="4031135"/>
            <a:ext cx="5964000" cy="24453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850" b="1" strike="noStrike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INFLUENCE/COGNITIVE</a:t>
            </a:r>
            <a:r>
              <a:rPr lang="it-IT" sz="850" b="1" strike="noStrike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50" b="1" strike="noStrike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ASSESSMENT</a:t>
            </a:r>
            <a:endParaRPr lang="it-IT" sz="850" b="0" strike="noStrike" spc="-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it-IT" sz="850" b="0" strike="noStrike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Il grafico del </a:t>
            </a:r>
            <a:r>
              <a:rPr lang="it-IT" sz="850" b="1" strike="noStrike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Content</a:t>
            </a:r>
            <a:r>
              <a:rPr lang="it-IT" sz="850" b="0" strike="noStrike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 evidenzia il volume di </a:t>
            </a:r>
            <a:r>
              <a:rPr lang="it-IT" sz="850" b="1" strike="noStrike" spc="-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mention</a:t>
            </a:r>
            <a:r>
              <a:rPr lang="it-IT" sz="850" b="0" strike="noStrike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 relativo al periodo preso in considerazione. I </a:t>
            </a:r>
            <a:r>
              <a:rPr lang="it-IT" sz="850" b="1" strike="noStrike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Temi</a:t>
            </a:r>
            <a:r>
              <a:rPr lang="it-IT" sz="850" b="0" strike="noStrike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, invece, sono stati individuati sulla base delle </a:t>
            </a:r>
            <a:r>
              <a:rPr lang="it-IT" sz="850" b="1" strike="noStrike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notizie/post</a:t>
            </a:r>
            <a:r>
              <a:rPr lang="it-IT" sz="850" b="0" strike="noStrike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 che hanno generato il maggior numero di </a:t>
            </a:r>
            <a:r>
              <a:rPr lang="it-IT" sz="850" b="1" strike="noStrike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interazioni</a:t>
            </a:r>
            <a:r>
              <a:rPr lang="it-IT" sz="850" b="0" strike="noStrike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 tra gli utenti dei </a:t>
            </a:r>
            <a:r>
              <a:rPr lang="it-IT" sz="850" b="1" strike="noStrike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social media</a:t>
            </a:r>
            <a:r>
              <a:rPr lang="it-IT" sz="850" b="0" strike="noStrike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it-IT" sz="850" b="0" strike="noStrike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 </a:t>
            </a:r>
            <a:r>
              <a:rPr lang="it-IT" sz="850" b="0" strike="noStrike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registra per la settimana di riferimento:</a:t>
            </a:r>
          </a:p>
          <a:p>
            <a:pPr marL="87480" indent="-853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"/>
            </a:pPr>
            <a:r>
              <a:rPr lang="it-IT" sz="850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Leggero aumento</a:t>
            </a: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850" b="0" strike="noStrike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del numero delle </a:t>
            </a:r>
            <a:r>
              <a:rPr lang="it-IT" sz="850" b="1" strike="noStrike" spc="-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mention</a:t>
            </a:r>
            <a:r>
              <a:rPr lang="it-IT" sz="850" b="1" strike="noStrike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it-IT" sz="850" b="0" strike="noStrike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con</a:t>
            </a:r>
            <a:r>
              <a:rPr lang="it-IT" sz="850" b="1" strike="noStrike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850" b="0" strike="noStrike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una </a:t>
            </a:r>
            <a:r>
              <a:rPr lang="it-IT" sz="850" b="1" strike="noStrike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prevalenza di notizie/tweet/post neutre</a:t>
            </a:r>
            <a:r>
              <a:rPr lang="it-IT" sz="850" b="1" strike="noStrike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87480" indent="-853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"/>
            </a:pP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Il </a:t>
            </a:r>
            <a:r>
              <a:rPr lang="it-IT" sz="850" b="1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Gen. </a:t>
            </a:r>
            <a:r>
              <a:rPr lang="it-IT" sz="850" b="1" spc="-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Haftar</a:t>
            </a:r>
            <a:r>
              <a:rPr lang="it-IT" sz="850" b="1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un discorso tenuto nella </a:t>
            </a:r>
            <a:r>
              <a:rPr lang="it-IT" sz="850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città di </a:t>
            </a:r>
            <a:r>
              <a:rPr lang="it-IT" sz="850" b="1" spc="-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Sebha</a:t>
            </a: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(nel </a:t>
            </a:r>
            <a:r>
              <a:rPr lang="it-IT" sz="850" spc="-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Fezzan</a:t>
            </a: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Sud-Ovest della Libia) ha invitato la popolazione </a:t>
            </a:r>
            <a:r>
              <a:rPr lang="it-IT" sz="850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it-IT" sz="850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prepararsi per combattere </a:t>
            </a:r>
            <a:r>
              <a:rPr lang="it-IT" sz="850" b="1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una battaglia inevitabile</a:t>
            </a:r>
            <a:r>
              <a:rPr lang="it-IT" sz="850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" </a:t>
            </a: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 fine di </a:t>
            </a:r>
            <a:r>
              <a:rPr lang="it-IT" sz="850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liberare </a:t>
            </a:r>
            <a:r>
              <a:rPr lang="it-IT" sz="850" b="1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il </a:t>
            </a:r>
            <a:r>
              <a:rPr lang="it-IT" sz="850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Paese dalla corruzione</a:t>
            </a: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“strappando i politici corrotti dalle loro poltrone” ed evidenziando che l’LNA </a:t>
            </a:r>
            <a:r>
              <a:rPr lang="it-IT" sz="850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it-IT" sz="850" spc="-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Libyan</a:t>
            </a:r>
            <a:r>
              <a:rPr lang="it-IT" sz="850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 National </a:t>
            </a:r>
            <a:r>
              <a:rPr lang="it-IT" sz="850" spc="-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Army</a:t>
            </a:r>
            <a:r>
              <a:rPr lang="it-IT" sz="850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) è </a:t>
            </a: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vicino alla popolazione. La maggior parte degli utenti </a:t>
            </a:r>
            <a:r>
              <a:rPr lang="it-IT" sz="850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sminuisce il potere </a:t>
            </a: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 </a:t>
            </a:r>
            <a:r>
              <a:rPr lang="it-IT" sz="850" b="1" spc="-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Haftar</a:t>
            </a:r>
            <a:r>
              <a:rPr lang="it-IT" sz="850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sostenendo che </a:t>
            </a:r>
            <a:r>
              <a:rPr lang="it-IT" sz="850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decidere siano altri Paesi </a:t>
            </a: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ed egli sia solo un </a:t>
            </a:r>
            <a:r>
              <a:rPr lang="it-IT" sz="850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esecutore di ordini</a:t>
            </a: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87480" indent="-853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"/>
            </a:pP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L’account </a:t>
            </a:r>
            <a:r>
              <a:rPr lang="it-IT" sz="850" spc="-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Twitter</a:t>
            </a:r>
            <a:r>
              <a:rPr lang="it-IT" sz="850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@aleasima_17 (511k </a:t>
            </a:r>
            <a:r>
              <a:rPr lang="it-IT" sz="850" spc="-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follower</a:t>
            </a: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riporta che il </a:t>
            </a:r>
            <a:r>
              <a:rPr lang="it-IT" sz="850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Premier </a:t>
            </a:r>
            <a:r>
              <a:rPr lang="it-IT" sz="850" b="1" spc="-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Dabaiba</a:t>
            </a:r>
            <a:r>
              <a:rPr lang="it-IT" sz="850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è intenzionato a </a:t>
            </a:r>
            <a:r>
              <a:rPr lang="it-IT" sz="850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costruire </a:t>
            </a:r>
            <a:r>
              <a:rPr lang="it-IT" sz="850" b="1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1500 nuove </a:t>
            </a:r>
            <a:r>
              <a:rPr lang="it-IT" sz="850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scuole</a:t>
            </a: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La notizia è stata </a:t>
            </a:r>
            <a:r>
              <a:rPr lang="it-IT" sz="850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percepita positivamente </a:t>
            </a: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dalla quasi totalità degli utenti i quali hanno evidenziato l’elevata importanza dell’istruzione per le nuove generazioni. </a:t>
            </a:r>
          </a:p>
          <a:p>
            <a:pPr marL="87480" indent="-853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"/>
            </a:pP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 parole espresse dal </a:t>
            </a:r>
            <a:r>
              <a:rPr lang="it-IT" sz="850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Premier del GNS </a:t>
            </a:r>
            <a:r>
              <a:rPr lang="it-IT" sz="850" b="1" spc="-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Bashagha</a:t>
            </a:r>
            <a:r>
              <a:rPr lang="it-IT" sz="850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inerenti l’arrivo a Tripoli del</a:t>
            </a:r>
            <a:r>
              <a:rPr lang="it-IT" sz="8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l’Inviato </a:t>
            </a:r>
            <a:r>
              <a:rPr lang="it-IT" sz="850" dirty="0">
                <a:latin typeface="Tahoma" pitchFamily="34" charset="0"/>
                <a:ea typeface="Tahoma" pitchFamily="34" charset="0"/>
                <a:cs typeface="Tahoma" pitchFamily="34" charset="0"/>
              </a:rPr>
              <a:t>speciale delle Nazioni Unite in Libia e Capo della Missione di Supporto delle Nazioni </a:t>
            </a:r>
            <a:r>
              <a:rPr lang="it-IT" sz="8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Unite (UNSMIL), </a:t>
            </a:r>
            <a:r>
              <a:rPr lang="it-IT" sz="850" b="1" dirty="0">
                <a:latin typeface="Tahoma" pitchFamily="34" charset="0"/>
                <a:ea typeface="Tahoma" pitchFamily="34" charset="0"/>
                <a:cs typeface="Tahoma" pitchFamily="34" charset="0"/>
              </a:rPr>
              <a:t>Abdullah </a:t>
            </a:r>
            <a:r>
              <a:rPr lang="it-IT" sz="85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Batili</a:t>
            </a:r>
            <a:r>
              <a:rPr lang="it-IT" sz="850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riportate da </a:t>
            </a:r>
            <a:r>
              <a:rPr lang="it-IT" sz="850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Libya </a:t>
            </a:r>
            <a:r>
              <a:rPr lang="it-IT" sz="850" b="1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Press News </a:t>
            </a:r>
            <a:r>
              <a:rPr lang="it-IT" sz="850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Agency, </a:t>
            </a: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risaltano in </a:t>
            </a:r>
            <a:r>
              <a:rPr lang="it-IT" sz="850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modo positivo </a:t>
            </a: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il Premier in quanto egli </a:t>
            </a:r>
            <a:r>
              <a:rPr lang="it-IT" sz="850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accogliendo</a:t>
            </a: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850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 favore l’arrivo dell’Inviato ONU </a:t>
            </a: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 dichiarato di essere </a:t>
            </a:r>
            <a:r>
              <a:rPr lang="it-IT" sz="850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pronto a </a:t>
            </a:r>
            <a:r>
              <a:rPr lang="it-IT" sz="850" b="1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sostenere tutti gli sforzi </a:t>
            </a:r>
            <a:r>
              <a:rPr lang="it-IT" sz="850" b="1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internazionali </a:t>
            </a: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 porre </a:t>
            </a:r>
            <a:r>
              <a:rPr lang="it-IT" sz="850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fine alle fasi di transizione </a:t>
            </a:r>
            <a:r>
              <a:rPr lang="it-IT" sz="850" spc="-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politica ed indire nuove elezioni.</a:t>
            </a:r>
            <a:endParaRPr lang="it-IT" sz="850" b="1" strike="noStrike" spc="-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15" y="889085"/>
            <a:ext cx="7307534" cy="85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502" y="866691"/>
            <a:ext cx="1200150" cy="128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427" y="860509"/>
            <a:ext cx="486232" cy="52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2" y="4304374"/>
            <a:ext cx="5713112" cy="207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824045"/>
      </p:ext>
    </p:extLst>
  </p:cSld>
  <p:clrMapOvr>
    <a:masterClrMapping/>
  </p:clrMapOvr>
</p:sld>
</file>

<file path=ppt/theme/theme1.xml><?xml version="1.0" encoding="utf-8"?>
<a:theme xmlns:a="http://schemas.openxmlformats.org/drawingml/2006/main" name="Social Media Analysis - Lib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65164</TotalTime>
  <Words>3310</Words>
  <Application>Microsoft Office PowerPoint</Application>
  <PresentationFormat>Personalizzato</PresentationFormat>
  <Paragraphs>95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Social Media Analysis - Libia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Comando C4 Difesa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Mosca, Ten.Col. Emiliano - COI</dc:creator>
  <cp:lastModifiedBy>miasit.ma</cp:lastModifiedBy>
  <cp:revision>4997</cp:revision>
  <cp:lastPrinted>2022-05-26T15:00:20Z</cp:lastPrinted>
  <dcterms:created xsi:type="dcterms:W3CDTF">2021-05-11T12:48:52Z</dcterms:created>
  <dcterms:modified xsi:type="dcterms:W3CDTF">2022-10-21T10:59:20Z</dcterms:modified>
</cp:coreProperties>
</file>