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331" r:id="rId2"/>
    <p:sldId id="269" r:id="rId3"/>
    <p:sldId id="345" r:id="rId4"/>
    <p:sldId id="349" r:id="rId5"/>
    <p:sldId id="267" r:id="rId6"/>
    <p:sldId id="352" r:id="rId7"/>
    <p:sldId id="368" r:id="rId8"/>
    <p:sldId id="339" r:id="rId9"/>
    <p:sldId id="369" r:id="rId10"/>
    <p:sldId id="270" r:id="rId11"/>
    <p:sldId id="341" r:id="rId12"/>
    <p:sldId id="342" r:id="rId13"/>
    <p:sldId id="343" r:id="rId14"/>
    <p:sldId id="344" r:id="rId15"/>
    <p:sldId id="370" r:id="rId16"/>
    <p:sldId id="274" r:id="rId17"/>
    <p:sldId id="371" r:id="rId18"/>
    <p:sldId id="347" r:id="rId19"/>
    <p:sldId id="372" r:id="rId20"/>
    <p:sldId id="373" r:id="rId21"/>
    <p:sldId id="336" r:id="rId22"/>
    <p:sldId id="366" r:id="rId23"/>
    <p:sldId id="374" r:id="rId24"/>
    <p:sldId id="367" r:id="rId25"/>
    <p:sldId id="350" r:id="rId26"/>
    <p:sldId id="332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8E917F0-BDF0-4CE5-9DDC-8FF35E337A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52797D-8E53-4120-8E96-DC0E23EB97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17788-862A-48B1-A857-327F46961B87}" type="datetimeFigureOut">
              <a:rPr lang="it-IT" smtClean="0"/>
              <a:t>21/08/2023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FB34E8A-7947-4313-9EE8-2610CF25D0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10075B6-B464-465D-A50D-95E4DDA89B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9C458-A17D-4EBB-9738-C58E8144A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789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697A6-E3A5-4FC4-A35E-0AACEA3122EA}" type="datetimeFigureOut">
              <a:rPr lang="it-IT" smtClean="0"/>
              <a:t>21/08/2023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5AABC-F076-4299-A822-DF49AF263C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2334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5AABC-F076-4299-A822-DF49AF263CB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924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B8FD7F-0E91-6FBC-541B-8FE30677E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87BAF0-532D-2ACC-23B9-50A4C2027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FFB814-9AA4-1123-B54A-B84C120B8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FF0D-9769-4FEF-8C8D-B82C1E7BAD78}" type="datetime1">
              <a:rPr lang="it-IT" smtClean="0"/>
              <a:t>21/08/2023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C8CDF2-1A24-8070-2A00-81CD155C2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250B47-38A8-6EAB-FC83-6AAFC107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3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66F0B-084D-AA55-C3CE-F644D54A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92CF0C-91EC-4CA8-5D92-DE8FED6A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D46FF2-8AFF-089B-2849-208F925D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B5C1-B173-4827-8642-E15B0D67F9A2}" type="datetime1">
              <a:rPr lang="it-IT" smtClean="0"/>
              <a:t>21/08/2023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BD6EC0-2AB9-9EE8-C12F-09C3FFA8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185AE5-6A1D-CBA5-B084-18D8AA34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10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E571BF-1E2E-C443-C487-E3086AFF2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EB43DE-50AB-D54D-5F19-6623707DE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C5DB6C-1004-C53D-15A6-38CE07AF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23C3-8A91-4E51-AB2D-7DA073CB6BF1}" type="datetime1">
              <a:rPr lang="it-IT" smtClean="0"/>
              <a:t>21/08/2023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2FEE36-F604-E81C-D98C-5A30835EA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D0B100-0BFB-A7E0-6E25-5B38982B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13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11050E-C25C-2F50-146C-4FCE139D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C54F9C-46AA-C3CD-D493-EDB43B3B4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8760F4-3F9B-733C-5F3D-5C505E43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760A-C974-4B17-B68E-E98CDB4C9C3E}" type="datetime1">
              <a:rPr lang="it-IT" smtClean="0"/>
              <a:t>21/08/2023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3A0490-49DA-492C-44B6-1B10B90DE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6D9570-2F80-3CC9-DD40-5B95E837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712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0C8A6-5D92-69A0-D456-BB6C4513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2E7059-AAAF-172D-4C0A-8B97BF2C7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F3F67B-C4BD-FE4E-3855-F0A267BE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87C7-246D-4183-AB0B-3867D9CB0455}" type="datetime1">
              <a:rPr lang="it-IT" smtClean="0"/>
              <a:t>21/08/2023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F4B1E8-7C80-4E43-8F62-22B02696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B05C79-EB20-73B8-086B-7662F666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81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39D4C1-DE93-E4B3-3AAA-2F3D56FB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FAD853-B342-443F-2906-8AA2666BD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2AFAC6-08D7-35FD-16EB-E0DF72EA2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F4DBA72-E31F-8887-C4C1-6A22AB44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3DF7-88B8-481A-999A-4A97A53CEEB2}" type="datetime1">
              <a:rPr lang="it-IT" smtClean="0"/>
              <a:t>21/08/2023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0BEEC97-8CFB-80EE-E186-7A0B5E7A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21B87B-C31E-C70E-58AE-FF05C3ED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3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4919FE-7A19-0F19-AF1D-47B0A42D3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48E173-C45E-2DF0-1468-2A397678F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EA8BAF-4DD6-02DF-444F-1BAB73625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B3B099F-284A-03B4-F89F-E9F460DF3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81BC99-AFC8-A454-F636-2ADD6AAFE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35EDA5D-A592-6EC5-47FA-4790871C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0EB20-6124-485C-9247-4C26C729860C}" type="datetime1">
              <a:rPr lang="it-IT" smtClean="0"/>
              <a:t>21/08/2023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2901162-503B-F75E-2861-0267E05E1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6BD561-D973-8C66-2553-846322E9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68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91E39B-73E6-6060-374B-AF7BBD95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07E65C-3C41-BB5C-0E23-2BA3674C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2667-75EB-42EF-BCCE-9F5B3993F687}" type="datetime1">
              <a:rPr lang="it-IT" smtClean="0"/>
              <a:t>21/08/2023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10CC19-72AF-3C9E-4DA3-B2617EAA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4B2012-FD11-6B2A-4CF1-268FCD1E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7F2B85-95C8-21F5-34F5-A62D3D0F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E2710-2D07-4349-9133-3A260E973036}" type="datetime1">
              <a:rPr lang="it-IT" smtClean="0"/>
              <a:t>21/08/2023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9FBB33-62E3-8AEE-0231-258CD501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6998894-A9A7-94B2-0F3A-8038FB950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79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BB1155-39BD-2393-3B05-DF6623A3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815473-D0D6-4829-2689-68C23F325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3067E5B-995D-4044-B464-580A5589B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6C85E6-F80F-8DFD-6E14-075F95AF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8494-1660-4FA1-A788-054944592305}" type="datetime1">
              <a:rPr lang="it-IT" smtClean="0"/>
              <a:t>21/08/2023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370A89-E7B4-8770-967A-66C7720E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9161EF-0315-A981-5860-9FFBC61A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31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1A927-AA5E-BEA7-C023-C78DE7578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616E62-90B5-35B3-1E3F-1758C936B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39253CC-BB9E-ADA9-99B6-CB8F3F55D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60DE50-EB23-DD81-1C73-B882577A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C3B-313F-413C-B285-D882C36C936A}" type="datetime1">
              <a:rPr lang="it-IT" smtClean="0"/>
              <a:t>21/08/2023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9CDD98-5106-5A2F-02DD-FB4C7673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9D151E-FC71-6149-32D9-4B6D82B3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18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7CB743F-105D-7266-10B8-75D0AD103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5C2719-B777-6DF5-26FE-794AED30D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4D14AF-3C18-2770-1FBD-162FE4C29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AF334-140E-43A6-90BC-1E457A65C281}" type="datetime1">
              <a:rPr lang="it-IT" smtClean="0"/>
              <a:t>21/08/2023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B3F4C8-0F9C-132D-457E-10EC57956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DA0281-A1CA-2FF4-84DF-469F7F831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5C5D5-0A9C-4E48-AE4F-9BF71E2DB2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54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it/url?sa=i&amp;rct=j&amp;q=&amp;esrc=s&amp;source=images&amp;cd=&amp;cad=rja&amp;uact=8&amp;ved=2ahUKEwjug_Wus-faAhWH-aQKHbUjBogQjRx6BAgBEAU&amp;url=http://www.centenario1914-1918.it/it/2014/04/21/ministero-della-difesa-marina-militare&amp;psig=AOvVaw1lr5p9wpAlsTazOe8qh85R&amp;ust=152536332599692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F8C8FC6F-7F06-D86E-29CD-F06BB57ECEF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66"/>
          <a:stretch/>
        </p:blipFill>
        <p:spPr>
          <a:xfrm>
            <a:off x="0" y="3414712"/>
            <a:ext cx="12192000" cy="3743325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37CA9EC3-3F8B-4BA1-8E9A-F88EF2EE0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6382" y="89535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44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+mj-ea"/>
                <a:cs typeface="+mj-cs"/>
              </a:rPr>
              <a:t>ITA – LBY 2023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27ECBBE-5955-4EC4-839A-84F668610D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97"/>
          <a:stretch/>
        </p:blipFill>
        <p:spPr>
          <a:xfrm>
            <a:off x="0" y="908383"/>
            <a:ext cx="12192000" cy="2616870"/>
          </a:xfrm>
          <a:prstGeom prst="rect">
            <a:avLst/>
          </a:prstGeom>
        </p:spPr>
      </p:pic>
      <p:sp>
        <p:nvSpPr>
          <p:cNvPr id="17" name="ZoneTexte 6">
            <a:extLst>
              <a:ext uri="{FF2B5EF4-FFF2-40B4-BE49-F238E27FC236}">
                <a16:creationId xmlns:a16="http://schemas.microsoft.com/office/drawing/2014/main" id="{5A5AD81B-16BB-434C-9C2A-7A2DF12E86E5}"/>
              </a:ext>
            </a:extLst>
          </p:cNvPr>
          <p:cNvSpPr txBox="1"/>
          <p:nvPr/>
        </p:nvSpPr>
        <p:spPr>
          <a:xfrm>
            <a:off x="214742" y="3830247"/>
            <a:ext cx="62943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  <a:cs typeface="+mj-cs"/>
              </a:rPr>
              <a:t>ITA – LBY 2023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ell MT" panose="02020503060305020303" pitchFamily="18" charset="0"/>
              <a:ea typeface="Calibri" panose="020F0502020204030204" pitchFamily="34" charset="0"/>
              <a:cs typeface="+mj-cs"/>
            </a:endParaRPr>
          </a:p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  <a:cs typeface="+mj-cs"/>
              </a:rPr>
              <a:t>NAURAS 1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  <a:cs typeface="+mj-cs"/>
              </a:rPr>
              <a:t>27</a:t>
            </a:r>
            <a:r>
              <a:rPr lang="en-US" sz="2800" b="1" baseline="30000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</a:rPr>
              <a:t>th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  <a:cs typeface="+mj-cs"/>
              </a:rPr>
              <a:t> Aug 2023 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Bell MT" panose="02020503060305020303" pitchFamily="18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6D42B62D-CCA5-41D3-B8F2-7A9A62D3C225}"/>
              </a:ext>
            </a:extLst>
          </p:cNvPr>
          <p:cNvSpPr/>
          <p:nvPr/>
        </p:nvSpPr>
        <p:spPr>
          <a:xfrm>
            <a:off x="10572206" y="115662"/>
            <a:ext cx="1506583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830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27020 - MANEUVERING EXERCISE 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8">
            <a:extLst>
              <a:ext uri="{FF2B5EF4-FFF2-40B4-BE49-F238E27FC236}">
                <a16:creationId xmlns:a16="http://schemas.microsoft.com/office/drawing/2014/main" id="{5542A43A-338A-4892-A213-ADB2F69B1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83" y="5190024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  <p:sp>
        <p:nvSpPr>
          <p:cNvPr id="10" name="AutoShape 34">
            <a:extLst>
              <a:ext uri="{FF2B5EF4-FFF2-40B4-BE49-F238E27FC236}">
                <a16:creationId xmlns:a16="http://schemas.microsoft.com/office/drawing/2014/main" id="{0DCA5E02-6E0F-4DA9-A894-751C0C3687F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899410" y="184873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9E9693-123D-4A1D-9028-EE033F4523FE}"/>
              </a:ext>
            </a:extLst>
          </p:cNvPr>
          <p:cNvCxnSpPr>
            <a:cxnSpLocks/>
          </p:cNvCxnSpPr>
          <p:nvPr/>
        </p:nvCxnSpPr>
        <p:spPr>
          <a:xfrm>
            <a:off x="6088325" y="1251615"/>
            <a:ext cx="39624" cy="53510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isultato immagine per bandiera golf del CIS">
            <a:extLst>
              <a:ext uri="{FF2B5EF4-FFF2-40B4-BE49-F238E27FC236}">
                <a16:creationId xmlns:a16="http://schemas.microsoft.com/office/drawing/2014/main" id="{9917A306-B011-4DC3-9910-BDB1AEE9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151" y="1453780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5C67F198-C2EB-4162-8A60-12362056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10</a:t>
            </a:fld>
            <a:endParaRPr lang="it-IT"/>
          </a:p>
        </p:txBody>
      </p:sp>
      <p:pic>
        <p:nvPicPr>
          <p:cNvPr id="24" name="Picture 26" descr="Risultati immagini per logo marina militare">
            <a:hlinkClick r:id="rId4"/>
            <a:extLst>
              <a:ext uri="{FF2B5EF4-FFF2-40B4-BE49-F238E27FC236}">
                <a16:creationId xmlns:a16="http://schemas.microsoft.com/office/drawing/2014/main" id="{C086A22F-8959-432E-9915-52092528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6AF2158C-2E8E-428C-9042-7975FFDA84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26" name="Text Box 18">
            <a:extLst>
              <a:ext uri="{FF2B5EF4-FFF2-40B4-BE49-F238E27FC236}">
                <a16:creationId xmlns:a16="http://schemas.microsoft.com/office/drawing/2014/main" id="{2637A624-19A4-48BA-A888-C0EFAC65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38" y="1147653"/>
            <a:ext cx="3943350" cy="456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FORMATION 1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8F85504D-6EC8-40C8-97A1-E743C942580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899410" y="2659827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07D1F50F-C539-4DEE-A3F4-758B95A00B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899410" y="351087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2577DCCE-FE35-4281-A31D-D00D484FD0D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13139" y="433402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30" name="AutoShape 34">
            <a:extLst>
              <a:ext uri="{FF2B5EF4-FFF2-40B4-BE49-F238E27FC236}">
                <a16:creationId xmlns:a16="http://schemas.microsoft.com/office/drawing/2014/main" id="{4E1E6793-0663-41E9-99CC-7581B92E7B7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13139" y="514512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1F44F0C6-16B3-4D32-A386-78FE3930FF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913139" y="599617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33" name="AutoShape 34">
            <a:extLst>
              <a:ext uri="{FF2B5EF4-FFF2-40B4-BE49-F238E27FC236}">
                <a16:creationId xmlns:a16="http://schemas.microsoft.com/office/drawing/2014/main" id="{F5AD3556-FDF6-47AC-8C45-109CAAB66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1588" y="220891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pic>
        <p:nvPicPr>
          <p:cNvPr id="34" name="Picture 2" descr="Risultato immagine per bandiera golf del CIS">
            <a:extLst>
              <a:ext uri="{FF2B5EF4-FFF2-40B4-BE49-F238E27FC236}">
                <a16:creationId xmlns:a16="http://schemas.microsoft.com/office/drawing/2014/main" id="{B845F98F-18BD-4AFC-B52E-FFDF11FEE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004909" y="2358120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AutoShape 34">
            <a:extLst>
              <a:ext uri="{FF2B5EF4-FFF2-40B4-BE49-F238E27FC236}">
                <a16:creationId xmlns:a16="http://schemas.microsoft.com/office/drawing/2014/main" id="{91929EDC-8D24-4825-A72A-14D436EB3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3121" y="220891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36" name="AutoShape 34">
            <a:extLst>
              <a:ext uri="{FF2B5EF4-FFF2-40B4-BE49-F238E27FC236}">
                <a16:creationId xmlns:a16="http://schemas.microsoft.com/office/drawing/2014/main" id="{4DA85F99-8540-470E-A0A9-29308BC3C8B3}"/>
              </a:ext>
            </a:extLst>
          </p:cNvPr>
          <p:cNvSpPr>
            <a:spLocks noChangeArrowheads="1"/>
          </p:cNvSpPr>
          <p:nvPr/>
        </p:nvSpPr>
        <p:spPr bwMode="auto">
          <a:xfrm rot="19073421">
            <a:off x="8701268" y="237299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37" name="AutoShape 34">
            <a:extLst>
              <a:ext uri="{FF2B5EF4-FFF2-40B4-BE49-F238E27FC236}">
                <a16:creationId xmlns:a16="http://schemas.microsoft.com/office/drawing/2014/main" id="{E5CFFA83-F974-459F-804E-46578289292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358966" y="316770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38" name="AutoShape 34">
            <a:extLst>
              <a:ext uri="{FF2B5EF4-FFF2-40B4-BE49-F238E27FC236}">
                <a16:creationId xmlns:a16="http://schemas.microsoft.com/office/drawing/2014/main" id="{91CBD58A-6362-44B1-9535-E00175BB411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358966" y="397879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40" name="AutoShape 34">
            <a:extLst>
              <a:ext uri="{FF2B5EF4-FFF2-40B4-BE49-F238E27FC236}">
                <a16:creationId xmlns:a16="http://schemas.microsoft.com/office/drawing/2014/main" id="{2917CF48-EDD9-4BC7-94E8-1D2A9191DED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358966" y="4829845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41" name="Text Box 18">
            <a:extLst>
              <a:ext uri="{FF2B5EF4-FFF2-40B4-BE49-F238E27FC236}">
                <a16:creationId xmlns:a16="http://schemas.microsoft.com/office/drawing/2014/main" id="{C2BFBA61-3B26-4CC2-9AE3-AE0C797A5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732" y="1147653"/>
            <a:ext cx="3943350" cy="238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CORPEN STARDBOARD 9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ED8DE762-433A-49D8-95C4-8A8B77B19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072" y="5178410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</p:spTree>
    <p:extLst>
      <p:ext uri="{BB962C8B-B14F-4D97-AF65-F5344CB8AC3E}">
        <p14:creationId xmlns:p14="http://schemas.microsoft.com/office/powerpoint/2010/main" val="61294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27020 - MANEUVERING EXERCISE 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34">
            <a:extLst>
              <a:ext uri="{FF2B5EF4-FFF2-40B4-BE49-F238E27FC236}">
                <a16:creationId xmlns:a16="http://schemas.microsoft.com/office/drawing/2014/main" id="{0DCA5E02-6E0F-4DA9-A894-751C0C3687F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42518" y="2173805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9E9693-123D-4A1D-9028-EE033F4523FE}"/>
              </a:ext>
            </a:extLst>
          </p:cNvPr>
          <p:cNvCxnSpPr>
            <a:cxnSpLocks/>
          </p:cNvCxnSpPr>
          <p:nvPr/>
        </p:nvCxnSpPr>
        <p:spPr>
          <a:xfrm>
            <a:off x="6088325" y="1251615"/>
            <a:ext cx="39624" cy="53510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isultato immagine per bandiera golf del CIS">
            <a:extLst>
              <a:ext uri="{FF2B5EF4-FFF2-40B4-BE49-F238E27FC236}">
                <a16:creationId xmlns:a16="http://schemas.microsoft.com/office/drawing/2014/main" id="{9917A306-B011-4DC3-9910-BDB1AEE9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564" y="1777517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5C67F198-C2EB-4162-8A60-12362056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11</a:t>
            </a:fld>
            <a:endParaRPr lang="it-IT"/>
          </a:p>
        </p:txBody>
      </p:sp>
      <p:pic>
        <p:nvPicPr>
          <p:cNvPr id="24" name="Picture 26" descr="Risultati immagini per logo marina militare">
            <a:hlinkClick r:id="rId4"/>
            <a:extLst>
              <a:ext uri="{FF2B5EF4-FFF2-40B4-BE49-F238E27FC236}">
                <a16:creationId xmlns:a16="http://schemas.microsoft.com/office/drawing/2014/main" id="{C086A22F-8959-432E-9915-52092528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6AF2158C-2E8E-428C-9042-7975FFDA84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26" name="Text Box 18">
            <a:extLst>
              <a:ext uri="{FF2B5EF4-FFF2-40B4-BE49-F238E27FC236}">
                <a16:creationId xmlns:a16="http://schemas.microsoft.com/office/drawing/2014/main" id="{2637A624-19A4-48BA-A888-C0EFAC65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38" y="1147653"/>
            <a:ext cx="3943350" cy="456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TURN PORT 9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8F85504D-6EC8-40C8-97A1-E743C942580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42518" y="2984898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07D1F50F-C539-4DEE-A3F4-758B95A00B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42518" y="3835947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2577DCCE-FE35-4281-A31D-D00D484FD0D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56247" y="465910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30" name="AutoShape 34">
            <a:extLst>
              <a:ext uri="{FF2B5EF4-FFF2-40B4-BE49-F238E27FC236}">
                <a16:creationId xmlns:a16="http://schemas.microsoft.com/office/drawing/2014/main" id="{4E1E6793-0663-41E9-99CC-7581B92E7B7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56247" y="547019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1F44F0C6-16B3-4D32-A386-78FE3930FF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56247" y="632124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41" name="Text Box 18">
            <a:extLst>
              <a:ext uri="{FF2B5EF4-FFF2-40B4-BE49-F238E27FC236}">
                <a16:creationId xmlns:a16="http://schemas.microsoft.com/office/drawing/2014/main" id="{C2BFBA61-3B26-4CC2-9AE3-AE0C797A5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732" y="1147653"/>
            <a:ext cx="3943350" cy="238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STATION JULIETT BETWEEN 5 AND 3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31" name="AutoShape 34">
            <a:extLst>
              <a:ext uri="{FF2B5EF4-FFF2-40B4-BE49-F238E27FC236}">
                <a16:creationId xmlns:a16="http://schemas.microsoft.com/office/drawing/2014/main" id="{2EF13912-1378-487E-BB56-DCF281480CF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81898" y="170645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pic>
        <p:nvPicPr>
          <p:cNvPr id="39" name="Picture 2" descr="Risultato immagine per bandiera golf del CIS">
            <a:extLst>
              <a:ext uri="{FF2B5EF4-FFF2-40B4-BE49-F238E27FC236}">
                <a16:creationId xmlns:a16="http://schemas.microsoft.com/office/drawing/2014/main" id="{664C9F21-9FCC-4C41-85B1-512AD18A9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209643" y="1535005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AutoShape 34">
            <a:extLst>
              <a:ext uri="{FF2B5EF4-FFF2-40B4-BE49-F238E27FC236}">
                <a16:creationId xmlns:a16="http://schemas.microsoft.com/office/drawing/2014/main" id="{CB1A479D-E39C-42D2-9EE5-2F3A141DA73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81898" y="250348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44" name="AutoShape 34">
            <a:extLst>
              <a:ext uri="{FF2B5EF4-FFF2-40B4-BE49-F238E27FC236}">
                <a16:creationId xmlns:a16="http://schemas.microsoft.com/office/drawing/2014/main" id="{F306B022-15CD-414B-A1C8-952DD74D756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81898" y="335453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45" name="AutoShape 34">
            <a:extLst>
              <a:ext uri="{FF2B5EF4-FFF2-40B4-BE49-F238E27FC236}">
                <a16:creationId xmlns:a16="http://schemas.microsoft.com/office/drawing/2014/main" id="{1CF2592E-65DB-4A2C-AF7C-313666CCF18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95627" y="417768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46" name="AutoShape 34">
            <a:extLst>
              <a:ext uri="{FF2B5EF4-FFF2-40B4-BE49-F238E27FC236}">
                <a16:creationId xmlns:a16="http://schemas.microsoft.com/office/drawing/2014/main" id="{924D8A54-6F15-4E27-B005-6F979FA2729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95627" y="498877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47" name="AutoShape 34">
            <a:extLst>
              <a:ext uri="{FF2B5EF4-FFF2-40B4-BE49-F238E27FC236}">
                <a16:creationId xmlns:a16="http://schemas.microsoft.com/office/drawing/2014/main" id="{14C3F908-E7DF-4FEB-BA04-365205637FC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95627" y="5839825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EB095468-7F3D-4EA3-9234-00977DD1B3B2}"/>
              </a:ext>
            </a:extLst>
          </p:cNvPr>
          <p:cNvSpPr/>
          <p:nvPr/>
        </p:nvSpPr>
        <p:spPr>
          <a:xfrm>
            <a:off x="2979772" y="1781269"/>
            <a:ext cx="2113487" cy="3977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Arco 47">
            <a:extLst>
              <a:ext uri="{FF2B5EF4-FFF2-40B4-BE49-F238E27FC236}">
                <a16:creationId xmlns:a16="http://schemas.microsoft.com/office/drawing/2014/main" id="{82A053CE-C209-45AE-BEFE-0D394896555D}"/>
              </a:ext>
            </a:extLst>
          </p:cNvPr>
          <p:cNvSpPr/>
          <p:nvPr/>
        </p:nvSpPr>
        <p:spPr>
          <a:xfrm>
            <a:off x="2979771" y="2609169"/>
            <a:ext cx="2113487" cy="3977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Arco 48">
            <a:extLst>
              <a:ext uri="{FF2B5EF4-FFF2-40B4-BE49-F238E27FC236}">
                <a16:creationId xmlns:a16="http://schemas.microsoft.com/office/drawing/2014/main" id="{A79A5210-135D-45A9-8FF2-72D522769C8F}"/>
              </a:ext>
            </a:extLst>
          </p:cNvPr>
          <p:cNvSpPr/>
          <p:nvPr/>
        </p:nvSpPr>
        <p:spPr>
          <a:xfrm>
            <a:off x="2976502" y="3467232"/>
            <a:ext cx="2113487" cy="3977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Arco 49">
            <a:extLst>
              <a:ext uri="{FF2B5EF4-FFF2-40B4-BE49-F238E27FC236}">
                <a16:creationId xmlns:a16="http://schemas.microsoft.com/office/drawing/2014/main" id="{CD670CF5-7AB5-4A49-B75E-4B50144B5BAC}"/>
              </a:ext>
            </a:extLst>
          </p:cNvPr>
          <p:cNvSpPr/>
          <p:nvPr/>
        </p:nvSpPr>
        <p:spPr>
          <a:xfrm>
            <a:off x="3003838" y="4279827"/>
            <a:ext cx="2113487" cy="3977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Arco 50">
            <a:extLst>
              <a:ext uri="{FF2B5EF4-FFF2-40B4-BE49-F238E27FC236}">
                <a16:creationId xmlns:a16="http://schemas.microsoft.com/office/drawing/2014/main" id="{F4F3F098-DD6E-4626-A3F3-8A4A7A4E912C}"/>
              </a:ext>
            </a:extLst>
          </p:cNvPr>
          <p:cNvSpPr/>
          <p:nvPr/>
        </p:nvSpPr>
        <p:spPr>
          <a:xfrm>
            <a:off x="3003837" y="5110005"/>
            <a:ext cx="2113487" cy="3977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Arco 51">
            <a:extLst>
              <a:ext uri="{FF2B5EF4-FFF2-40B4-BE49-F238E27FC236}">
                <a16:creationId xmlns:a16="http://schemas.microsoft.com/office/drawing/2014/main" id="{AD940EF3-4E80-43BC-9A38-6CFDC93150BE}"/>
              </a:ext>
            </a:extLst>
          </p:cNvPr>
          <p:cNvSpPr/>
          <p:nvPr/>
        </p:nvSpPr>
        <p:spPr>
          <a:xfrm>
            <a:off x="3001797" y="5936733"/>
            <a:ext cx="2113487" cy="3977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AutoShape 34">
            <a:extLst>
              <a:ext uri="{FF2B5EF4-FFF2-40B4-BE49-F238E27FC236}">
                <a16:creationId xmlns:a16="http://schemas.microsoft.com/office/drawing/2014/main" id="{5710A5F7-C648-4AEB-9999-4E22FCF16D5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1263538" y="375485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pic>
        <p:nvPicPr>
          <p:cNvPr id="54" name="Picture 2" descr="Risultato immagine per bandiera golf del CIS">
            <a:extLst>
              <a:ext uri="{FF2B5EF4-FFF2-40B4-BE49-F238E27FC236}">
                <a16:creationId xmlns:a16="http://schemas.microsoft.com/office/drawing/2014/main" id="{FE469FA5-EE9A-434B-BF8A-0FB053D4B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1584" y="3358571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AutoShape 34">
            <a:extLst>
              <a:ext uri="{FF2B5EF4-FFF2-40B4-BE49-F238E27FC236}">
                <a16:creationId xmlns:a16="http://schemas.microsoft.com/office/drawing/2014/main" id="{068B5712-11D6-4165-89B2-42725490F73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574276" y="377020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56" name="AutoShape 34">
            <a:extLst>
              <a:ext uri="{FF2B5EF4-FFF2-40B4-BE49-F238E27FC236}">
                <a16:creationId xmlns:a16="http://schemas.microsoft.com/office/drawing/2014/main" id="{CE08105C-84AB-47F8-AC85-2770DEE548C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85014" y="377020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57" name="AutoShape 34">
            <a:extLst>
              <a:ext uri="{FF2B5EF4-FFF2-40B4-BE49-F238E27FC236}">
                <a16:creationId xmlns:a16="http://schemas.microsoft.com/office/drawing/2014/main" id="{7D921C4C-3070-40D5-B49F-5D8C5065FD4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195752" y="377020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58" name="AutoShape 34">
            <a:extLst>
              <a:ext uri="{FF2B5EF4-FFF2-40B4-BE49-F238E27FC236}">
                <a16:creationId xmlns:a16="http://schemas.microsoft.com/office/drawing/2014/main" id="{91A1874B-F948-4671-AC98-1BA72BA84A4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562398" y="375485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59" name="AutoShape 34">
            <a:extLst>
              <a:ext uri="{FF2B5EF4-FFF2-40B4-BE49-F238E27FC236}">
                <a16:creationId xmlns:a16="http://schemas.microsoft.com/office/drawing/2014/main" id="{4D65BF48-068A-46A0-914E-D4380CBD471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929044" y="377020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B6369FA5-03C8-445B-B1D8-34480B2302C2}"/>
              </a:ext>
            </a:extLst>
          </p:cNvPr>
          <p:cNvCxnSpPr>
            <a:cxnSpLocks/>
          </p:cNvCxnSpPr>
          <p:nvPr/>
        </p:nvCxnSpPr>
        <p:spPr>
          <a:xfrm flipH="1">
            <a:off x="8855896" y="4115038"/>
            <a:ext cx="1" cy="373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6BFC2841-9B7C-43D8-B1D2-617F76BE93FF}"/>
              </a:ext>
            </a:extLst>
          </p:cNvPr>
          <p:cNvCxnSpPr/>
          <p:nvPr/>
        </p:nvCxnSpPr>
        <p:spPr>
          <a:xfrm>
            <a:off x="8855714" y="4488553"/>
            <a:ext cx="119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ttore 2 1023">
            <a:extLst>
              <a:ext uri="{FF2B5EF4-FFF2-40B4-BE49-F238E27FC236}">
                <a16:creationId xmlns:a16="http://schemas.microsoft.com/office/drawing/2014/main" id="{05678648-CF16-4617-B32D-DCA7C8E77FBC}"/>
              </a:ext>
            </a:extLst>
          </p:cNvPr>
          <p:cNvCxnSpPr>
            <a:endCxn id="56" idx="1"/>
          </p:cNvCxnSpPr>
          <p:nvPr/>
        </p:nvCxnSpPr>
        <p:spPr>
          <a:xfrm flipV="1">
            <a:off x="10055560" y="4130380"/>
            <a:ext cx="94817" cy="348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3F03D25-8DDB-4621-A4D8-CD99C790B24D}"/>
              </a:ext>
            </a:extLst>
          </p:cNvPr>
          <p:cNvCxnSpPr>
            <a:cxnSpLocks/>
            <a:stCxn id="56" idx="1"/>
          </p:cNvCxnSpPr>
          <p:nvPr/>
        </p:nvCxnSpPr>
        <p:spPr>
          <a:xfrm flipH="1">
            <a:off x="10150376" y="4130380"/>
            <a:ext cx="1" cy="6231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D395AF1D-D43B-4DFF-9083-8AFC91F1B784}"/>
              </a:ext>
            </a:extLst>
          </p:cNvPr>
          <p:cNvCxnSpPr>
            <a:cxnSpLocks/>
          </p:cNvCxnSpPr>
          <p:nvPr/>
        </p:nvCxnSpPr>
        <p:spPr>
          <a:xfrm flipV="1">
            <a:off x="8820443" y="4753543"/>
            <a:ext cx="1329933" cy="154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FE28C6F5-AC6B-40AD-99AC-45E229A2660D}"/>
              </a:ext>
            </a:extLst>
          </p:cNvPr>
          <p:cNvCxnSpPr>
            <a:cxnSpLocks/>
          </p:cNvCxnSpPr>
          <p:nvPr/>
        </p:nvCxnSpPr>
        <p:spPr>
          <a:xfrm flipH="1" flipV="1">
            <a:off x="8792308" y="4121834"/>
            <a:ext cx="14067" cy="6471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18">
            <a:extLst>
              <a:ext uri="{FF2B5EF4-FFF2-40B4-BE49-F238E27FC236}">
                <a16:creationId xmlns:a16="http://schemas.microsoft.com/office/drawing/2014/main" id="{18DDF06D-F0A1-4039-BD14-E2B24CDE2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83" y="5190024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  <p:sp>
        <p:nvSpPr>
          <p:cNvPr id="63" name="Text Box 18">
            <a:extLst>
              <a:ext uri="{FF2B5EF4-FFF2-40B4-BE49-F238E27FC236}">
                <a16:creationId xmlns:a16="http://schemas.microsoft.com/office/drawing/2014/main" id="{0629058F-51CA-47EC-86F2-CEF687661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072" y="5178410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</p:spTree>
    <p:extLst>
      <p:ext uri="{BB962C8B-B14F-4D97-AF65-F5344CB8AC3E}">
        <p14:creationId xmlns:p14="http://schemas.microsoft.com/office/powerpoint/2010/main" val="2738319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27020 - MANEUVERING EXERCISE 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34">
            <a:extLst>
              <a:ext uri="{FF2B5EF4-FFF2-40B4-BE49-F238E27FC236}">
                <a16:creationId xmlns:a16="http://schemas.microsoft.com/office/drawing/2014/main" id="{0DCA5E02-6E0F-4DA9-A894-751C0C3687F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59543" y="2060787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9E9693-123D-4A1D-9028-EE033F4523FE}"/>
              </a:ext>
            </a:extLst>
          </p:cNvPr>
          <p:cNvCxnSpPr>
            <a:cxnSpLocks/>
          </p:cNvCxnSpPr>
          <p:nvPr/>
        </p:nvCxnSpPr>
        <p:spPr>
          <a:xfrm>
            <a:off x="6088325" y="1251615"/>
            <a:ext cx="39624" cy="53510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isultato immagine per bandiera golf del CIS">
            <a:extLst>
              <a:ext uri="{FF2B5EF4-FFF2-40B4-BE49-F238E27FC236}">
                <a16:creationId xmlns:a16="http://schemas.microsoft.com/office/drawing/2014/main" id="{9917A306-B011-4DC3-9910-BDB1AEE9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589" y="1664499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5C67F198-C2EB-4162-8A60-12362056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12</a:t>
            </a:fld>
            <a:endParaRPr lang="it-IT"/>
          </a:p>
        </p:txBody>
      </p:sp>
      <p:pic>
        <p:nvPicPr>
          <p:cNvPr id="24" name="Picture 26" descr="Risultati immagini per logo marina militare">
            <a:hlinkClick r:id="rId4"/>
            <a:extLst>
              <a:ext uri="{FF2B5EF4-FFF2-40B4-BE49-F238E27FC236}">
                <a16:creationId xmlns:a16="http://schemas.microsoft.com/office/drawing/2014/main" id="{C086A22F-8959-432E-9915-52092528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6AF2158C-2E8E-428C-9042-7975FFDA84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26" name="Text Box 18">
            <a:extLst>
              <a:ext uri="{FF2B5EF4-FFF2-40B4-BE49-F238E27FC236}">
                <a16:creationId xmlns:a16="http://schemas.microsoft.com/office/drawing/2014/main" id="{2637A624-19A4-48BA-A888-C0EFAC65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38" y="1147653"/>
            <a:ext cx="3943350" cy="456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TURN STARDBOARD 9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8F85504D-6EC8-40C8-97A1-E743C942580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59543" y="287188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07D1F50F-C539-4DEE-A3F4-758B95A00B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59543" y="372292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2577DCCE-FE35-4281-A31D-D00D484FD0D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73272" y="454608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30" name="AutoShape 34">
            <a:extLst>
              <a:ext uri="{FF2B5EF4-FFF2-40B4-BE49-F238E27FC236}">
                <a16:creationId xmlns:a16="http://schemas.microsoft.com/office/drawing/2014/main" id="{4E1E6793-0663-41E9-99CC-7581B92E7B7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73272" y="5357175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1F44F0C6-16B3-4D32-A386-78FE3930FF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73272" y="620822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41" name="Text Box 18">
            <a:extLst>
              <a:ext uri="{FF2B5EF4-FFF2-40B4-BE49-F238E27FC236}">
                <a16:creationId xmlns:a16="http://schemas.microsoft.com/office/drawing/2014/main" id="{C2BFBA61-3B26-4CC2-9AE3-AE0C797A5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732" y="1147653"/>
            <a:ext cx="3943350" cy="238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STATION JULIETT BETWEEN 1 AND 2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61" name="AutoShape 34">
            <a:extLst>
              <a:ext uri="{FF2B5EF4-FFF2-40B4-BE49-F238E27FC236}">
                <a16:creationId xmlns:a16="http://schemas.microsoft.com/office/drawing/2014/main" id="{37922DA2-13B4-42BA-A119-C4D844B5207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596432" y="496647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pic>
        <p:nvPicPr>
          <p:cNvPr id="63" name="Picture 2" descr="Risultato immagine per bandiera golf del CIS">
            <a:extLst>
              <a:ext uri="{FF2B5EF4-FFF2-40B4-BE49-F238E27FC236}">
                <a16:creationId xmlns:a16="http://schemas.microsoft.com/office/drawing/2014/main" id="{8BD39A80-1AA2-49A8-883F-86AF7E1BF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856" y="4598835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AutoShape 34">
            <a:extLst>
              <a:ext uri="{FF2B5EF4-FFF2-40B4-BE49-F238E27FC236}">
                <a16:creationId xmlns:a16="http://schemas.microsoft.com/office/drawing/2014/main" id="{39262988-3E1E-4F6C-B45B-6EC51041ECF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726160" y="4992938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65" name="AutoShape 34">
            <a:extLst>
              <a:ext uri="{FF2B5EF4-FFF2-40B4-BE49-F238E27FC236}">
                <a16:creationId xmlns:a16="http://schemas.microsoft.com/office/drawing/2014/main" id="{DE347556-800A-4134-B04B-7CD441E29EC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926795" y="4977598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67" name="AutoShape 34">
            <a:extLst>
              <a:ext uri="{FF2B5EF4-FFF2-40B4-BE49-F238E27FC236}">
                <a16:creationId xmlns:a16="http://schemas.microsoft.com/office/drawing/2014/main" id="{BE1A2560-7689-47CA-9545-0F5F41CBFA6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979431" y="499293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68" name="AutoShape 34">
            <a:extLst>
              <a:ext uri="{FF2B5EF4-FFF2-40B4-BE49-F238E27FC236}">
                <a16:creationId xmlns:a16="http://schemas.microsoft.com/office/drawing/2014/main" id="{9925144A-8CDE-40B9-A240-CA28EABC306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92672" y="4977598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70" name="AutoShape 34">
            <a:extLst>
              <a:ext uri="{FF2B5EF4-FFF2-40B4-BE49-F238E27FC236}">
                <a16:creationId xmlns:a16="http://schemas.microsoft.com/office/drawing/2014/main" id="{AA0B1059-E96E-48D8-856F-A306E2B8670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49133" y="499293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78" name="AutoShape 34">
            <a:extLst>
              <a:ext uri="{FF2B5EF4-FFF2-40B4-BE49-F238E27FC236}">
                <a16:creationId xmlns:a16="http://schemas.microsoft.com/office/drawing/2014/main" id="{864CA36F-92D2-4499-9B5D-82AE4F34E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724" y="364800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pic>
        <p:nvPicPr>
          <p:cNvPr id="79" name="Picture 2" descr="Risultato immagine per bandiera golf del CIS">
            <a:extLst>
              <a:ext uri="{FF2B5EF4-FFF2-40B4-BE49-F238E27FC236}">
                <a16:creationId xmlns:a16="http://schemas.microsoft.com/office/drawing/2014/main" id="{BDD5CF6D-18A3-40B3-95A6-22E5E3701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82715" y="3794121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AutoShape 34">
            <a:extLst>
              <a:ext uri="{FF2B5EF4-FFF2-40B4-BE49-F238E27FC236}">
                <a16:creationId xmlns:a16="http://schemas.microsoft.com/office/drawing/2014/main" id="{6C8AC1A9-EDC1-416A-89DE-B2F87B634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481" y="364437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81" name="AutoShape 34">
            <a:extLst>
              <a:ext uri="{FF2B5EF4-FFF2-40B4-BE49-F238E27FC236}">
                <a16:creationId xmlns:a16="http://schemas.microsoft.com/office/drawing/2014/main" id="{D009AC2B-A161-468F-B399-74BC9515B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8722" y="365284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82" name="AutoShape 34">
            <a:extLst>
              <a:ext uri="{FF2B5EF4-FFF2-40B4-BE49-F238E27FC236}">
                <a16:creationId xmlns:a16="http://schemas.microsoft.com/office/drawing/2014/main" id="{25BD126E-EF5B-442F-BB3C-DA5D0CC32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431" y="364437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sp>
        <p:nvSpPr>
          <p:cNvPr id="83" name="AutoShape 34">
            <a:extLst>
              <a:ext uri="{FF2B5EF4-FFF2-40B4-BE49-F238E27FC236}">
                <a16:creationId xmlns:a16="http://schemas.microsoft.com/office/drawing/2014/main" id="{F15D2A30-E3CA-47BF-BDA3-F61EC99F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842" y="365284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84" name="AutoShape 34">
            <a:extLst>
              <a:ext uri="{FF2B5EF4-FFF2-40B4-BE49-F238E27FC236}">
                <a16:creationId xmlns:a16="http://schemas.microsoft.com/office/drawing/2014/main" id="{8F543A5D-E1C4-4C2F-8209-51D607B47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145" y="365644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85" name="Arco 84">
            <a:extLst>
              <a:ext uri="{FF2B5EF4-FFF2-40B4-BE49-F238E27FC236}">
                <a16:creationId xmlns:a16="http://schemas.microsoft.com/office/drawing/2014/main" id="{E9BE5521-7795-4FE8-A67D-2D73591F4148}"/>
              </a:ext>
            </a:extLst>
          </p:cNvPr>
          <p:cNvSpPr/>
          <p:nvPr/>
        </p:nvSpPr>
        <p:spPr>
          <a:xfrm rot="16200000">
            <a:off x="-330836" y="4623499"/>
            <a:ext cx="2113487" cy="397787"/>
          </a:xfrm>
          <a:prstGeom prst="arc">
            <a:avLst>
              <a:gd name="adj1" fmla="val 16200000"/>
              <a:gd name="adj2" fmla="val 685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Arco 85">
            <a:extLst>
              <a:ext uri="{FF2B5EF4-FFF2-40B4-BE49-F238E27FC236}">
                <a16:creationId xmlns:a16="http://schemas.microsoft.com/office/drawing/2014/main" id="{BEF5132A-ECDF-4C87-8CD2-086E1E6039AB}"/>
              </a:ext>
            </a:extLst>
          </p:cNvPr>
          <p:cNvSpPr/>
          <p:nvPr/>
        </p:nvSpPr>
        <p:spPr>
          <a:xfrm rot="16200000">
            <a:off x="496585" y="4620415"/>
            <a:ext cx="2113487" cy="397787"/>
          </a:xfrm>
          <a:prstGeom prst="arc">
            <a:avLst>
              <a:gd name="adj1" fmla="val 16200000"/>
              <a:gd name="adj2" fmla="val 685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Arco 86">
            <a:extLst>
              <a:ext uri="{FF2B5EF4-FFF2-40B4-BE49-F238E27FC236}">
                <a16:creationId xmlns:a16="http://schemas.microsoft.com/office/drawing/2014/main" id="{985DD7C4-1537-4507-9AED-08675ADC0841}"/>
              </a:ext>
            </a:extLst>
          </p:cNvPr>
          <p:cNvSpPr/>
          <p:nvPr/>
        </p:nvSpPr>
        <p:spPr>
          <a:xfrm rot="16200000">
            <a:off x="1380432" y="4585574"/>
            <a:ext cx="2113487" cy="397787"/>
          </a:xfrm>
          <a:prstGeom prst="arc">
            <a:avLst>
              <a:gd name="adj1" fmla="val 16200000"/>
              <a:gd name="adj2" fmla="val 685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Arco 87">
            <a:extLst>
              <a:ext uri="{FF2B5EF4-FFF2-40B4-BE49-F238E27FC236}">
                <a16:creationId xmlns:a16="http://schemas.microsoft.com/office/drawing/2014/main" id="{A34E3F3E-E8D7-4E73-9981-58002BBD60CC}"/>
              </a:ext>
            </a:extLst>
          </p:cNvPr>
          <p:cNvSpPr/>
          <p:nvPr/>
        </p:nvSpPr>
        <p:spPr>
          <a:xfrm rot="16200000">
            <a:off x="2320533" y="4585573"/>
            <a:ext cx="2113487" cy="397787"/>
          </a:xfrm>
          <a:prstGeom prst="arc">
            <a:avLst>
              <a:gd name="adj1" fmla="val 16200000"/>
              <a:gd name="adj2" fmla="val 685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Arco 88">
            <a:extLst>
              <a:ext uri="{FF2B5EF4-FFF2-40B4-BE49-F238E27FC236}">
                <a16:creationId xmlns:a16="http://schemas.microsoft.com/office/drawing/2014/main" id="{A4378412-EB8C-4298-AE9E-D1FB68FAC3D3}"/>
              </a:ext>
            </a:extLst>
          </p:cNvPr>
          <p:cNvSpPr/>
          <p:nvPr/>
        </p:nvSpPr>
        <p:spPr>
          <a:xfrm rot="16200000">
            <a:off x="3107156" y="4597037"/>
            <a:ext cx="2113487" cy="397787"/>
          </a:xfrm>
          <a:prstGeom prst="arc">
            <a:avLst>
              <a:gd name="adj1" fmla="val 16200000"/>
              <a:gd name="adj2" fmla="val 685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Arco 89">
            <a:extLst>
              <a:ext uri="{FF2B5EF4-FFF2-40B4-BE49-F238E27FC236}">
                <a16:creationId xmlns:a16="http://schemas.microsoft.com/office/drawing/2014/main" id="{1182C530-0324-476A-A084-49F1A2DC7455}"/>
              </a:ext>
            </a:extLst>
          </p:cNvPr>
          <p:cNvSpPr/>
          <p:nvPr/>
        </p:nvSpPr>
        <p:spPr>
          <a:xfrm rot="16200000">
            <a:off x="4005374" y="4585572"/>
            <a:ext cx="2113487" cy="397787"/>
          </a:xfrm>
          <a:prstGeom prst="arc">
            <a:avLst>
              <a:gd name="adj1" fmla="val 16200000"/>
              <a:gd name="adj2" fmla="val 685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circolare a destra 18">
            <a:extLst>
              <a:ext uri="{FF2B5EF4-FFF2-40B4-BE49-F238E27FC236}">
                <a16:creationId xmlns:a16="http://schemas.microsoft.com/office/drawing/2014/main" id="{2B150EE9-2A3B-4C5F-94C6-128CD88263A8}"/>
              </a:ext>
            </a:extLst>
          </p:cNvPr>
          <p:cNvSpPr/>
          <p:nvPr/>
        </p:nvSpPr>
        <p:spPr>
          <a:xfrm>
            <a:off x="9219868" y="2103296"/>
            <a:ext cx="637242" cy="11287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2" name="Freccia circolare a destra 91">
            <a:extLst>
              <a:ext uri="{FF2B5EF4-FFF2-40B4-BE49-F238E27FC236}">
                <a16:creationId xmlns:a16="http://schemas.microsoft.com/office/drawing/2014/main" id="{6873687B-306F-4122-A710-9E38B5158D86}"/>
              </a:ext>
            </a:extLst>
          </p:cNvPr>
          <p:cNvSpPr/>
          <p:nvPr/>
        </p:nvSpPr>
        <p:spPr>
          <a:xfrm rot="10800000">
            <a:off x="10607330" y="2026737"/>
            <a:ext cx="637242" cy="12053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1E1D5F53-9B86-4623-B478-229A994B3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83" y="5190024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  <p:sp>
        <p:nvSpPr>
          <p:cNvPr id="45" name="Text Box 18">
            <a:extLst>
              <a:ext uri="{FF2B5EF4-FFF2-40B4-BE49-F238E27FC236}">
                <a16:creationId xmlns:a16="http://schemas.microsoft.com/office/drawing/2014/main" id="{50391AD8-7CD2-43E0-A4DF-48608E43F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072" y="5178410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</p:spTree>
    <p:extLst>
      <p:ext uri="{BB962C8B-B14F-4D97-AF65-F5344CB8AC3E}">
        <p14:creationId xmlns:p14="http://schemas.microsoft.com/office/powerpoint/2010/main" val="1643330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18">
            <a:extLst>
              <a:ext uri="{FF2B5EF4-FFF2-40B4-BE49-F238E27FC236}">
                <a16:creationId xmlns:a16="http://schemas.microsoft.com/office/drawing/2014/main" id="{C2BFBA61-3B26-4CC2-9AE3-AE0C797A5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732" y="1147653"/>
            <a:ext cx="3943350" cy="238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PHASE 2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CODEWORD: “NAURAS ONE”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27020 - PHOTEX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9E9693-123D-4A1D-9028-EE033F4523FE}"/>
              </a:ext>
            </a:extLst>
          </p:cNvPr>
          <p:cNvCxnSpPr>
            <a:cxnSpLocks/>
          </p:cNvCxnSpPr>
          <p:nvPr/>
        </p:nvCxnSpPr>
        <p:spPr>
          <a:xfrm>
            <a:off x="6088325" y="1251615"/>
            <a:ext cx="39624" cy="53510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34">
            <a:extLst>
              <a:ext uri="{FF2B5EF4-FFF2-40B4-BE49-F238E27FC236}">
                <a16:creationId xmlns:a16="http://schemas.microsoft.com/office/drawing/2014/main" id="{0DCA5E02-6E0F-4DA9-A894-751C0C3687F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217945" y="403081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pic>
        <p:nvPicPr>
          <p:cNvPr id="1026" name="Picture 2" descr="Risultato immagine per bandiera golf del CIS">
            <a:extLst>
              <a:ext uri="{FF2B5EF4-FFF2-40B4-BE49-F238E27FC236}">
                <a16:creationId xmlns:a16="http://schemas.microsoft.com/office/drawing/2014/main" id="{9917A306-B011-4DC3-9910-BDB1AEE9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247" y="3704601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5C67F198-C2EB-4162-8A60-12362056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13</a:t>
            </a:fld>
            <a:endParaRPr lang="it-IT"/>
          </a:p>
        </p:txBody>
      </p:sp>
      <p:pic>
        <p:nvPicPr>
          <p:cNvPr id="24" name="Picture 26" descr="Risultati immagini per logo marina militare">
            <a:hlinkClick r:id="rId4"/>
            <a:extLst>
              <a:ext uri="{FF2B5EF4-FFF2-40B4-BE49-F238E27FC236}">
                <a16:creationId xmlns:a16="http://schemas.microsoft.com/office/drawing/2014/main" id="{C086A22F-8959-432E-9915-52092528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6AF2158C-2E8E-428C-9042-7975FFDA84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26" name="Text Box 18">
            <a:extLst>
              <a:ext uri="{FF2B5EF4-FFF2-40B4-BE49-F238E27FC236}">
                <a16:creationId xmlns:a16="http://schemas.microsoft.com/office/drawing/2014/main" id="{2637A624-19A4-48BA-A888-C0EFAC65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38" y="1147653"/>
            <a:ext cx="3943350" cy="456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PHASE 1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CODEWORD: “NAURAS ZERO”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8F85504D-6EC8-40C8-97A1-E743C942580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440054" y="403293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07D1F50F-C539-4DEE-A3F4-758B95A00B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217944" y="289816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2577DCCE-FE35-4281-A31D-D00D484FD0D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773727" y="4058197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30" name="AutoShape 34">
            <a:extLst>
              <a:ext uri="{FF2B5EF4-FFF2-40B4-BE49-F238E27FC236}">
                <a16:creationId xmlns:a16="http://schemas.microsoft.com/office/drawing/2014/main" id="{4E1E6793-0663-41E9-99CC-7581B92E7B7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95836" y="405126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1F44F0C6-16B3-4D32-A386-78FE3930FF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95835" y="289816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43" name="AutoShape 34">
            <a:extLst>
              <a:ext uri="{FF2B5EF4-FFF2-40B4-BE49-F238E27FC236}">
                <a16:creationId xmlns:a16="http://schemas.microsoft.com/office/drawing/2014/main" id="{018ACCCB-86F6-424C-A5E3-696F8B4CBBD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86249" y="193740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pic>
        <p:nvPicPr>
          <p:cNvPr id="44" name="Picture 2" descr="Risultato immagine per bandiera golf del CIS">
            <a:extLst>
              <a:ext uri="{FF2B5EF4-FFF2-40B4-BE49-F238E27FC236}">
                <a16:creationId xmlns:a16="http://schemas.microsoft.com/office/drawing/2014/main" id="{F30232AC-6410-4E47-999D-BBAFB7D42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710" y="4055011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AutoShape 34">
            <a:extLst>
              <a:ext uri="{FF2B5EF4-FFF2-40B4-BE49-F238E27FC236}">
                <a16:creationId xmlns:a16="http://schemas.microsoft.com/office/drawing/2014/main" id="{1E0DED3D-33D4-4201-B98C-EF5ECF5139A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86249" y="2748497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sp>
        <p:nvSpPr>
          <p:cNvPr id="46" name="AutoShape 34">
            <a:extLst>
              <a:ext uri="{FF2B5EF4-FFF2-40B4-BE49-F238E27FC236}">
                <a16:creationId xmlns:a16="http://schemas.microsoft.com/office/drawing/2014/main" id="{734CA451-588B-4E76-B46E-FF7520029B3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86249" y="359954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47" name="AutoShape 34">
            <a:extLst>
              <a:ext uri="{FF2B5EF4-FFF2-40B4-BE49-F238E27FC236}">
                <a16:creationId xmlns:a16="http://schemas.microsoft.com/office/drawing/2014/main" id="{C81F6981-CD19-48D7-9819-9218DB99E91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99978" y="442269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48" name="AutoShape 34">
            <a:extLst>
              <a:ext uri="{FF2B5EF4-FFF2-40B4-BE49-F238E27FC236}">
                <a16:creationId xmlns:a16="http://schemas.microsoft.com/office/drawing/2014/main" id="{E3165ACB-131F-4212-BA70-4B46B731810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99978" y="523379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49" name="AutoShape 34">
            <a:extLst>
              <a:ext uri="{FF2B5EF4-FFF2-40B4-BE49-F238E27FC236}">
                <a16:creationId xmlns:a16="http://schemas.microsoft.com/office/drawing/2014/main" id="{81F1B795-24B1-477B-89B4-6AC1539BA70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99978" y="608484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748FAED7-703D-4601-BF58-3A53D4E6B691}"/>
              </a:ext>
            </a:extLst>
          </p:cNvPr>
          <p:cNvCxnSpPr>
            <a:cxnSpLocks/>
          </p:cNvCxnSpPr>
          <p:nvPr/>
        </p:nvCxnSpPr>
        <p:spPr>
          <a:xfrm flipH="1" flipV="1">
            <a:off x="9470914" y="3273761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53BF6552-80A4-41C8-BE73-4D2DE0FC3524}"/>
              </a:ext>
            </a:extLst>
          </p:cNvPr>
          <p:cNvSpPr txBox="1"/>
          <p:nvPr/>
        </p:nvSpPr>
        <p:spPr>
          <a:xfrm>
            <a:off x="8758189" y="3431277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500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5EF03D7F-485E-4FCC-ACBD-331BAF1F663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097876" y="4210281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9A58F156-2ABE-4A27-BF47-58F16679034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865178" y="4204084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D4710BBF-400E-4130-8DF0-ED7604870E8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667140" y="4210280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02C7B56B-61E5-4B69-9551-7890FAF09E9D}"/>
              </a:ext>
            </a:extLst>
          </p:cNvPr>
          <p:cNvSpPr txBox="1"/>
          <p:nvPr/>
        </p:nvSpPr>
        <p:spPr>
          <a:xfrm>
            <a:off x="8840613" y="4616076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500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A820796-E1F7-4F5A-B8C3-F7621DF69C65}"/>
              </a:ext>
            </a:extLst>
          </p:cNvPr>
          <p:cNvSpPr txBox="1"/>
          <p:nvPr/>
        </p:nvSpPr>
        <p:spPr>
          <a:xfrm>
            <a:off x="9561224" y="4623280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500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D9A61C80-C72E-4D99-AB54-4F9378CF982B}"/>
              </a:ext>
            </a:extLst>
          </p:cNvPr>
          <p:cNvSpPr txBox="1"/>
          <p:nvPr/>
        </p:nvSpPr>
        <p:spPr>
          <a:xfrm>
            <a:off x="10352511" y="4630483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500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9D3A4C0E-F3AB-4D87-89F0-8071062CB745}"/>
              </a:ext>
            </a:extLst>
          </p:cNvPr>
          <p:cNvCxnSpPr>
            <a:cxnSpLocks/>
          </p:cNvCxnSpPr>
          <p:nvPr/>
        </p:nvCxnSpPr>
        <p:spPr>
          <a:xfrm flipH="1" flipV="1">
            <a:off x="10247050" y="3281432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65EA5DE-A80C-4B81-9A78-71780A2C1C15}"/>
              </a:ext>
            </a:extLst>
          </p:cNvPr>
          <p:cNvSpPr txBox="1"/>
          <p:nvPr/>
        </p:nvSpPr>
        <p:spPr>
          <a:xfrm>
            <a:off x="10298068" y="3438724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500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37" name="Text Box 18">
            <a:extLst>
              <a:ext uri="{FF2B5EF4-FFF2-40B4-BE49-F238E27FC236}">
                <a16:creationId xmlns:a16="http://schemas.microsoft.com/office/drawing/2014/main" id="{1319DCC9-F1E4-42CD-A97B-AA474512C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83" y="5190024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E1E8C2F0-7A02-4822-A63B-1A982161E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072" y="5178410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</p:spTree>
    <p:extLst>
      <p:ext uri="{BB962C8B-B14F-4D97-AF65-F5344CB8AC3E}">
        <p14:creationId xmlns:p14="http://schemas.microsoft.com/office/powerpoint/2010/main" val="295783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18">
            <a:extLst>
              <a:ext uri="{FF2B5EF4-FFF2-40B4-BE49-F238E27FC236}">
                <a16:creationId xmlns:a16="http://schemas.microsoft.com/office/drawing/2014/main" id="{3BD31D2D-F7FF-46BB-A3C5-EB55506CF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417" y="5458003"/>
            <a:ext cx="5756887" cy="1352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it-IT" dirty="0">
                <a:latin typeface="+mn-lt"/>
                <a:cs typeface="+mn-cs"/>
              </a:rPr>
              <a:t>PNT and IBN will maintain course and speed</a:t>
            </a:r>
          </a:p>
          <a:p>
            <a:pPr marL="0" indent="0"/>
            <a:r>
              <a:rPr lang="en-GB" altLang="it-IT" dirty="0">
                <a:latin typeface="+mn-lt"/>
                <a:cs typeface="+mn-cs"/>
              </a:rPr>
              <a:t>SIR will turn port 45 degrees and increase speed to 20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; </a:t>
            </a:r>
          </a:p>
          <a:p>
            <a:pPr marL="0" indent="0"/>
            <a:r>
              <a:rPr lang="en-GB" altLang="it-IT" dirty="0">
                <a:latin typeface="+mn-lt"/>
                <a:cs typeface="+mn-cs"/>
              </a:rPr>
              <a:t>SFK will turn </a:t>
            </a:r>
            <a:r>
              <a:rPr lang="en-GB" altLang="it-IT" dirty="0" err="1">
                <a:latin typeface="+mn-lt"/>
                <a:cs typeface="+mn-cs"/>
              </a:rPr>
              <a:t>stbd</a:t>
            </a:r>
            <a:r>
              <a:rPr lang="en-GB" altLang="it-IT" dirty="0">
                <a:latin typeface="+mn-lt"/>
                <a:cs typeface="+mn-cs"/>
              </a:rPr>
              <a:t> 45 degrees and increase speed to 20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;</a:t>
            </a:r>
          </a:p>
          <a:p>
            <a:pPr marL="0" indent="0"/>
            <a:r>
              <a:rPr lang="en-GB" altLang="it-IT" dirty="0">
                <a:latin typeface="+mn-lt"/>
                <a:cs typeface="+mn-cs"/>
              </a:rPr>
              <a:t>LNCG ships will increase speed to 20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.</a:t>
            </a:r>
          </a:p>
        </p:txBody>
      </p:sp>
      <p:sp>
        <p:nvSpPr>
          <p:cNvPr id="41" name="Text Box 18">
            <a:extLst>
              <a:ext uri="{FF2B5EF4-FFF2-40B4-BE49-F238E27FC236}">
                <a16:creationId xmlns:a16="http://schemas.microsoft.com/office/drawing/2014/main" id="{C2BFBA61-3B26-4CC2-9AE3-AE0C797A5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732" y="1147653"/>
            <a:ext cx="3943350" cy="238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PHASE 4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CODEWORD: “NAURAS”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27020 - PHOTEX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9E9693-123D-4A1D-9028-EE033F4523FE}"/>
              </a:ext>
            </a:extLst>
          </p:cNvPr>
          <p:cNvCxnSpPr>
            <a:cxnSpLocks/>
          </p:cNvCxnSpPr>
          <p:nvPr/>
        </p:nvCxnSpPr>
        <p:spPr>
          <a:xfrm>
            <a:off x="6088325" y="1251615"/>
            <a:ext cx="39624" cy="53510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34">
            <a:extLst>
              <a:ext uri="{FF2B5EF4-FFF2-40B4-BE49-F238E27FC236}">
                <a16:creationId xmlns:a16="http://schemas.microsoft.com/office/drawing/2014/main" id="{0DCA5E02-6E0F-4DA9-A894-751C0C3687F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820060" y="4596719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pic>
        <p:nvPicPr>
          <p:cNvPr id="1026" name="Picture 2" descr="Risultato immagine per bandiera golf del CIS">
            <a:extLst>
              <a:ext uri="{FF2B5EF4-FFF2-40B4-BE49-F238E27FC236}">
                <a16:creationId xmlns:a16="http://schemas.microsoft.com/office/drawing/2014/main" id="{9917A306-B011-4DC3-9910-BDB1AEE9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775" y="4209384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5C67F198-C2EB-4162-8A60-12362056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14</a:t>
            </a:fld>
            <a:endParaRPr lang="it-IT"/>
          </a:p>
        </p:txBody>
      </p:sp>
      <p:pic>
        <p:nvPicPr>
          <p:cNvPr id="24" name="Picture 26" descr="Risultati immagini per logo marina militare">
            <a:hlinkClick r:id="rId4"/>
            <a:extLst>
              <a:ext uri="{FF2B5EF4-FFF2-40B4-BE49-F238E27FC236}">
                <a16:creationId xmlns:a16="http://schemas.microsoft.com/office/drawing/2014/main" id="{C086A22F-8959-432E-9915-52092528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6AF2158C-2E8E-428C-9042-7975FFDA84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26" name="Text Box 18">
            <a:extLst>
              <a:ext uri="{FF2B5EF4-FFF2-40B4-BE49-F238E27FC236}">
                <a16:creationId xmlns:a16="http://schemas.microsoft.com/office/drawing/2014/main" id="{2637A624-19A4-48BA-A888-C0EFAC65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38" y="1147653"/>
            <a:ext cx="3943350" cy="456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/>
            <a:r>
              <a:rPr lang="en-GB" altLang="it-IT" b="1" dirty="0">
                <a:latin typeface="+mn-lt"/>
                <a:cs typeface="+mn-cs"/>
              </a:rPr>
              <a:t>PHASE 3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CODEWORD: “NAURAS TWO”</a:t>
            </a:r>
          </a:p>
          <a:p>
            <a:pPr marL="0"/>
            <a:r>
              <a:rPr lang="en-GB" altLang="it-IT" b="1" dirty="0">
                <a:latin typeface="+mn-lt"/>
                <a:cs typeface="+mn-cs"/>
              </a:rPr>
              <a:t> 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SIR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HOON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SFK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PNT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MURZUQ</a:t>
            </a:r>
          </a:p>
          <a:p>
            <a:pPr marL="0">
              <a:buFontTx/>
              <a:buAutoNum type="arabicPeriod"/>
            </a:pPr>
            <a:r>
              <a:rPr lang="en-GB" altLang="it-IT" dirty="0">
                <a:latin typeface="+mn-lt"/>
                <a:cs typeface="+mn-cs"/>
              </a:rPr>
              <a:t>IBN</a:t>
            </a:r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8F85504D-6EC8-40C8-97A1-E743C9425806}"/>
              </a:ext>
            </a:extLst>
          </p:cNvPr>
          <p:cNvSpPr>
            <a:spLocks noChangeArrowheads="1"/>
          </p:cNvSpPr>
          <p:nvPr/>
        </p:nvSpPr>
        <p:spPr bwMode="auto">
          <a:xfrm rot="14045886">
            <a:off x="8042169" y="459884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07D1F50F-C539-4DEE-A3F4-758B95A00B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820059" y="346407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2577DCCE-FE35-4281-A31D-D00D484FD0D7}"/>
              </a:ext>
            </a:extLst>
          </p:cNvPr>
          <p:cNvSpPr>
            <a:spLocks noChangeArrowheads="1"/>
          </p:cNvSpPr>
          <p:nvPr/>
        </p:nvSpPr>
        <p:spPr bwMode="auto">
          <a:xfrm rot="18416806">
            <a:off x="10375842" y="4624106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30" name="AutoShape 34">
            <a:extLst>
              <a:ext uri="{FF2B5EF4-FFF2-40B4-BE49-F238E27FC236}">
                <a16:creationId xmlns:a16="http://schemas.microsoft.com/office/drawing/2014/main" id="{4E1E6793-0663-41E9-99CC-7581B92E7B7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97951" y="461717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1F44F0C6-16B3-4D32-A386-78FE3930FF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97950" y="346407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sp>
        <p:nvSpPr>
          <p:cNvPr id="38" name="AutoShape 34">
            <a:extLst>
              <a:ext uri="{FF2B5EF4-FFF2-40B4-BE49-F238E27FC236}">
                <a16:creationId xmlns:a16="http://schemas.microsoft.com/office/drawing/2014/main" id="{15419D43-4683-4862-99C4-7A6FB47B78B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589056" y="4660297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4</a:t>
            </a:r>
          </a:p>
        </p:txBody>
      </p:sp>
      <p:pic>
        <p:nvPicPr>
          <p:cNvPr id="39" name="Picture 2" descr="Risultato immagine per bandiera golf del CIS">
            <a:extLst>
              <a:ext uri="{FF2B5EF4-FFF2-40B4-BE49-F238E27FC236}">
                <a16:creationId xmlns:a16="http://schemas.microsoft.com/office/drawing/2014/main" id="{C14E05B1-9A6E-45FB-8BCC-644E3553C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910" y="4344536"/>
            <a:ext cx="327189" cy="21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AutoShape 34">
            <a:extLst>
              <a:ext uri="{FF2B5EF4-FFF2-40B4-BE49-F238E27FC236}">
                <a16:creationId xmlns:a16="http://schemas.microsoft.com/office/drawing/2014/main" id="{C78D93D7-C4BC-421E-9701-111A9865513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811165" y="466242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1</a:t>
            </a:r>
          </a:p>
        </p:txBody>
      </p:sp>
      <p:sp>
        <p:nvSpPr>
          <p:cNvPr id="50" name="AutoShape 34">
            <a:extLst>
              <a:ext uri="{FF2B5EF4-FFF2-40B4-BE49-F238E27FC236}">
                <a16:creationId xmlns:a16="http://schemas.microsoft.com/office/drawing/2014/main" id="{F26FAF74-2130-47A3-AA1C-F40D4554086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589055" y="352765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2</a:t>
            </a:r>
          </a:p>
        </p:txBody>
      </p:sp>
      <p:sp>
        <p:nvSpPr>
          <p:cNvPr id="51" name="AutoShape 34">
            <a:extLst>
              <a:ext uri="{FF2B5EF4-FFF2-40B4-BE49-F238E27FC236}">
                <a16:creationId xmlns:a16="http://schemas.microsoft.com/office/drawing/2014/main" id="{D36F08F8-07A9-4A4C-A358-8E47CB9DA45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493180" y="4687684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3</a:t>
            </a:r>
          </a:p>
        </p:txBody>
      </p:sp>
      <p:sp>
        <p:nvSpPr>
          <p:cNvPr id="61" name="AutoShape 34">
            <a:extLst>
              <a:ext uri="{FF2B5EF4-FFF2-40B4-BE49-F238E27FC236}">
                <a16:creationId xmlns:a16="http://schemas.microsoft.com/office/drawing/2014/main" id="{65BA130A-D776-4434-B097-B4409E401D6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715289" y="4680748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6</a:t>
            </a:r>
          </a:p>
        </p:txBody>
      </p:sp>
      <p:sp>
        <p:nvSpPr>
          <p:cNvPr id="63" name="AutoShape 34">
            <a:extLst>
              <a:ext uri="{FF2B5EF4-FFF2-40B4-BE49-F238E27FC236}">
                <a16:creationId xmlns:a16="http://schemas.microsoft.com/office/drawing/2014/main" id="{CE14B1AB-5D9A-48E8-B101-BF8E5613E63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715288" y="3527651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it-IT" altLang="it-IT" sz="1400" dirty="0"/>
              <a:t>5</a:t>
            </a:r>
          </a:p>
        </p:txBody>
      </p:sp>
      <p:cxnSp>
        <p:nvCxnSpPr>
          <p:cNvPr id="64" name="Connettore 2 63">
            <a:extLst>
              <a:ext uri="{FF2B5EF4-FFF2-40B4-BE49-F238E27FC236}">
                <a16:creationId xmlns:a16="http://schemas.microsoft.com/office/drawing/2014/main" id="{3C6179C3-7AFA-4DBA-A722-AFE865315B91}"/>
              </a:ext>
            </a:extLst>
          </p:cNvPr>
          <p:cNvCxnSpPr>
            <a:cxnSpLocks/>
          </p:cNvCxnSpPr>
          <p:nvPr/>
        </p:nvCxnSpPr>
        <p:spPr>
          <a:xfrm flipH="1" flipV="1">
            <a:off x="2842025" y="3903248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9B55DF88-0897-4957-88AF-999BF0127489}"/>
              </a:ext>
            </a:extLst>
          </p:cNvPr>
          <p:cNvSpPr txBox="1"/>
          <p:nvPr/>
        </p:nvSpPr>
        <p:spPr>
          <a:xfrm>
            <a:off x="2129300" y="4060764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200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ED0C2F72-D26A-436C-8E0F-0E1829E921B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468987" y="4839768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>
            <a:extLst>
              <a:ext uri="{FF2B5EF4-FFF2-40B4-BE49-F238E27FC236}">
                <a16:creationId xmlns:a16="http://schemas.microsoft.com/office/drawing/2014/main" id="{A182F914-09BC-4E21-8B3E-56A31EC91FCD}"/>
              </a:ext>
            </a:extLst>
          </p:cNvPr>
          <p:cNvCxnSpPr>
            <a:cxnSpLocks/>
          </p:cNvCxnSpPr>
          <p:nvPr/>
        </p:nvCxnSpPr>
        <p:spPr>
          <a:xfrm flipV="1">
            <a:off x="2949234" y="5126822"/>
            <a:ext cx="936600" cy="61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E84C0EA9-9119-49EF-B5AB-8ADC0D825C1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86593" y="4839767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1BF1807-1FA7-43F1-A0B0-AB422C997227}"/>
              </a:ext>
            </a:extLst>
          </p:cNvPr>
          <p:cNvSpPr txBox="1"/>
          <p:nvPr/>
        </p:nvSpPr>
        <p:spPr>
          <a:xfrm>
            <a:off x="2211724" y="5245563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200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54A86BBC-A455-4E4B-B3C4-CCD327BF691D}"/>
              </a:ext>
            </a:extLst>
          </p:cNvPr>
          <p:cNvSpPr txBox="1"/>
          <p:nvPr/>
        </p:nvSpPr>
        <p:spPr>
          <a:xfrm>
            <a:off x="3121019" y="5252767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500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6CEC71CE-AE81-42D2-87E5-D88C430FDFD7}"/>
              </a:ext>
            </a:extLst>
          </p:cNvPr>
          <p:cNvSpPr txBox="1"/>
          <p:nvPr/>
        </p:nvSpPr>
        <p:spPr>
          <a:xfrm>
            <a:off x="4071964" y="5259970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200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65C97780-6E44-4B1C-92FD-646D8EDB2F77}"/>
              </a:ext>
            </a:extLst>
          </p:cNvPr>
          <p:cNvCxnSpPr>
            <a:cxnSpLocks/>
          </p:cNvCxnSpPr>
          <p:nvPr/>
        </p:nvCxnSpPr>
        <p:spPr>
          <a:xfrm flipH="1" flipV="1">
            <a:off x="3966503" y="3910919"/>
            <a:ext cx="12393" cy="5865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87A902A4-949E-4704-97F4-4399597DD6B0}"/>
              </a:ext>
            </a:extLst>
          </p:cNvPr>
          <p:cNvSpPr txBox="1"/>
          <p:nvPr/>
        </p:nvSpPr>
        <p:spPr>
          <a:xfrm>
            <a:off x="4017521" y="4068211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200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1BA31352-BD0C-4111-BBFC-3510DC860FE8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9085422" y="2409371"/>
            <a:ext cx="0" cy="884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5F6FC396-9024-44CC-B06C-C4CAAF741EBB}"/>
              </a:ext>
            </a:extLst>
          </p:cNvPr>
          <p:cNvCxnSpPr>
            <a:cxnSpLocks/>
          </p:cNvCxnSpPr>
          <p:nvPr/>
        </p:nvCxnSpPr>
        <p:spPr>
          <a:xfrm flipV="1">
            <a:off x="9861936" y="2416628"/>
            <a:ext cx="0" cy="884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>
            <a:extLst>
              <a:ext uri="{FF2B5EF4-FFF2-40B4-BE49-F238E27FC236}">
                <a16:creationId xmlns:a16="http://schemas.microsoft.com/office/drawing/2014/main" id="{5C65BC99-906E-4D81-8257-9900E5786510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10800707" y="3824252"/>
            <a:ext cx="553093" cy="682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>
            <a:extLst>
              <a:ext uri="{FF2B5EF4-FFF2-40B4-BE49-F238E27FC236}">
                <a16:creationId xmlns:a16="http://schemas.microsoft.com/office/drawing/2014/main" id="{BB1F7EA8-8596-4391-BC6D-52E4A05E0260}"/>
              </a:ext>
            </a:extLst>
          </p:cNvPr>
          <p:cNvCxnSpPr>
            <a:cxnSpLocks/>
            <a:stCxn id="27" idx="3"/>
          </p:cNvCxnSpPr>
          <p:nvPr/>
        </p:nvCxnSpPr>
        <p:spPr>
          <a:xfrm flipH="1" flipV="1">
            <a:off x="7605486" y="3824253"/>
            <a:ext cx="546438" cy="654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8">
            <a:extLst>
              <a:ext uri="{FF2B5EF4-FFF2-40B4-BE49-F238E27FC236}">
                <a16:creationId xmlns:a16="http://schemas.microsoft.com/office/drawing/2014/main" id="{B7E1970A-4E58-4B70-ABB6-6028BFF13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83" y="5190024"/>
            <a:ext cx="3943350" cy="16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Distance:  500 Yards</a:t>
            </a:r>
          </a:p>
          <a:p>
            <a:r>
              <a:rPr lang="en-GB" altLang="it-IT" dirty="0">
                <a:latin typeface="+mn-lt"/>
                <a:cs typeface="+mn-cs"/>
              </a:rPr>
              <a:t>X Speed:	 8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endParaRPr lang="en-GB" altLang="it-IT" dirty="0">
              <a:latin typeface="+mn-lt"/>
              <a:cs typeface="+mn-cs"/>
            </a:endParaRPr>
          </a:p>
          <a:p>
            <a:r>
              <a:rPr lang="en-GB" altLang="it-IT" dirty="0">
                <a:latin typeface="+mn-lt"/>
                <a:cs typeface="+mn-cs"/>
              </a:rPr>
              <a:t>S Speed:   12 </a:t>
            </a:r>
            <a:r>
              <a:rPr lang="en-GB" altLang="it-IT" dirty="0" err="1">
                <a:latin typeface="+mn-lt"/>
                <a:cs typeface="+mn-cs"/>
              </a:rPr>
              <a:t>kts</a:t>
            </a:r>
            <a:r>
              <a:rPr lang="en-GB" altLang="it-IT" dirty="0">
                <a:latin typeface="+mn-lt"/>
                <a:cs typeface="+mn-cs"/>
              </a:rPr>
              <a:t> </a:t>
            </a:r>
          </a:p>
          <a:p>
            <a:r>
              <a:rPr lang="en-GB" altLang="it-IT" dirty="0">
                <a:latin typeface="+mn-lt"/>
                <a:cs typeface="+mn-cs"/>
              </a:rPr>
              <a:t>Course:     as order at sea</a:t>
            </a:r>
          </a:p>
        </p:txBody>
      </p:sp>
    </p:spTree>
    <p:extLst>
      <p:ext uri="{BB962C8B-B14F-4D97-AF65-F5344CB8AC3E}">
        <p14:creationId xmlns:p14="http://schemas.microsoft.com/office/powerpoint/2010/main" val="2106062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65670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15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1641438-F62E-4FF4-8060-B95806A135EC}"/>
              </a:ext>
            </a:extLst>
          </p:cNvPr>
          <p:cNvSpPr/>
          <p:nvPr/>
        </p:nvSpPr>
        <p:spPr>
          <a:xfrm>
            <a:off x="84406" y="3528978"/>
            <a:ext cx="12013809" cy="55267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6436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27030 - SAR EXERCISE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5D6E95D0-FD00-419D-B604-5ABC1A3F9357}"/>
              </a:ext>
            </a:extLst>
          </p:cNvPr>
          <p:cNvSpPr/>
          <p:nvPr/>
        </p:nvSpPr>
        <p:spPr>
          <a:xfrm>
            <a:off x="308750" y="1214097"/>
            <a:ext cx="100689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 </a:t>
            </a:r>
            <a:r>
              <a:rPr lang="it-IT" dirty="0" err="1"/>
              <a:t>startex</a:t>
            </a:r>
            <a:r>
              <a:rPr lang="it-IT" dirty="0"/>
              <a:t> and </a:t>
            </a:r>
            <a:r>
              <a:rPr lang="it-IT" dirty="0" err="1"/>
              <a:t>during</a:t>
            </a:r>
            <a:r>
              <a:rPr lang="it-IT" dirty="0"/>
              <a:t> </a:t>
            </a:r>
            <a:r>
              <a:rPr lang="it-IT" dirty="0" err="1"/>
              <a:t>transit</a:t>
            </a:r>
            <a:r>
              <a:rPr lang="it-IT" dirty="0"/>
              <a:t> ITS PANTELLERIA </a:t>
            </a:r>
            <a:r>
              <a:rPr lang="it-IT" dirty="0" err="1"/>
              <a:t>will</a:t>
            </a:r>
            <a:r>
              <a:rPr lang="it-IT" dirty="0"/>
              <a:t> release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sea</a:t>
            </a:r>
            <a:r>
              <a:rPr lang="it-IT" dirty="0"/>
              <a:t> a </a:t>
            </a:r>
            <a:r>
              <a:rPr lang="it-IT" dirty="0" err="1"/>
              <a:t>dummy</a:t>
            </a:r>
            <a:r>
              <a:rPr lang="it-IT" dirty="0"/>
              <a:t> (man </a:t>
            </a:r>
            <a:r>
              <a:rPr lang="it-IT" dirty="0" err="1"/>
              <a:t>overboard</a:t>
            </a:r>
            <a:r>
              <a:rPr lang="it-IT" dirty="0"/>
              <a:t>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LNCG </a:t>
            </a:r>
            <a:r>
              <a:rPr lang="it-IT" dirty="0" err="1"/>
              <a:t>PVs</a:t>
            </a:r>
            <a:r>
              <a:rPr lang="it-IT" dirty="0"/>
              <a:t>, one for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subarea</a:t>
            </a:r>
            <a:r>
              <a:rPr lang="it-IT" dirty="0"/>
              <a:t>, </a:t>
            </a:r>
            <a:r>
              <a:rPr lang="it-IT" dirty="0" err="1"/>
              <a:t>will</a:t>
            </a:r>
            <a:r>
              <a:rPr lang="it-IT" dirty="0"/>
              <a:t> search with </a:t>
            </a:r>
            <a:r>
              <a:rPr lang="it-IT" dirty="0" err="1"/>
              <a:t>parallel</a:t>
            </a:r>
            <a:r>
              <a:rPr lang="it-IT" dirty="0"/>
              <a:t> </a:t>
            </a:r>
            <a:r>
              <a:rPr lang="it-IT" dirty="0" err="1"/>
              <a:t>patterns</a:t>
            </a:r>
            <a:r>
              <a:rPr lang="it-IT" dirty="0"/>
              <a:t> (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shown</a:t>
            </a:r>
            <a:r>
              <a:rPr lang="it-IT" dirty="0"/>
              <a:t> in slide)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find</a:t>
            </a:r>
            <a:r>
              <a:rPr lang="it-IT" dirty="0"/>
              <a:t> and rescue the </a:t>
            </a:r>
            <a:r>
              <a:rPr lang="it-IT" dirty="0" err="1"/>
              <a:t>dummy</a:t>
            </a:r>
            <a:r>
              <a:rPr lang="it-IT" dirty="0"/>
              <a:t>.</a:t>
            </a: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1F3AA058-CFE5-4FDC-B984-94717CDE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16</a:t>
            </a:fld>
            <a:endParaRPr lang="it-IT"/>
          </a:p>
        </p:txBody>
      </p:sp>
      <p:pic>
        <p:nvPicPr>
          <p:cNvPr id="22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E19BDB78-333D-46EC-820E-6DF9D6E9F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8197FBBF-3246-40BD-A33B-57E4C22C8F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0193CE42-C1AE-4492-A4F3-9D2F3CDA077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7" t="22762" r="59608" b="42270"/>
          <a:stretch/>
        </p:blipFill>
        <p:spPr>
          <a:xfrm>
            <a:off x="3403600" y="2343845"/>
            <a:ext cx="5384799" cy="406166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7544E518-8305-4552-BAE0-79DE28B30951}"/>
              </a:ext>
            </a:extLst>
          </p:cNvPr>
          <p:cNvSpPr txBox="1"/>
          <p:nvPr/>
        </p:nvSpPr>
        <p:spPr>
          <a:xfrm>
            <a:off x="1960511" y="3817810"/>
            <a:ext cx="12482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SUBAREA 1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0823F1EF-48CE-40AC-A048-C181A468A83E}"/>
              </a:ext>
            </a:extLst>
          </p:cNvPr>
          <p:cNvSpPr txBox="1"/>
          <p:nvPr/>
        </p:nvSpPr>
        <p:spPr>
          <a:xfrm>
            <a:off x="8983261" y="3817810"/>
            <a:ext cx="12482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SUBAREA 2</a:t>
            </a:r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BCCEF344-4463-43DA-A7ED-1BC87B81D07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74748" y="570574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900" dirty="0"/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790B7803-B279-439F-836A-0BB112D0C0E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01483" y="5705742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30" name="AutoShape 34">
            <a:extLst>
              <a:ext uri="{FF2B5EF4-FFF2-40B4-BE49-F238E27FC236}">
                <a16:creationId xmlns:a16="http://schemas.microsoft.com/office/drawing/2014/main" id="{0E929EB0-2348-49A3-9FE5-20ACD74FDB9E}"/>
              </a:ext>
            </a:extLst>
          </p:cNvPr>
          <p:cNvSpPr>
            <a:spLocks noChangeArrowheads="1"/>
          </p:cNvSpPr>
          <p:nvPr/>
        </p:nvSpPr>
        <p:spPr bwMode="auto">
          <a:xfrm rot="13710540">
            <a:off x="8126815" y="2543381"/>
            <a:ext cx="530725" cy="189633"/>
          </a:xfrm>
          <a:prstGeom prst="homePlate">
            <a:avLst>
              <a:gd name="adj" fmla="val 800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31" name="AutoShape 34">
            <a:extLst>
              <a:ext uri="{FF2B5EF4-FFF2-40B4-BE49-F238E27FC236}">
                <a16:creationId xmlns:a16="http://schemas.microsoft.com/office/drawing/2014/main" id="{955F8475-3499-4589-A67E-5397CE73949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7913" y="4890070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472CA591-7D7D-48AD-821B-EB3669ED18A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204" y="6389716"/>
            <a:ext cx="530725" cy="189633"/>
          </a:xfrm>
          <a:prstGeom prst="homePlate">
            <a:avLst>
              <a:gd name="adj" fmla="val 800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D1F04004-45CF-4C8D-B1F7-7AD4050D44EC}"/>
              </a:ext>
            </a:extLst>
          </p:cNvPr>
          <p:cNvSpPr txBox="1"/>
          <p:nvPr/>
        </p:nvSpPr>
        <p:spPr>
          <a:xfrm>
            <a:off x="702764" y="4800220"/>
            <a:ext cx="12482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HOON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E5F83ED6-4279-429B-BC41-48397C6F1AD3}"/>
              </a:ext>
            </a:extLst>
          </p:cNvPr>
          <p:cNvSpPr txBox="1"/>
          <p:nvPr/>
        </p:nvSpPr>
        <p:spPr>
          <a:xfrm>
            <a:off x="693244" y="6299866"/>
            <a:ext cx="15709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PANTELLERIA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1827432-67FF-4412-9D52-CFC655A6BFEA}"/>
              </a:ext>
            </a:extLst>
          </p:cNvPr>
          <p:cNvCxnSpPr>
            <a:cxnSpLocks/>
          </p:cNvCxnSpPr>
          <p:nvPr/>
        </p:nvCxnSpPr>
        <p:spPr>
          <a:xfrm flipV="1">
            <a:off x="3854624" y="2869438"/>
            <a:ext cx="1" cy="2661835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FB7F58B-1BCE-4EE6-A2A3-89AF90D0FF9B}"/>
              </a:ext>
            </a:extLst>
          </p:cNvPr>
          <p:cNvCxnSpPr>
            <a:cxnSpLocks/>
          </p:cNvCxnSpPr>
          <p:nvPr/>
        </p:nvCxnSpPr>
        <p:spPr>
          <a:xfrm flipV="1">
            <a:off x="6266844" y="2856224"/>
            <a:ext cx="1" cy="2661835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5944F93-92D8-441E-B60B-D48E3210828E}"/>
              </a:ext>
            </a:extLst>
          </p:cNvPr>
          <p:cNvCxnSpPr>
            <a:cxnSpLocks/>
          </p:cNvCxnSpPr>
          <p:nvPr/>
        </p:nvCxnSpPr>
        <p:spPr>
          <a:xfrm flipV="1">
            <a:off x="4303812" y="2856224"/>
            <a:ext cx="0" cy="320577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DCC9681-48E1-44E4-82EF-508B9EF96FBC}"/>
              </a:ext>
            </a:extLst>
          </p:cNvPr>
          <p:cNvCxnSpPr>
            <a:cxnSpLocks/>
          </p:cNvCxnSpPr>
          <p:nvPr/>
        </p:nvCxnSpPr>
        <p:spPr>
          <a:xfrm flipV="1">
            <a:off x="4781695" y="2856224"/>
            <a:ext cx="0" cy="320577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99506C5-D50D-4B63-B02B-7A77371F5ED1}"/>
              </a:ext>
            </a:extLst>
          </p:cNvPr>
          <p:cNvCxnSpPr>
            <a:cxnSpLocks/>
          </p:cNvCxnSpPr>
          <p:nvPr/>
        </p:nvCxnSpPr>
        <p:spPr>
          <a:xfrm flipV="1">
            <a:off x="5260303" y="2869438"/>
            <a:ext cx="0" cy="320577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CC75724-7549-494A-BE51-998FC52FDFA8}"/>
              </a:ext>
            </a:extLst>
          </p:cNvPr>
          <p:cNvCxnSpPr>
            <a:cxnSpLocks/>
          </p:cNvCxnSpPr>
          <p:nvPr/>
        </p:nvCxnSpPr>
        <p:spPr>
          <a:xfrm flipH="1">
            <a:off x="3847005" y="2861688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CBF6681-17A8-450B-B473-1C8C755EF28A}"/>
              </a:ext>
            </a:extLst>
          </p:cNvPr>
          <p:cNvCxnSpPr>
            <a:cxnSpLocks/>
          </p:cNvCxnSpPr>
          <p:nvPr/>
        </p:nvCxnSpPr>
        <p:spPr>
          <a:xfrm flipH="1">
            <a:off x="4784265" y="2874765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CA95BFE7-AC3E-4273-9E19-7378DDEF234F}"/>
              </a:ext>
            </a:extLst>
          </p:cNvPr>
          <p:cNvCxnSpPr>
            <a:cxnSpLocks/>
          </p:cNvCxnSpPr>
          <p:nvPr/>
        </p:nvCxnSpPr>
        <p:spPr>
          <a:xfrm flipH="1">
            <a:off x="4302477" y="6061998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335CAD4B-BF98-473F-96C5-A824AFEEF23E}"/>
              </a:ext>
            </a:extLst>
          </p:cNvPr>
          <p:cNvCxnSpPr>
            <a:cxnSpLocks/>
          </p:cNvCxnSpPr>
          <p:nvPr/>
        </p:nvCxnSpPr>
        <p:spPr>
          <a:xfrm flipH="1">
            <a:off x="5232117" y="6075212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A9E383FA-4478-4625-A1DC-FA5514AB0692}"/>
              </a:ext>
            </a:extLst>
          </p:cNvPr>
          <p:cNvCxnSpPr/>
          <p:nvPr/>
        </p:nvCxnSpPr>
        <p:spPr>
          <a:xfrm flipV="1">
            <a:off x="5679969" y="2856224"/>
            <a:ext cx="0" cy="32189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96D03CFA-EF0A-40DD-9683-1190587A85A3}"/>
              </a:ext>
            </a:extLst>
          </p:cNvPr>
          <p:cNvCxnSpPr>
            <a:cxnSpLocks/>
          </p:cNvCxnSpPr>
          <p:nvPr/>
        </p:nvCxnSpPr>
        <p:spPr>
          <a:xfrm flipV="1">
            <a:off x="6715112" y="2887087"/>
            <a:ext cx="0" cy="320577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D20CD981-3413-4B70-87DF-0DBC87DB4A22}"/>
              </a:ext>
            </a:extLst>
          </p:cNvPr>
          <p:cNvCxnSpPr>
            <a:cxnSpLocks/>
          </p:cNvCxnSpPr>
          <p:nvPr/>
        </p:nvCxnSpPr>
        <p:spPr>
          <a:xfrm flipV="1">
            <a:off x="7192995" y="2887087"/>
            <a:ext cx="0" cy="320577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B14BAD70-5989-4023-B30A-2B04FCF72EBF}"/>
              </a:ext>
            </a:extLst>
          </p:cNvPr>
          <p:cNvCxnSpPr>
            <a:cxnSpLocks/>
          </p:cNvCxnSpPr>
          <p:nvPr/>
        </p:nvCxnSpPr>
        <p:spPr>
          <a:xfrm flipV="1">
            <a:off x="7671603" y="2900301"/>
            <a:ext cx="0" cy="320577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B0BFD6B4-3DA5-454F-9F5B-A0D58EB29ED3}"/>
              </a:ext>
            </a:extLst>
          </p:cNvPr>
          <p:cNvCxnSpPr>
            <a:cxnSpLocks/>
          </p:cNvCxnSpPr>
          <p:nvPr/>
        </p:nvCxnSpPr>
        <p:spPr>
          <a:xfrm flipH="1">
            <a:off x="6258305" y="2892551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AEBF684F-938B-4B47-A009-5B08BD48A8D1}"/>
              </a:ext>
            </a:extLst>
          </p:cNvPr>
          <p:cNvCxnSpPr>
            <a:cxnSpLocks/>
          </p:cNvCxnSpPr>
          <p:nvPr/>
        </p:nvCxnSpPr>
        <p:spPr>
          <a:xfrm flipH="1">
            <a:off x="7195565" y="2905628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C9D5D00B-1FCC-49F5-81BA-D22780C3C64B}"/>
              </a:ext>
            </a:extLst>
          </p:cNvPr>
          <p:cNvCxnSpPr>
            <a:cxnSpLocks/>
          </p:cNvCxnSpPr>
          <p:nvPr/>
        </p:nvCxnSpPr>
        <p:spPr>
          <a:xfrm flipH="1">
            <a:off x="6713777" y="6092861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D00742F7-4AB1-4DEC-8E0B-03EB432C0FE1}"/>
              </a:ext>
            </a:extLst>
          </p:cNvPr>
          <p:cNvCxnSpPr>
            <a:cxnSpLocks/>
          </p:cNvCxnSpPr>
          <p:nvPr/>
        </p:nvCxnSpPr>
        <p:spPr>
          <a:xfrm flipH="1">
            <a:off x="7643417" y="6106075"/>
            <a:ext cx="447852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F34E1DDE-5489-448B-8BC4-8E3A4130050B}"/>
              </a:ext>
            </a:extLst>
          </p:cNvPr>
          <p:cNvCxnSpPr/>
          <p:nvPr/>
        </p:nvCxnSpPr>
        <p:spPr>
          <a:xfrm flipV="1">
            <a:off x="8091269" y="2887087"/>
            <a:ext cx="0" cy="32189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28D7BC91-1D8A-4A2A-BC0C-A2E5A640164A}"/>
              </a:ext>
            </a:extLst>
          </p:cNvPr>
          <p:cNvCxnSpPr>
            <a:cxnSpLocks/>
          </p:cNvCxnSpPr>
          <p:nvPr/>
        </p:nvCxnSpPr>
        <p:spPr>
          <a:xfrm flipH="1">
            <a:off x="8392177" y="4002476"/>
            <a:ext cx="585646" cy="717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072C6FDF-494F-413E-A0A9-56DAA355508B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3208739" y="4002476"/>
            <a:ext cx="536555" cy="5776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34">
            <a:extLst>
              <a:ext uri="{FF2B5EF4-FFF2-40B4-BE49-F238E27FC236}">
                <a16:creationId xmlns:a16="http://schemas.microsoft.com/office/drawing/2014/main" id="{4430F143-816C-429F-917B-06E5F629919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204" y="5639893"/>
            <a:ext cx="530725" cy="189633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04ED286A-C960-44EE-B056-D113020FD95D}"/>
              </a:ext>
            </a:extLst>
          </p:cNvPr>
          <p:cNvSpPr txBox="1"/>
          <p:nvPr/>
        </p:nvSpPr>
        <p:spPr>
          <a:xfrm>
            <a:off x="693055" y="5550043"/>
            <a:ext cx="12482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MURZUQ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BA548A-033B-4D99-828B-D22D32C67B32}"/>
              </a:ext>
            </a:extLst>
          </p:cNvPr>
          <p:cNvSpPr txBox="1"/>
          <p:nvPr/>
        </p:nvSpPr>
        <p:spPr>
          <a:xfrm>
            <a:off x="308750" y="4830997"/>
            <a:ext cx="199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1</a:t>
            </a:r>
            <a:endParaRPr lang="it-IT" dirty="0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7BEAAF43-9723-4710-BADD-6EBD300FC322}"/>
              </a:ext>
            </a:extLst>
          </p:cNvPr>
          <p:cNvSpPr txBox="1"/>
          <p:nvPr/>
        </p:nvSpPr>
        <p:spPr>
          <a:xfrm>
            <a:off x="3753673" y="5703239"/>
            <a:ext cx="199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1</a:t>
            </a:r>
            <a:endParaRPr lang="it-IT" dirty="0"/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285D4DE6-8B40-4169-AB69-53FC4883833F}"/>
              </a:ext>
            </a:extLst>
          </p:cNvPr>
          <p:cNvSpPr txBox="1"/>
          <p:nvPr/>
        </p:nvSpPr>
        <p:spPr>
          <a:xfrm>
            <a:off x="6167678" y="5700357"/>
            <a:ext cx="199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2</a:t>
            </a:r>
            <a:endParaRPr lang="it-IT" dirty="0"/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16A758A-207A-48F1-A257-A663F34F5E15}"/>
              </a:ext>
            </a:extLst>
          </p:cNvPr>
          <p:cNvSpPr txBox="1"/>
          <p:nvPr/>
        </p:nvSpPr>
        <p:spPr>
          <a:xfrm>
            <a:off x="300326" y="5636402"/>
            <a:ext cx="199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2197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539964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17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AEBCC79A-7529-42E0-B7FD-B3916B2F3F71}"/>
              </a:ext>
            </a:extLst>
          </p:cNvPr>
          <p:cNvSpPr/>
          <p:nvPr/>
        </p:nvSpPr>
        <p:spPr>
          <a:xfrm>
            <a:off x="84406" y="4037430"/>
            <a:ext cx="12013809" cy="7194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845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27035 – BOARDING BRIEF &amp; COLD DRILL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F2C87A-0003-4CDB-A599-C1F7C04D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18</a:t>
            </a:fld>
            <a:endParaRPr lang="it-IT"/>
          </a:p>
        </p:txBody>
      </p:sp>
      <p:pic>
        <p:nvPicPr>
          <p:cNvPr id="35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0D7BF124-B91D-4DCC-9100-1FB0C4C05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1ECD86A4-C7A3-46BB-B14E-795AA173CB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94D012B1-6776-40C3-AA23-6DECDA16F710}"/>
              </a:ext>
            </a:extLst>
          </p:cNvPr>
          <p:cNvSpPr/>
          <p:nvPr/>
        </p:nvSpPr>
        <p:spPr>
          <a:xfrm>
            <a:off x="413275" y="1400816"/>
            <a:ext cx="108312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it-IT" dirty="0"/>
              <a:t>SIR will release at sea organic small boat for </a:t>
            </a:r>
            <a:r>
              <a:rPr lang="en-GB" altLang="it-IT" dirty="0" err="1"/>
              <a:t>pax</a:t>
            </a:r>
            <a:r>
              <a:rPr lang="en-GB" altLang="it-IT" dirty="0"/>
              <a:t> transfer to SIR as follow:</a:t>
            </a:r>
          </a:p>
          <a:p>
            <a:pPr marL="285750" indent="-285750">
              <a:buFontTx/>
              <a:buChar char="-"/>
            </a:pPr>
            <a:r>
              <a:rPr lang="en-GB" altLang="it-IT" dirty="0"/>
              <a:t>Nr. 6 people </a:t>
            </a:r>
            <a:r>
              <a:rPr lang="it-IT" dirty="0"/>
              <a:t>(nr. 4 LN Marines + nr. 2 LN Operations Officers) </a:t>
            </a:r>
            <a:r>
              <a:rPr lang="en-GB" altLang="it-IT" dirty="0"/>
              <a:t>from SHAFAK</a:t>
            </a:r>
          </a:p>
          <a:p>
            <a:pPr marL="285750" indent="-285750">
              <a:buFontTx/>
              <a:buChar char="-"/>
            </a:pPr>
            <a:r>
              <a:rPr lang="en-GB" altLang="it-IT" dirty="0"/>
              <a:t>Nr. 6 people </a:t>
            </a:r>
            <a:r>
              <a:rPr lang="it-IT" dirty="0"/>
              <a:t>(nr. 4 LN Marines + nr. 2 LN Operations Officers) </a:t>
            </a:r>
            <a:r>
              <a:rPr lang="en-GB" altLang="it-IT" dirty="0"/>
              <a:t>from IBN OUF</a:t>
            </a:r>
          </a:p>
          <a:p>
            <a:endParaRPr lang="en-GB" altLang="it-IT" dirty="0"/>
          </a:p>
          <a:p>
            <a:endParaRPr lang="en-GB" altLang="it-IT" dirty="0"/>
          </a:p>
          <a:p>
            <a:pPr lvl="0">
              <a:defRPr/>
            </a:pPr>
            <a:r>
              <a:rPr lang="it-IT" dirty="0"/>
              <a:t>At arrival o/b SIR: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Welcome call in hangar;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Boarding Briefing </a:t>
            </a:r>
            <a:r>
              <a:rPr lang="it-IT" dirty="0" err="1"/>
              <a:t>held</a:t>
            </a:r>
            <a:r>
              <a:rPr lang="it-IT" dirty="0"/>
              <a:t> by ITN Marines in hangar;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MIO Operations Briefing by ITS SIRIO XO in </a:t>
            </a:r>
            <a:r>
              <a:rPr lang="it-IT" dirty="0" err="1"/>
              <a:t>wardroom</a:t>
            </a:r>
            <a:r>
              <a:rPr lang="it-IT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Joint Boarding Team </a:t>
            </a:r>
            <a:r>
              <a:rPr lang="it-IT" dirty="0" err="1"/>
              <a:t>Cold</a:t>
            </a:r>
            <a:r>
              <a:rPr lang="it-IT" dirty="0"/>
              <a:t> Drill o/b ITS SIRIO – (nr. 4 LN Marines and nr.4 ITN Marines):  </a:t>
            </a:r>
            <a:r>
              <a:rPr lang="it-IT" dirty="0" err="1"/>
              <a:t>tactical</a:t>
            </a:r>
            <a:r>
              <a:rPr lang="it-IT" dirty="0"/>
              <a:t> mouvement on board, </a:t>
            </a:r>
            <a:r>
              <a:rPr lang="it-IT" dirty="0" err="1"/>
              <a:t>inspection</a:t>
            </a:r>
            <a:r>
              <a:rPr lang="it-IT" dirty="0"/>
              <a:t> of cargo and </a:t>
            </a:r>
            <a:r>
              <a:rPr lang="it-IT" dirty="0" err="1"/>
              <a:t>documents</a:t>
            </a:r>
            <a:r>
              <a:rPr lang="it-IT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232925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403638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19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DA319C6F-3D82-4017-997E-C1512A3B6E4B}"/>
              </a:ext>
            </a:extLst>
          </p:cNvPr>
          <p:cNvSpPr/>
          <p:nvPr/>
        </p:nvSpPr>
        <p:spPr>
          <a:xfrm>
            <a:off x="75026" y="4682522"/>
            <a:ext cx="12013809" cy="5084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76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FORCE OFFERING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125F7E-DF6A-415C-8593-98209EE6A4B4}"/>
              </a:ext>
            </a:extLst>
          </p:cNvPr>
          <p:cNvSpPr txBox="1"/>
          <p:nvPr/>
        </p:nvSpPr>
        <p:spPr>
          <a:xfrm>
            <a:off x="7781544" y="1535253"/>
            <a:ext cx="212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BD58B29-50B8-4025-B300-B5AC09C82908}"/>
              </a:ext>
            </a:extLst>
          </p:cNvPr>
          <p:cNvSpPr txBox="1"/>
          <p:nvPr/>
        </p:nvSpPr>
        <p:spPr>
          <a:xfrm>
            <a:off x="9954434" y="1487477"/>
            <a:ext cx="212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853B410-8DE1-4ED8-8CB2-6839CA2CC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39255"/>
              </p:ext>
            </p:extLst>
          </p:nvPr>
        </p:nvGraphicFramePr>
        <p:xfrm>
          <a:off x="1553028" y="2432159"/>
          <a:ext cx="9013371" cy="1572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055">
                  <a:extLst>
                    <a:ext uri="{9D8B030D-6E8A-4147-A177-3AD203B41FA5}">
                      <a16:colId xmlns:a16="http://schemas.microsoft.com/office/drawing/2014/main" val="723782647"/>
                    </a:ext>
                  </a:extLst>
                </a:gridCol>
                <a:gridCol w="4412316">
                  <a:extLst>
                    <a:ext uri="{9D8B030D-6E8A-4147-A177-3AD203B41FA5}">
                      <a16:colId xmlns:a16="http://schemas.microsoft.com/office/drawing/2014/main" val="2961764764"/>
                    </a:ext>
                  </a:extLst>
                </a:gridCol>
              </a:tblGrid>
              <a:tr h="383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LIBYAN NAVY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ITALIAN NAVY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518067"/>
                  </a:ext>
                </a:extLst>
              </a:tr>
              <a:tr h="94533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PGFG SHAFAK (SFK)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LST IBN OUF (IBN)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LNCG HOON (HOO)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LNCG MURZUQ (MUR)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/>
                        <a:t>ITS SIRIO (SIR)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/>
                        <a:t>ITS PANTELLERIA (PNT)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60108"/>
                  </a:ext>
                </a:extLst>
              </a:tr>
            </a:tbl>
          </a:graphicData>
        </a:graphic>
      </p:graphicFrame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79F990A-5C2E-452E-AF34-6318B7F6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2</a:t>
            </a:fld>
            <a:endParaRPr lang="it-IT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62891530-7BC7-4404-B62A-D320A030A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3F1FA08-F872-420C-946D-F38FB62D52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253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388263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20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10196A9-E21C-4BFF-9FBE-FBB110D7D217}"/>
              </a:ext>
            </a:extLst>
          </p:cNvPr>
          <p:cNvSpPr/>
          <p:nvPr/>
        </p:nvSpPr>
        <p:spPr>
          <a:xfrm>
            <a:off x="84406" y="5064375"/>
            <a:ext cx="12013809" cy="7194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49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27050 - BOARDING EXERCISE (PHASE 1)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365D81B7-6E44-40E3-85D3-6045F2D0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21</a:t>
            </a:fld>
            <a:endParaRPr lang="it-IT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A224F10F-F1DB-4878-BEEE-0D538045E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48B590E-F7AA-403E-897D-7419EAB888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3D32BFB-06F8-4E9D-8E30-E788C7791F70}"/>
              </a:ext>
            </a:extLst>
          </p:cNvPr>
          <p:cNvSpPr/>
          <p:nvPr/>
        </p:nvSpPr>
        <p:spPr>
          <a:xfrm>
            <a:off x="413275" y="1188326"/>
            <a:ext cx="94235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u="sng" dirty="0"/>
              <a:t>TARGET DETAILS</a:t>
            </a:r>
          </a:p>
          <a:p>
            <a:endParaRPr lang="it-IT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064AD17-88E5-4220-ABA7-B46A5E8C3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425796"/>
              </p:ext>
            </p:extLst>
          </p:nvPr>
        </p:nvGraphicFramePr>
        <p:xfrm>
          <a:off x="2355135" y="1158875"/>
          <a:ext cx="4553665" cy="556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4548">
                  <a:extLst>
                    <a:ext uri="{9D8B030D-6E8A-4147-A177-3AD203B41FA5}">
                      <a16:colId xmlns:a16="http://schemas.microsoft.com/office/drawing/2014/main" val="553778272"/>
                    </a:ext>
                  </a:extLst>
                </a:gridCol>
                <a:gridCol w="2369117">
                  <a:extLst>
                    <a:ext uri="{9D8B030D-6E8A-4147-A177-3AD203B41FA5}">
                      <a16:colId xmlns:a16="http://schemas.microsoft.com/office/drawing/2014/main" val="3033262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M/V SIERRA (</a:t>
                      </a:r>
                      <a:r>
                        <a:rPr lang="it-IT" dirty="0" err="1"/>
                        <a:t>simulated</a:t>
                      </a:r>
                      <a:r>
                        <a:rPr lang="it-IT" dirty="0"/>
                        <a:t> by SIRIO)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12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Sierra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2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SHIP: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Cargo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9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DTG QUERY: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 _____ AUG 23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69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PCS: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__________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98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FLAG: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Italy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4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IMO-MMSI: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257891 -24900012000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5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PORT OF REGISTRY: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62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OWNER-AGENT: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Angel Shipping Co.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4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INTERNATIONAL C/S: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Y67GN8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LAST POC - ETD: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 – 180600LT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12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NEXT POC - ETA: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Tripoli – 192200LT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59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CARGO: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Containers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9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LENGHT OVERALL: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124.5 m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94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GROSS TONNAGE: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28.365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132660"/>
                  </a:ext>
                </a:extLst>
              </a:tr>
            </a:tbl>
          </a:graphicData>
        </a:graphic>
      </p:graphicFrame>
      <p:graphicFrame>
        <p:nvGraphicFramePr>
          <p:cNvPr id="33" name="Tabella 32">
            <a:extLst>
              <a:ext uri="{FF2B5EF4-FFF2-40B4-BE49-F238E27FC236}">
                <a16:creationId xmlns:a16="http://schemas.microsoft.com/office/drawing/2014/main" id="{5375A79C-D85C-4F73-9E7B-37C05C3E4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591360"/>
              </p:ext>
            </p:extLst>
          </p:nvPr>
        </p:nvGraphicFramePr>
        <p:xfrm>
          <a:off x="7162394" y="1158875"/>
          <a:ext cx="4616331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611">
                  <a:extLst>
                    <a:ext uri="{9D8B030D-6E8A-4147-A177-3AD203B41FA5}">
                      <a16:colId xmlns:a16="http://schemas.microsoft.com/office/drawing/2014/main" val="553778272"/>
                    </a:ext>
                  </a:extLst>
                </a:gridCol>
                <a:gridCol w="2401720">
                  <a:extLst>
                    <a:ext uri="{9D8B030D-6E8A-4147-A177-3AD203B41FA5}">
                      <a16:colId xmlns:a16="http://schemas.microsoft.com/office/drawing/2014/main" val="3033262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M/V PAPA (</a:t>
                      </a:r>
                      <a:r>
                        <a:rPr lang="it-IT" dirty="0" err="1"/>
                        <a:t>simulated</a:t>
                      </a:r>
                      <a:r>
                        <a:rPr lang="it-IT" dirty="0"/>
                        <a:t> by PANTELLERIA)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12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Papa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2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SHIP: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Tanker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9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DTG QUERY: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 _____ AUG 23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69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PCS: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__________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98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FLAG: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Italy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4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IMO-MMSI: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286271 – 24912385000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5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PORT OF REGISTRY: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62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OWNER-AGENT: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Coral</a:t>
                      </a:r>
                      <a:r>
                        <a:rPr lang="it-IT" dirty="0"/>
                        <a:t> Shipping Co.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4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INTERNATIONAL C/S: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R43TM6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LAST POC - ETD: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 – 150600LT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12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NEXT POC - ETA: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Tripoli – 191800LT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59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CARGO: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Ballast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9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LENGHT OVERALL: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148.5 m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94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GROSS TONNAGE: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35.123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132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657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27050 - BOARDING EXERCISE (PHASE 1)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365D81B7-6E44-40E3-85D3-6045F2D0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22</a:t>
            </a:fld>
            <a:endParaRPr lang="it-IT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A224F10F-F1DB-4878-BEEE-0D538045E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48B590E-F7AA-403E-897D-7419EAB888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3D32BFB-06F8-4E9D-8E30-E788C7791F70}"/>
              </a:ext>
            </a:extLst>
          </p:cNvPr>
          <p:cNvSpPr/>
          <p:nvPr/>
        </p:nvSpPr>
        <p:spPr>
          <a:xfrm>
            <a:off x="413275" y="1188326"/>
            <a:ext cx="94235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BOARDING GROUP 1: ITS SIRIO (target) - LN SHAFAK</a:t>
            </a:r>
          </a:p>
          <a:p>
            <a:pPr lvl="0">
              <a:defRPr/>
            </a:pPr>
            <a:r>
              <a:rPr lang="it-IT" dirty="0"/>
              <a:t>BOARDING GROUP 2: ITS PANTELLERIA (target) - LN IBN OUF </a:t>
            </a:r>
          </a:p>
          <a:p>
            <a:pPr lvl="0">
              <a:defRPr/>
            </a:pPr>
            <a:r>
              <a:rPr lang="it-IT" dirty="0"/>
              <a:t>Joint Boarding Team (4 ITN and 4 LN marines) </a:t>
            </a:r>
            <a:r>
              <a:rPr lang="it-IT" dirty="0" err="1"/>
              <a:t>will</a:t>
            </a:r>
            <a:r>
              <a:rPr lang="it-IT" dirty="0"/>
              <a:t> operate in </a:t>
            </a:r>
            <a:r>
              <a:rPr lang="it-IT" dirty="0" err="1"/>
              <a:t>each</a:t>
            </a:r>
            <a:r>
              <a:rPr lang="it-IT" dirty="0"/>
              <a:t> group.</a:t>
            </a:r>
          </a:p>
          <a:p>
            <a:r>
              <a:rPr lang="it-IT" dirty="0"/>
              <a:t> </a:t>
            </a:r>
          </a:p>
          <a:p>
            <a:r>
              <a:rPr lang="it-IT" dirty="0" err="1"/>
              <a:t>LNCGs</a:t>
            </a:r>
            <a:r>
              <a:rPr lang="it-IT" dirty="0"/>
              <a:t> PV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advisors</a:t>
            </a:r>
            <a:r>
              <a:rPr lang="it-IT" dirty="0"/>
              <a:t> o/b LN </a:t>
            </a:r>
            <a:r>
              <a:rPr lang="it-IT" dirty="0" err="1"/>
              <a:t>ships</a:t>
            </a:r>
            <a:r>
              <a:rPr lang="it-IT" dirty="0"/>
              <a:t> and remain no </a:t>
            </a:r>
            <a:r>
              <a:rPr lang="it-IT" dirty="0" err="1"/>
              <a:t>less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500 </a:t>
            </a:r>
            <a:r>
              <a:rPr lang="it-IT" dirty="0" err="1"/>
              <a:t>yds</a:t>
            </a:r>
            <a:r>
              <a:rPr lang="it-IT" dirty="0"/>
              <a:t> from other </a:t>
            </a:r>
            <a:r>
              <a:rPr lang="it-IT" dirty="0" err="1"/>
              <a:t>ships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Target (SIR-PNT)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answer</a:t>
            </a:r>
            <a:r>
              <a:rPr lang="it-IT" dirty="0"/>
              <a:t> to the boarding </a:t>
            </a:r>
            <a:r>
              <a:rPr lang="it-IT" dirty="0" err="1"/>
              <a:t>ship</a:t>
            </a:r>
            <a:r>
              <a:rPr lang="it-IT" dirty="0"/>
              <a:t> (SFK-IBN) </a:t>
            </a:r>
            <a:r>
              <a:rPr lang="it-IT" dirty="0" err="1"/>
              <a:t>hailings</a:t>
            </a:r>
            <a:r>
              <a:rPr lang="it-IT" dirty="0"/>
              <a:t>, </a:t>
            </a:r>
            <a:r>
              <a:rPr lang="it-IT" dirty="0" err="1"/>
              <a:t>simulating</a:t>
            </a:r>
            <a:r>
              <a:rPr lang="it-IT" dirty="0"/>
              <a:t> </a:t>
            </a:r>
            <a:r>
              <a:rPr lang="it-IT" dirty="0" err="1"/>
              <a:t>merchant</a:t>
            </a:r>
            <a:r>
              <a:rPr lang="it-IT" dirty="0"/>
              <a:t> vessel;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 the end of </a:t>
            </a:r>
            <a:r>
              <a:rPr lang="it-IT" dirty="0" err="1"/>
              <a:t>hailings</a:t>
            </a:r>
            <a:r>
              <a:rPr lang="it-IT" dirty="0"/>
              <a:t> boarding </a:t>
            </a:r>
            <a:r>
              <a:rPr lang="it-IT" dirty="0" err="1"/>
              <a:t>ships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request</a:t>
            </a:r>
            <a:r>
              <a:rPr lang="it-IT" dirty="0"/>
              <a:t> a </a:t>
            </a:r>
            <a:r>
              <a:rPr lang="it-IT" dirty="0" err="1"/>
              <a:t>consensual</a:t>
            </a:r>
            <a:r>
              <a:rPr lang="it-IT" dirty="0"/>
              <a:t> </a:t>
            </a:r>
            <a:r>
              <a:rPr lang="it-IT" dirty="0" err="1"/>
              <a:t>visit</a:t>
            </a:r>
            <a:r>
              <a:rPr lang="it-IT" dirty="0"/>
              <a:t> to targets;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Boarding Teams </a:t>
            </a:r>
            <a:r>
              <a:rPr lang="it-IT" dirty="0" err="1"/>
              <a:t>will</a:t>
            </a:r>
            <a:r>
              <a:rPr lang="it-IT" dirty="0"/>
              <a:t> go on board </a:t>
            </a:r>
            <a:r>
              <a:rPr lang="it-IT" dirty="0" err="1"/>
              <a:t>assigned</a:t>
            </a:r>
            <a:r>
              <a:rPr lang="it-IT" dirty="0"/>
              <a:t> target for </a:t>
            </a:r>
            <a:r>
              <a:rPr lang="it-IT" dirty="0" err="1"/>
              <a:t>inspection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BOARDING GROUP 1:	VHF </a:t>
            </a:r>
            <a:r>
              <a:rPr lang="it-IT" dirty="0" err="1"/>
              <a:t>Ch</a:t>
            </a:r>
            <a:r>
              <a:rPr lang="it-IT" dirty="0"/>
              <a:t>. 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BOARDING GROUP 2:	VHF </a:t>
            </a:r>
            <a:r>
              <a:rPr lang="it-IT" dirty="0" err="1"/>
              <a:t>Ch</a:t>
            </a:r>
            <a:r>
              <a:rPr lang="it-IT" dirty="0"/>
              <a:t>. 63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E3CBA615-ECC7-45A4-93D8-AC2C30968D0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676155" y="3196688"/>
            <a:ext cx="1107997" cy="230589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22" name="AutoShape 34">
            <a:extLst>
              <a:ext uri="{FF2B5EF4-FFF2-40B4-BE49-F238E27FC236}">
                <a16:creationId xmlns:a16="http://schemas.microsoft.com/office/drawing/2014/main" id="{C87FE6F6-393C-402A-803B-C422072AA3B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962501" y="4489351"/>
            <a:ext cx="1107997" cy="230589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6BF80AB8-289C-4DAD-9DC8-30DDE6628E1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0379530" y="3311983"/>
            <a:ext cx="1021675" cy="13849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4869568-9565-4E44-B689-F7D0FCA8E479}"/>
              </a:ext>
            </a:extLst>
          </p:cNvPr>
          <p:cNvSpPr txBox="1"/>
          <p:nvPr/>
        </p:nvSpPr>
        <p:spPr>
          <a:xfrm>
            <a:off x="10824454" y="3740218"/>
            <a:ext cx="80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300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E05DC06-707F-4841-BC26-3A6DD0D077BC}"/>
              </a:ext>
            </a:extLst>
          </p:cNvPr>
          <p:cNvSpPr txBox="1"/>
          <p:nvPr/>
        </p:nvSpPr>
        <p:spPr>
          <a:xfrm>
            <a:off x="9853634" y="3865982"/>
            <a:ext cx="917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target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857E3013-01C8-4E62-90C4-0E8CD70B8B32}"/>
              </a:ext>
            </a:extLst>
          </p:cNvPr>
          <p:cNvSpPr txBox="1"/>
          <p:nvPr/>
        </p:nvSpPr>
        <p:spPr>
          <a:xfrm>
            <a:off x="10590677" y="5083406"/>
            <a:ext cx="1621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Boarding </a:t>
            </a:r>
            <a:r>
              <a:rPr lang="it-IT" dirty="0" err="1"/>
              <a:t>ship</a:t>
            </a:r>
            <a:endParaRPr lang="it-IT" dirty="0"/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F8C07A92-930C-47C8-B000-F4295B57BFF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0" r="47864" b="34676"/>
          <a:stretch/>
        </p:blipFill>
        <p:spPr>
          <a:xfrm>
            <a:off x="4544990" y="3821152"/>
            <a:ext cx="4785438" cy="2881812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1" name="Gruppo 30">
            <a:extLst>
              <a:ext uri="{FF2B5EF4-FFF2-40B4-BE49-F238E27FC236}">
                <a16:creationId xmlns:a16="http://schemas.microsoft.com/office/drawing/2014/main" id="{42F0AF0F-FDF5-435A-A73E-28A198001624}"/>
              </a:ext>
            </a:extLst>
          </p:cNvPr>
          <p:cNvGrpSpPr/>
          <p:nvPr/>
        </p:nvGrpSpPr>
        <p:grpSpPr>
          <a:xfrm>
            <a:off x="7285966" y="4630990"/>
            <a:ext cx="1248228" cy="935373"/>
            <a:chOff x="6101436" y="4649501"/>
            <a:chExt cx="1248228" cy="935373"/>
          </a:xfrm>
        </p:grpSpPr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6FE0C6DF-9761-4D75-A5B6-4C98D43BCA91}"/>
                </a:ext>
              </a:extLst>
            </p:cNvPr>
            <p:cNvSpPr txBox="1"/>
            <p:nvPr/>
          </p:nvSpPr>
          <p:spPr>
            <a:xfrm>
              <a:off x="6101436" y="4649501"/>
              <a:ext cx="12482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GROUP 2</a:t>
              </a:r>
            </a:p>
          </p:txBody>
        </p:sp>
        <p:cxnSp>
          <p:nvCxnSpPr>
            <p:cNvPr id="5" name="Connettore 2 4">
              <a:extLst>
                <a:ext uri="{FF2B5EF4-FFF2-40B4-BE49-F238E27FC236}">
                  <a16:creationId xmlns:a16="http://schemas.microsoft.com/office/drawing/2014/main" id="{7EB180B3-5BD5-4BF5-8376-A3FB538348F7}"/>
                </a:ext>
              </a:extLst>
            </p:cNvPr>
            <p:cNvCxnSpPr>
              <a:stCxn id="29" idx="2"/>
            </p:cNvCxnSpPr>
            <p:nvPr/>
          </p:nvCxnSpPr>
          <p:spPr>
            <a:xfrm flipH="1">
              <a:off x="6386732" y="5018833"/>
              <a:ext cx="338818" cy="566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9AE30067-BD48-43E4-BBB4-09D752319012}"/>
              </a:ext>
            </a:extLst>
          </p:cNvPr>
          <p:cNvGrpSpPr/>
          <p:nvPr/>
        </p:nvGrpSpPr>
        <p:grpSpPr>
          <a:xfrm>
            <a:off x="5228796" y="4630990"/>
            <a:ext cx="1248228" cy="935373"/>
            <a:chOff x="4044266" y="4649501"/>
            <a:chExt cx="1248228" cy="935373"/>
          </a:xfrm>
        </p:grpSpPr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83DFD952-5C9B-4B71-938C-1C5BF6F1B4A5}"/>
                </a:ext>
              </a:extLst>
            </p:cNvPr>
            <p:cNvSpPr txBox="1"/>
            <p:nvPr/>
          </p:nvSpPr>
          <p:spPr>
            <a:xfrm>
              <a:off x="4044266" y="4649501"/>
              <a:ext cx="12482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GROUP 1</a:t>
              </a:r>
            </a:p>
          </p:txBody>
        </p: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38724D6A-8B00-4B81-AD9A-947D177D4AD0}"/>
                </a:ext>
              </a:extLst>
            </p:cNvPr>
            <p:cNvCxnSpPr>
              <a:cxnSpLocks/>
              <a:stCxn id="28" idx="2"/>
            </p:cNvCxnSpPr>
            <p:nvPr/>
          </p:nvCxnSpPr>
          <p:spPr>
            <a:xfrm>
              <a:off x="4668380" y="5018833"/>
              <a:ext cx="398912" cy="566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0733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652780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23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DECB1BE5-0FB0-406B-91A6-AEC351E9FA5E}"/>
              </a:ext>
            </a:extLst>
          </p:cNvPr>
          <p:cNvSpPr/>
          <p:nvPr/>
        </p:nvSpPr>
        <p:spPr>
          <a:xfrm>
            <a:off x="84406" y="5753691"/>
            <a:ext cx="12013809" cy="7194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589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27050 - BOARDING EXERCISE (PHASE 1)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365D81B7-6E44-40E3-85D3-6045F2D0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24</a:t>
            </a:fld>
            <a:endParaRPr lang="it-IT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A224F10F-F1DB-4878-BEEE-0D538045E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48B590E-F7AA-403E-897D-7419EAB888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3D32BFB-06F8-4E9D-8E30-E788C7791F70}"/>
              </a:ext>
            </a:extLst>
          </p:cNvPr>
          <p:cNvSpPr/>
          <p:nvPr/>
        </p:nvSpPr>
        <p:spPr>
          <a:xfrm>
            <a:off x="413275" y="1188326"/>
            <a:ext cx="94235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u="sng" dirty="0"/>
              <a:t>TARGET DETAILS</a:t>
            </a:r>
          </a:p>
          <a:p>
            <a:endParaRPr lang="it-IT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064AD17-88E5-4220-ABA7-B46A5E8C360A}"/>
              </a:ext>
            </a:extLst>
          </p:cNvPr>
          <p:cNvGraphicFramePr>
            <a:graphicFrameLocks noGrp="1"/>
          </p:cNvGraphicFramePr>
          <p:nvPr/>
        </p:nvGraphicFramePr>
        <p:xfrm>
          <a:off x="2355135" y="1158875"/>
          <a:ext cx="4553665" cy="556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4548">
                  <a:extLst>
                    <a:ext uri="{9D8B030D-6E8A-4147-A177-3AD203B41FA5}">
                      <a16:colId xmlns:a16="http://schemas.microsoft.com/office/drawing/2014/main" val="553778272"/>
                    </a:ext>
                  </a:extLst>
                </a:gridCol>
                <a:gridCol w="2369117">
                  <a:extLst>
                    <a:ext uri="{9D8B030D-6E8A-4147-A177-3AD203B41FA5}">
                      <a16:colId xmlns:a16="http://schemas.microsoft.com/office/drawing/2014/main" val="3033262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M/V SIERRA (</a:t>
                      </a:r>
                      <a:r>
                        <a:rPr lang="it-IT" dirty="0" err="1"/>
                        <a:t>simulated</a:t>
                      </a:r>
                      <a:r>
                        <a:rPr lang="it-IT" dirty="0"/>
                        <a:t> by SIRIO)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12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Sierra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2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SHIP: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Cargo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9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DTG QUERY: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 _____ AUG 23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69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PCS: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__________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98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FLAG: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Italy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4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IMO-MMSI: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257891 -24900012000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5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PORT OF REGISTRY: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62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OWNER-AGENT: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Angel Shipping Co.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4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INTERNATIONAL C/S: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Y67GN8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LAST POC - ETD: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Palermo – 180600LT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12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NEXT POC - ETA: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Tripoli – 192200LT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59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CARGO: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Containers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9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LENGHT OVERALL: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124.5 m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94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GROSS TONNAGE: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28.365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132660"/>
                  </a:ext>
                </a:extLst>
              </a:tr>
            </a:tbl>
          </a:graphicData>
        </a:graphic>
      </p:graphicFrame>
      <p:graphicFrame>
        <p:nvGraphicFramePr>
          <p:cNvPr id="33" name="Tabella 32">
            <a:extLst>
              <a:ext uri="{FF2B5EF4-FFF2-40B4-BE49-F238E27FC236}">
                <a16:creationId xmlns:a16="http://schemas.microsoft.com/office/drawing/2014/main" id="{5375A79C-D85C-4F73-9E7B-37C05C3E4439}"/>
              </a:ext>
            </a:extLst>
          </p:cNvPr>
          <p:cNvGraphicFramePr>
            <a:graphicFrameLocks noGrp="1"/>
          </p:cNvGraphicFramePr>
          <p:nvPr/>
        </p:nvGraphicFramePr>
        <p:xfrm>
          <a:off x="7162394" y="1158875"/>
          <a:ext cx="4616331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611">
                  <a:extLst>
                    <a:ext uri="{9D8B030D-6E8A-4147-A177-3AD203B41FA5}">
                      <a16:colId xmlns:a16="http://schemas.microsoft.com/office/drawing/2014/main" val="553778272"/>
                    </a:ext>
                  </a:extLst>
                </a:gridCol>
                <a:gridCol w="2401720">
                  <a:extLst>
                    <a:ext uri="{9D8B030D-6E8A-4147-A177-3AD203B41FA5}">
                      <a16:colId xmlns:a16="http://schemas.microsoft.com/office/drawing/2014/main" val="3033262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M/V PAPA (</a:t>
                      </a:r>
                      <a:r>
                        <a:rPr lang="it-IT" dirty="0" err="1"/>
                        <a:t>simulated</a:t>
                      </a:r>
                      <a:r>
                        <a:rPr lang="it-IT" dirty="0"/>
                        <a:t> by PANTELLERIA)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12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Papa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2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SHIP: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Tanker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9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DTG QUERY: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 _____ AUG 23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69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PCS: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__________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98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VESSEL FLAG: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Italy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4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IMO-MMSI: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286271 – 24912385000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5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PORT OF REGISTRY: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62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OWNER-AGENT: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Coral</a:t>
                      </a:r>
                      <a:r>
                        <a:rPr lang="it-IT" dirty="0"/>
                        <a:t> Shipping Co.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4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INTERNATIONAL C/S: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R43TM6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LAST POC - ETD: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Trieste – 150600LT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12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NEXT POC - ETA: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Tripoli – 191800LT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59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TYPE OF CARGO: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Ballast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9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LENGHT OVERALL: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148.5 m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94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GROSS TONNAGE: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35.123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132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370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27060 - BOARDING EXERCISE (PHASE 2)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365D81B7-6E44-40E3-85D3-6045F2D0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25</a:t>
            </a:fld>
            <a:endParaRPr lang="it-IT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A224F10F-F1DB-4878-BEEE-0D538045E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48B590E-F7AA-403E-897D-7419EAB888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AA2ACA78-6454-45F3-A72D-38781FD245CC}"/>
              </a:ext>
            </a:extLst>
          </p:cNvPr>
          <p:cNvSpPr/>
          <p:nvPr/>
        </p:nvSpPr>
        <p:spPr>
          <a:xfrm>
            <a:off x="417844" y="1198381"/>
            <a:ext cx="939100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BOARDING GROUP 1: ITS SIRIO (target) - LN IBN OUF</a:t>
            </a:r>
          </a:p>
          <a:p>
            <a:r>
              <a:rPr lang="it-IT" dirty="0"/>
              <a:t>BOARDING GROUP 2: ITS PANTELLERIA (target) – LN SHAFAK</a:t>
            </a:r>
          </a:p>
          <a:p>
            <a:r>
              <a:rPr lang="it-IT" dirty="0"/>
              <a:t>Joint Boarding Team (4 ITN and 4 LN marines) </a:t>
            </a:r>
            <a:r>
              <a:rPr lang="it-IT" dirty="0" err="1"/>
              <a:t>will</a:t>
            </a:r>
            <a:r>
              <a:rPr lang="it-IT" dirty="0"/>
              <a:t> operate in </a:t>
            </a:r>
            <a:r>
              <a:rPr lang="it-IT" dirty="0" err="1"/>
              <a:t>each</a:t>
            </a:r>
            <a:r>
              <a:rPr lang="it-IT" dirty="0"/>
              <a:t> group.</a:t>
            </a:r>
          </a:p>
          <a:p>
            <a:r>
              <a:rPr lang="it-IT" dirty="0"/>
              <a:t> </a:t>
            </a:r>
          </a:p>
          <a:p>
            <a:r>
              <a:rPr lang="it-IT" dirty="0" err="1"/>
              <a:t>LNCGs</a:t>
            </a:r>
            <a:r>
              <a:rPr lang="it-IT" dirty="0"/>
              <a:t> PV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advisors</a:t>
            </a:r>
            <a:r>
              <a:rPr lang="it-IT" dirty="0"/>
              <a:t> o/b LN </a:t>
            </a:r>
            <a:r>
              <a:rPr lang="it-IT" dirty="0" err="1"/>
              <a:t>ships</a:t>
            </a:r>
            <a:r>
              <a:rPr lang="it-IT" dirty="0"/>
              <a:t> and remain no </a:t>
            </a:r>
            <a:r>
              <a:rPr lang="it-IT" dirty="0" err="1"/>
              <a:t>less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500 </a:t>
            </a:r>
            <a:r>
              <a:rPr lang="it-IT" dirty="0" err="1"/>
              <a:t>yds</a:t>
            </a:r>
            <a:r>
              <a:rPr lang="it-IT" dirty="0"/>
              <a:t> from other </a:t>
            </a:r>
            <a:r>
              <a:rPr lang="it-IT" dirty="0" err="1"/>
              <a:t>ships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Target (SIR-PNT)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answer</a:t>
            </a:r>
            <a:r>
              <a:rPr lang="it-IT" dirty="0"/>
              <a:t> to the boarding </a:t>
            </a:r>
            <a:r>
              <a:rPr lang="it-IT" dirty="0" err="1"/>
              <a:t>ship</a:t>
            </a:r>
            <a:r>
              <a:rPr lang="it-IT" dirty="0"/>
              <a:t> (SFK-IBN) </a:t>
            </a:r>
            <a:r>
              <a:rPr lang="it-IT" dirty="0" err="1"/>
              <a:t>hailings</a:t>
            </a:r>
            <a:r>
              <a:rPr lang="it-IT" dirty="0"/>
              <a:t>, </a:t>
            </a:r>
            <a:r>
              <a:rPr lang="it-IT" dirty="0" err="1"/>
              <a:t>simulating</a:t>
            </a:r>
            <a:r>
              <a:rPr lang="it-IT" dirty="0"/>
              <a:t> </a:t>
            </a:r>
            <a:r>
              <a:rPr lang="it-IT" dirty="0" err="1"/>
              <a:t>merchant</a:t>
            </a:r>
            <a:r>
              <a:rPr lang="it-IT" dirty="0"/>
              <a:t> vessel;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 the end of </a:t>
            </a:r>
            <a:r>
              <a:rPr lang="it-IT" dirty="0" err="1"/>
              <a:t>hailings</a:t>
            </a:r>
            <a:r>
              <a:rPr lang="it-IT" dirty="0"/>
              <a:t> boarding </a:t>
            </a:r>
            <a:r>
              <a:rPr lang="it-IT" dirty="0" err="1"/>
              <a:t>ships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request</a:t>
            </a:r>
            <a:r>
              <a:rPr lang="it-IT" dirty="0"/>
              <a:t> a </a:t>
            </a:r>
            <a:r>
              <a:rPr lang="it-IT" dirty="0" err="1"/>
              <a:t>consensual</a:t>
            </a:r>
            <a:r>
              <a:rPr lang="it-IT" dirty="0"/>
              <a:t> </a:t>
            </a:r>
            <a:r>
              <a:rPr lang="it-IT" dirty="0" err="1"/>
              <a:t>visit</a:t>
            </a:r>
            <a:r>
              <a:rPr lang="it-IT" dirty="0"/>
              <a:t> to targets;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Boarding Teams </a:t>
            </a:r>
            <a:r>
              <a:rPr lang="it-IT" dirty="0" err="1"/>
              <a:t>will</a:t>
            </a:r>
            <a:r>
              <a:rPr lang="it-IT" dirty="0"/>
              <a:t> go on board </a:t>
            </a:r>
            <a:r>
              <a:rPr lang="it-IT" dirty="0" err="1"/>
              <a:t>assigned</a:t>
            </a:r>
            <a:r>
              <a:rPr lang="it-IT" dirty="0"/>
              <a:t> target for </a:t>
            </a:r>
            <a:r>
              <a:rPr lang="it-IT" dirty="0" err="1"/>
              <a:t>inspection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BOARDING GROUP 1:	VHF </a:t>
            </a:r>
            <a:r>
              <a:rPr lang="it-IT" dirty="0" err="1"/>
              <a:t>Ch</a:t>
            </a:r>
            <a:r>
              <a:rPr lang="it-IT" dirty="0"/>
              <a:t>. 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BOARDING GROUP 2:	VHF </a:t>
            </a:r>
            <a:r>
              <a:rPr lang="it-IT" dirty="0" err="1"/>
              <a:t>Ch</a:t>
            </a:r>
            <a:r>
              <a:rPr lang="it-IT" dirty="0"/>
              <a:t>. 63</a:t>
            </a:r>
          </a:p>
          <a:p>
            <a:endParaRPr lang="it-IT" dirty="0"/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1FB8C9BE-3C10-48C0-9FD3-AC552D0533B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676155" y="3196688"/>
            <a:ext cx="1107997" cy="230589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sp>
        <p:nvSpPr>
          <p:cNvPr id="35" name="AutoShape 34">
            <a:extLst>
              <a:ext uri="{FF2B5EF4-FFF2-40B4-BE49-F238E27FC236}">
                <a16:creationId xmlns:a16="http://schemas.microsoft.com/office/drawing/2014/main" id="{B43463DE-3C99-4FDE-A4E8-C56A80BA14D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962501" y="4489351"/>
            <a:ext cx="1107997" cy="230589"/>
          </a:xfrm>
          <a:prstGeom prst="homePlate">
            <a:avLst>
              <a:gd name="adj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it-IT" altLang="it-IT" sz="1400" dirty="0"/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BEBAEFCE-0E8B-48F1-A3E9-C2DF5F626C36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10379530" y="3311983"/>
            <a:ext cx="1021675" cy="13849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02E02FEE-3B3C-4755-91F5-AB591533FD25}"/>
              </a:ext>
            </a:extLst>
          </p:cNvPr>
          <p:cNvSpPr txBox="1"/>
          <p:nvPr/>
        </p:nvSpPr>
        <p:spPr>
          <a:xfrm>
            <a:off x="10824454" y="3740218"/>
            <a:ext cx="80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300 </a:t>
            </a:r>
            <a:r>
              <a:rPr lang="it-IT" sz="1100" dirty="0" err="1"/>
              <a:t>Yds</a:t>
            </a:r>
            <a:endParaRPr lang="it-IT" sz="1100" dirty="0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4148591-5539-4352-AF39-8199F5C73FC6}"/>
              </a:ext>
            </a:extLst>
          </p:cNvPr>
          <p:cNvSpPr txBox="1"/>
          <p:nvPr/>
        </p:nvSpPr>
        <p:spPr>
          <a:xfrm>
            <a:off x="9853634" y="3865982"/>
            <a:ext cx="917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target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F2A6F6ED-F6EB-4758-BAC5-BBFF9120CB12}"/>
              </a:ext>
            </a:extLst>
          </p:cNvPr>
          <p:cNvSpPr txBox="1"/>
          <p:nvPr/>
        </p:nvSpPr>
        <p:spPr>
          <a:xfrm>
            <a:off x="10590677" y="5083406"/>
            <a:ext cx="1621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Boarding </a:t>
            </a:r>
            <a:r>
              <a:rPr lang="it-IT" dirty="0" err="1"/>
              <a:t>ship</a:t>
            </a:r>
            <a:endParaRPr lang="it-IT" dirty="0"/>
          </a:p>
        </p:txBody>
      </p:sp>
      <p:pic>
        <p:nvPicPr>
          <p:cNvPr id="40" name="Immagine 39">
            <a:extLst>
              <a:ext uri="{FF2B5EF4-FFF2-40B4-BE49-F238E27FC236}">
                <a16:creationId xmlns:a16="http://schemas.microsoft.com/office/drawing/2014/main" id="{46EE9A7E-0265-43C3-9E2C-1F08CDB5AD0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0" r="47864" b="34676"/>
          <a:stretch/>
        </p:blipFill>
        <p:spPr>
          <a:xfrm>
            <a:off x="4544990" y="3821152"/>
            <a:ext cx="4785438" cy="2881812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41" name="Gruppo 40">
            <a:extLst>
              <a:ext uri="{FF2B5EF4-FFF2-40B4-BE49-F238E27FC236}">
                <a16:creationId xmlns:a16="http://schemas.microsoft.com/office/drawing/2014/main" id="{5AE237F2-14D9-490F-988B-A97A191430D4}"/>
              </a:ext>
            </a:extLst>
          </p:cNvPr>
          <p:cNvGrpSpPr/>
          <p:nvPr/>
        </p:nvGrpSpPr>
        <p:grpSpPr>
          <a:xfrm>
            <a:off x="7285966" y="4630990"/>
            <a:ext cx="1248228" cy="935373"/>
            <a:chOff x="6101436" y="4649501"/>
            <a:chExt cx="1248228" cy="935373"/>
          </a:xfrm>
        </p:grpSpPr>
        <p:sp>
          <p:nvSpPr>
            <p:cNvPr id="42" name="CasellaDiTesto 41">
              <a:extLst>
                <a:ext uri="{FF2B5EF4-FFF2-40B4-BE49-F238E27FC236}">
                  <a16:creationId xmlns:a16="http://schemas.microsoft.com/office/drawing/2014/main" id="{C6E449B0-87E3-4432-AC41-7B66F35F5E9D}"/>
                </a:ext>
              </a:extLst>
            </p:cNvPr>
            <p:cNvSpPr txBox="1"/>
            <p:nvPr/>
          </p:nvSpPr>
          <p:spPr>
            <a:xfrm>
              <a:off x="6101436" y="4649501"/>
              <a:ext cx="12482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GROUP 2</a:t>
              </a:r>
            </a:p>
          </p:txBody>
        </p: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FA581001-2CB5-4CEE-9344-25886193F34C}"/>
                </a:ext>
              </a:extLst>
            </p:cNvPr>
            <p:cNvCxnSpPr>
              <a:stCxn id="42" idx="2"/>
            </p:cNvCxnSpPr>
            <p:nvPr/>
          </p:nvCxnSpPr>
          <p:spPr>
            <a:xfrm flipH="1">
              <a:off x="6386732" y="5018833"/>
              <a:ext cx="338818" cy="566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C9DD4B7F-44BA-4651-86E1-265CD33DFC7D}"/>
              </a:ext>
            </a:extLst>
          </p:cNvPr>
          <p:cNvGrpSpPr/>
          <p:nvPr/>
        </p:nvGrpSpPr>
        <p:grpSpPr>
          <a:xfrm>
            <a:off x="5228796" y="4630990"/>
            <a:ext cx="1248228" cy="935373"/>
            <a:chOff x="4044266" y="4649501"/>
            <a:chExt cx="1248228" cy="935373"/>
          </a:xfrm>
        </p:grpSpPr>
        <p:sp>
          <p:nvSpPr>
            <p:cNvPr id="45" name="CasellaDiTesto 44">
              <a:extLst>
                <a:ext uri="{FF2B5EF4-FFF2-40B4-BE49-F238E27FC236}">
                  <a16:creationId xmlns:a16="http://schemas.microsoft.com/office/drawing/2014/main" id="{AB5ACFD9-1A61-44D4-A931-759DFCCF1CBD}"/>
                </a:ext>
              </a:extLst>
            </p:cNvPr>
            <p:cNvSpPr txBox="1"/>
            <p:nvPr/>
          </p:nvSpPr>
          <p:spPr>
            <a:xfrm>
              <a:off x="4044266" y="4649501"/>
              <a:ext cx="12482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GROUP 1</a:t>
              </a:r>
            </a:p>
          </p:txBody>
        </p:sp>
        <p:cxnSp>
          <p:nvCxnSpPr>
            <p:cNvPr id="46" name="Connettore 2 45">
              <a:extLst>
                <a:ext uri="{FF2B5EF4-FFF2-40B4-BE49-F238E27FC236}">
                  <a16:creationId xmlns:a16="http://schemas.microsoft.com/office/drawing/2014/main" id="{5F9DDD69-044B-4F04-AB9E-293E79295AE4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>
              <a:off x="4668380" y="5018833"/>
              <a:ext cx="398912" cy="566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2670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F8C8FC6F-7F06-D86E-29CD-F06BB57ECE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66"/>
          <a:stretch/>
        </p:blipFill>
        <p:spPr>
          <a:xfrm>
            <a:off x="0" y="3414712"/>
            <a:ext cx="12192000" cy="3743325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37CA9EC3-3F8B-4BA1-8E9A-F88EF2EE0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6382" y="89535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44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+mj-ea"/>
                <a:cs typeface="+mj-cs"/>
              </a:rPr>
              <a:t>ITA – LBY 2023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27ECBBE-5955-4EC4-839A-84F668610D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97"/>
          <a:stretch/>
        </p:blipFill>
        <p:spPr>
          <a:xfrm>
            <a:off x="0" y="908383"/>
            <a:ext cx="12192000" cy="2616870"/>
          </a:xfrm>
          <a:prstGeom prst="rect">
            <a:avLst/>
          </a:prstGeom>
        </p:spPr>
      </p:pic>
      <p:sp>
        <p:nvSpPr>
          <p:cNvPr id="17" name="ZoneTexte 6">
            <a:extLst>
              <a:ext uri="{FF2B5EF4-FFF2-40B4-BE49-F238E27FC236}">
                <a16:creationId xmlns:a16="http://schemas.microsoft.com/office/drawing/2014/main" id="{5A5AD81B-16BB-434C-9C2A-7A2DF12E86E5}"/>
              </a:ext>
            </a:extLst>
          </p:cNvPr>
          <p:cNvSpPr txBox="1"/>
          <p:nvPr/>
        </p:nvSpPr>
        <p:spPr>
          <a:xfrm>
            <a:off x="214742" y="3830247"/>
            <a:ext cx="62943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</a:rPr>
              <a:t>ITA – LBY 2023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ell MT" panose="02020503060305020303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</a:rPr>
              <a:t>NAURAS 1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</a:rPr>
              <a:t>27</a:t>
            </a:r>
            <a:r>
              <a:rPr lang="en-US" sz="2800" b="1" baseline="30000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</a:rPr>
              <a:t>th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  <a:ea typeface="Calibri" panose="020F0502020204030204" pitchFamily="34" charset="0"/>
              </a:rPr>
              <a:t> Aug 2023 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Bell MT" panose="02020503060305020303" pitchFamily="18" charset="0"/>
              <a:ea typeface="Calibri" panose="020F05020202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6D42B62D-CCA5-41D3-B8F2-7A9A62D3C225}"/>
              </a:ext>
            </a:extLst>
          </p:cNvPr>
          <p:cNvSpPr/>
          <p:nvPr/>
        </p:nvSpPr>
        <p:spPr>
          <a:xfrm>
            <a:off x="10572206" y="115662"/>
            <a:ext cx="1506583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9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R/V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125F7E-DF6A-415C-8593-98209EE6A4B4}"/>
              </a:ext>
            </a:extLst>
          </p:cNvPr>
          <p:cNvSpPr txBox="1"/>
          <p:nvPr/>
        </p:nvSpPr>
        <p:spPr>
          <a:xfrm>
            <a:off x="7781544" y="1535253"/>
            <a:ext cx="212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BD58B29-50B8-4025-B300-B5AC09C82908}"/>
              </a:ext>
            </a:extLst>
          </p:cNvPr>
          <p:cNvSpPr txBox="1"/>
          <p:nvPr/>
        </p:nvSpPr>
        <p:spPr>
          <a:xfrm>
            <a:off x="9954434" y="1487477"/>
            <a:ext cx="212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79F990A-5C2E-452E-AF34-6318B7F6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3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413275" y="1299336"/>
            <a:ext cx="35279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u="sng" dirty="0"/>
              <a:t>Rendezvous</a:t>
            </a:r>
          </a:p>
          <a:p>
            <a:endParaRPr lang="pt-BR" dirty="0"/>
          </a:p>
          <a:p>
            <a:r>
              <a:rPr lang="pt-BR" dirty="0"/>
              <a:t>270700B AUG 23</a:t>
            </a:r>
          </a:p>
          <a:p>
            <a:endParaRPr lang="pt-BR" dirty="0"/>
          </a:p>
          <a:p>
            <a:r>
              <a:rPr lang="pt-BR" dirty="0"/>
              <a:t>3335N - 01305E</a:t>
            </a:r>
          </a:p>
          <a:p>
            <a:endParaRPr lang="it-IT" dirty="0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62891530-7BC7-4404-B62A-D320A030A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3F1FA08-F872-420C-946D-F38FB62D52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3F43A840-38C4-44E4-969F-392A1C633DE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32" b="48000"/>
          <a:stretch/>
        </p:blipFill>
        <p:spPr>
          <a:xfrm>
            <a:off x="3283857" y="1311928"/>
            <a:ext cx="8069943" cy="485975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A1E92A58-0D55-4661-ACB4-DA9964D590D1}"/>
              </a:ext>
            </a:extLst>
          </p:cNvPr>
          <p:cNvCxnSpPr/>
          <p:nvPr/>
        </p:nvCxnSpPr>
        <p:spPr>
          <a:xfrm>
            <a:off x="6822831" y="2278966"/>
            <a:ext cx="506437" cy="3066757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975B3A-8BF9-4A8F-9D56-7BDCA5100763}"/>
              </a:ext>
            </a:extLst>
          </p:cNvPr>
          <p:cNvSpPr txBox="1"/>
          <p:nvPr/>
        </p:nvSpPr>
        <p:spPr>
          <a:xfrm>
            <a:off x="7174523" y="3053662"/>
            <a:ext cx="1076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40 NM</a:t>
            </a:r>
          </a:p>
        </p:txBody>
      </p:sp>
    </p:spTree>
    <p:extLst>
      <p:ext uri="{BB962C8B-B14F-4D97-AF65-F5344CB8AC3E}">
        <p14:creationId xmlns:p14="http://schemas.microsoft.com/office/powerpoint/2010/main" val="3655305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EXAREA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79F990A-5C2E-452E-AF34-6318B7F6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C5D5-0A9C-4E48-AE4F-9BF71E2DB24E}" type="slidenum">
              <a:rPr lang="it-IT" smtClean="0"/>
              <a:t>4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413275" y="1299336"/>
            <a:ext cx="352796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u="sng" dirty="0"/>
              <a:t>EXAREA</a:t>
            </a:r>
          </a:p>
          <a:p>
            <a:r>
              <a:rPr lang="pt-BR" dirty="0"/>
              <a:t>A: 3338N – 01301E</a:t>
            </a:r>
          </a:p>
          <a:p>
            <a:r>
              <a:rPr lang="pt-BR" dirty="0"/>
              <a:t>B: 3338N – 01309E</a:t>
            </a:r>
          </a:p>
          <a:p>
            <a:r>
              <a:rPr lang="pt-BR" dirty="0"/>
              <a:t>C: 3333N – 01309E</a:t>
            </a:r>
          </a:p>
          <a:p>
            <a:r>
              <a:rPr lang="pt-BR" dirty="0"/>
              <a:t>D: 3333N – 01301E</a:t>
            </a:r>
          </a:p>
          <a:p>
            <a:endParaRPr lang="it-IT" dirty="0"/>
          </a:p>
          <a:p>
            <a:r>
              <a:rPr lang="it-IT" u="sng" dirty="0"/>
              <a:t>SUBAREA 1</a:t>
            </a:r>
          </a:p>
          <a:p>
            <a:r>
              <a:rPr lang="pt-BR" dirty="0"/>
              <a:t>A: 3338N – 01301E</a:t>
            </a:r>
          </a:p>
          <a:p>
            <a:r>
              <a:rPr lang="pt-BR" dirty="0"/>
              <a:t>E: 3338N – 01305E</a:t>
            </a:r>
          </a:p>
          <a:p>
            <a:r>
              <a:rPr lang="pt-BR" dirty="0"/>
              <a:t>F: 3333N – 01305E</a:t>
            </a:r>
          </a:p>
          <a:p>
            <a:r>
              <a:rPr lang="pt-BR" dirty="0"/>
              <a:t>D: 3333N – 01301E</a:t>
            </a:r>
          </a:p>
          <a:p>
            <a:endParaRPr lang="it-IT" dirty="0"/>
          </a:p>
          <a:p>
            <a:r>
              <a:rPr lang="it-IT" u="sng" dirty="0"/>
              <a:t>SUBAREA 2</a:t>
            </a:r>
          </a:p>
          <a:p>
            <a:r>
              <a:rPr lang="pt-BR" dirty="0"/>
              <a:t>E: 3338N - 01305E</a:t>
            </a:r>
          </a:p>
          <a:p>
            <a:r>
              <a:rPr lang="pt-BR" dirty="0"/>
              <a:t>B: 3338N – 01309E</a:t>
            </a:r>
          </a:p>
          <a:p>
            <a:r>
              <a:rPr lang="pt-BR" dirty="0"/>
              <a:t>C: 3333N – 01309E</a:t>
            </a:r>
          </a:p>
          <a:p>
            <a:r>
              <a:rPr lang="pt-BR" dirty="0"/>
              <a:t>F: 3333N – 01305E</a:t>
            </a:r>
          </a:p>
          <a:p>
            <a:endParaRPr lang="it-IT" dirty="0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62891530-7BC7-4404-B62A-D320A030A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3F1FA08-F872-420C-946D-F38FB62D52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7ECA92C-8C87-46C6-9010-DEE493B5A14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0" r="47864" b="34676"/>
          <a:stretch/>
        </p:blipFill>
        <p:spPr>
          <a:xfrm>
            <a:off x="3283857" y="1299335"/>
            <a:ext cx="8069942" cy="48597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C72E97-6FBF-40E7-9004-D3EE1DB22479}"/>
              </a:ext>
            </a:extLst>
          </p:cNvPr>
          <p:cNvSpPr txBox="1"/>
          <p:nvPr/>
        </p:nvSpPr>
        <p:spPr>
          <a:xfrm>
            <a:off x="5651804" y="2978489"/>
            <a:ext cx="12482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SUBAREA 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D7021BC-A7D9-463C-B060-BD6EAE8D462B}"/>
              </a:ext>
            </a:extLst>
          </p:cNvPr>
          <p:cNvSpPr txBox="1"/>
          <p:nvPr/>
        </p:nvSpPr>
        <p:spPr>
          <a:xfrm>
            <a:off x="7708974" y="2978489"/>
            <a:ext cx="12482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SUBAREA 2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08CBB-C1D6-43EB-95D7-3C3DFF864DBF}"/>
              </a:ext>
            </a:extLst>
          </p:cNvPr>
          <p:cNvSpPr txBox="1"/>
          <p:nvPr/>
        </p:nvSpPr>
        <p:spPr>
          <a:xfrm>
            <a:off x="4972929" y="1983794"/>
            <a:ext cx="3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74FEC92-B74C-4920-9141-418888A3CFAD}"/>
              </a:ext>
            </a:extLst>
          </p:cNvPr>
          <p:cNvSpPr txBox="1"/>
          <p:nvPr/>
        </p:nvSpPr>
        <p:spPr>
          <a:xfrm>
            <a:off x="9275298" y="1983794"/>
            <a:ext cx="3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523E4CE-7BF8-4292-8D41-4642B11DF21A}"/>
              </a:ext>
            </a:extLst>
          </p:cNvPr>
          <p:cNvSpPr txBox="1"/>
          <p:nvPr/>
        </p:nvSpPr>
        <p:spPr>
          <a:xfrm>
            <a:off x="9275298" y="5189333"/>
            <a:ext cx="3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A40B841-F0E7-4D7C-AD46-DF4B4CCBA7B7}"/>
              </a:ext>
            </a:extLst>
          </p:cNvPr>
          <p:cNvSpPr txBox="1"/>
          <p:nvPr/>
        </p:nvSpPr>
        <p:spPr>
          <a:xfrm>
            <a:off x="4972929" y="5189333"/>
            <a:ext cx="3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F4A05EF-1420-4E3F-B1CE-FE2BA952F33F}"/>
              </a:ext>
            </a:extLst>
          </p:cNvPr>
          <p:cNvSpPr txBox="1"/>
          <p:nvPr/>
        </p:nvSpPr>
        <p:spPr>
          <a:xfrm>
            <a:off x="7119980" y="1956104"/>
            <a:ext cx="3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F312AEF-0D41-46C9-8272-EA45647157D0}"/>
              </a:ext>
            </a:extLst>
          </p:cNvPr>
          <p:cNvSpPr txBox="1"/>
          <p:nvPr/>
        </p:nvSpPr>
        <p:spPr>
          <a:xfrm>
            <a:off x="7119980" y="5189333"/>
            <a:ext cx="3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035127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752507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5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0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818837" y="3152001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SRLs</a:t>
            </a:r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 EXPLAINING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62891530-7BC7-4404-B62A-D320A030A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3F1FA08-F872-420C-946D-F38FB62D52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555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828317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7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5B84AD29-7806-457B-9680-9BC0F74E32CC}"/>
              </a:ext>
            </a:extLst>
          </p:cNvPr>
          <p:cNvSpPr/>
          <p:nvPr/>
        </p:nvSpPr>
        <p:spPr>
          <a:xfrm>
            <a:off x="84406" y="1505243"/>
            <a:ext cx="12013809" cy="7194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65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SRL 27010 - COMMCHECK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4024D22-CE88-4303-8931-7C1DECC20335}"/>
              </a:ext>
            </a:extLst>
          </p:cNvPr>
          <p:cNvSpPr txBox="1"/>
          <p:nvPr/>
        </p:nvSpPr>
        <p:spPr>
          <a:xfrm>
            <a:off x="344029" y="1503893"/>
            <a:ext cx="96580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COMMCHECK:</a:t>
            </a:r>
            <a:r>
              <a:rPr lang="it-IT" dirty="0"/>
              <a:t> 19 0700B AUG 23</a:t>
            </a:r>
          </a:p>
          <a:p>
            <a:endParaRPr lang="it-IT" u="sng" dirty="0"/>
          </a:p>
          <a:p>
            <a:r>
              <a:rPr lang="it-IT" u="sng" dirty="0"/>
              <a:t>FREQUENCIES</a:t>
            </a:r>
          </a:p>
          <a:p>
            <a:pPr marL="285750" indent="-285750">
              <a:buFontTx/>
              <a:buChar char="-"/>
            </a:pPr>
            <a:r>
              <a:rPr lang="it-IT" dirty="0"/>
              <a:t>BRIDGE TO BRIDGE SAFETY:	VHF </a:t>
            </a:r>
            <a:r>
              <a:rPr lang="it-IT" dirty="0" err="1"/>
              <a:t>Ch</a:t>
            </a:r>
            <a:r>
              <a:rPr lang="it-IT" dirty="0"/>
              <a:t>. 08		</a:t>
            </a:r>
          </a:p>
          <a:p>
            <a:pPr marL="285750" indent="-285750">
              <a:buFontTx/>
              <a:buChar char="-"/>
            </a:pPr>
            <a:r>
              <a:rPr lang="it-IT" dirty="0"/>
              <a:t>BOARDING GROUP 1:		VHF </a:t>
            </a:r>
            <a:r>
              <a:rPr lang="it-IT" dirty="0" err="1"/>
              <a:t>Ch</a:t>
            </a:r>
            <a:r>
              <a:rPr lang="it-IT" dirty="0"/>
              <a:t>. 61</a:t>
            </a:r>
          </a:p>
          <a:p>
            <a:pPr marL="285750" indent="-285750">
              <a:buFontTx/>
              <a:buChar char="-"/>
            </a:pPr>
            <a:r>
              <a:rPr lang="it-IT" dirty="0"/>
              <a:t>BOARDING GROUP 2:		VHF </a:t>
            </a:r>
            <a:r>
              <a:rPr lang="it-IT" dirty="0" err="1"/>
              <a:t>Ch</a:t>
            </a:r>
            <a:r>
              <a:rPr lang="it-IT" dirty="0"/>
              <a:t>. 63</a:t>
            </a:r>
          </a:p>
          <a:p>
            <a:pPr marL="285750" indent="-285750">
              <a:buFontTx/>
              <a:buChar char="-"/>
            </a:pPr>
            <a:r>
              <a:rPr lang="it-IT" dirty="0"/>
              <a:t>SAR EXERCISE:			VHF </a:t>
            </a:r>
            <a:r>
              <a:rPr lang="it-IT" dirty="0" err="1"/>
              <a:t>Ch</a:t>
            </a:r>
            <a:r>
              <a:rPr lang="it-IT" dirty="0"/>
              <a:t>. 61</a:t>
            </a:r>
          </a:p>
          <a:p>
            <a:pPr marL="285750" indent="-285750">
              <a:buFontTx/>
              <a:buChar char="-"/>
            </a:pPr>
            <a:r>
              <a:rPr lang="it-IT" dirty="0"/>
              <a:t>TACTICAL NET FOR MANEUVER:	VHF </a:t>
            </a:r>
            <a:r>
              <a:rPr lang="it-IT" dirty="0" err="1"/>
              <a:t>Ch</a:t>
            </a:r>
            <a:r>
              <a:rPr lang="it-IT" dirty="0"/>
              <a:t>. 61</a:t>
            </a:r>
          </a:p>
          <a:p>
            <a:pPr marL="285750" indent="-285750">
              <a:buFontTx/>
              <a:buChar char="-"/>
            </a:pPr>
            <a:r>
              <a:rPr lang="it-IT" dirty="0"/>
              <a:t>HF: 				4.000Hz</a:t>
            </a:r>
            <a:endParaRPr lang="it-IT" dirty="0">
              <a:highlight>
                <a:srgbClr val="FFFF00"/>
              </a:highlight>
            </a:endParaRPr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u="sng" dirty="0"/>
              <a:t>CALL SIGNS</a:t>
            </a:r>
          </a:p>
          <a:p>
            <a:pPr marL="285750" indent="-285750">
              <a:buFontTx/>
              <a:buChar char="-"/>
            </a:pPr>
            <a:r>
              <a:rPr lang="it-IT" dirty="0"/>
              <a:t>SIRIO:				SIERRA</a:t>
            </a:r>
          </a:p>
          <a:p>
            <a:pPr marL="285750" indent="-285750">
              <a:buFontTx/>
              <a:buChar char="-"/>
            </a:pPr>
            <a:r>
              <a:rPr lang="it-IT" dirty="0"/>
              <a:t>PANTELLERIA:			PAPA</a:t>
            </a:r>
          </a:p>
          <a:p>
            <a:pPr marL="285750" indent="-285750">
              <a:buFontTx/>
              <a:buChar char="-"/>
            </a:pPr>
            <a:r>
              <a:rPr lang="it-IT" dirty="0"/>
              <a:t>SHAFAK:			KILO</a:t>
            </a:r>
          </a:p>
          <a:p>
            <a:pPr marL="285750" indent="-285750">
              <a:buFontTx/>
              <a:buChar char="-"/>
            </a:pPr>
            <a:r>
              <a:rPr lang="it-IT" dirty="0"/>
              <a:t>IBN OUF:			INDIA</a:t>
            </a:r>
          </a:p>
          <a:p>
            <a:pPr marL="285750" indent="-285750">
              <a:buFontTx/>
              <a:buChar char="-"/>
            </a:pPr>
            <a:r>
              <a:rPr lang="it-IT" dirty="0"/>
              <a:t>HOON:			CHARLIE</a:t>
            </a:r>
          </a:p>
          <a:p>
            <a:pPr marL="285750" indent="-285750">
              <a:buFontTx/>
              <a:buChar char="-"/>
            </a:pPr>
            <a:r>
              <a:rPr lang="it-IT" dirty="0"/>
              <a:t>MURZUQ			GOLF</a:t>
            </a:r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pic>
        <p:nvPicPr>
          <p:cNvPr id="18" name="Picture 26" descr="Risultati immagini per logo marina militare">
            <a:hlinkClick r:id="rId3"/>
            <a:extLst>
              <a:ext uri="{FF2B5EF4-FFF2-40B4-BE49-F238E27FC236}">
                <a16:creationId xmlns:a16="http://schemas.microsoft.com/office/drawing/2014/main" id="{62891530-7BC7-4404-B62A-D320A030A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3F1FA08-F872-420C-946D-F38FB62D52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67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Risultati immagini per logo marina militare">
            <a:hlinkClick r:id="rId2"/>
            <a:extLst>
              <a:ext uri="{FF2B5EF4-FFF2-40B4-BE49-F238E27FC236}">
                <a16:creationId xmlns:a16="http://schemas.microsoft.com/office/drawing/2014/main" id="{6AB71A21-0C77-F88E-8F0E-2F684E73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77"/>
            <a:ext cx="82655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0352D-2733-3992-8ABF-5AAA7E78B070}"/>
              </a:ext>
            </a:extLst>
          </p:cNvPr>
          <p:cNvSpPr txBox="1"/>
          <p:nvPr/>
        </p:nvSpPr>
        <p:spPr>
          <a:xfrm>
            <a:off x="916193" y="176579"/>
            <a:ext cx="104257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pic>
        <p:nvPicPr>
          <p:cNvPr id="12" name="Picture 3" descr="tricolore">
            <a:extLst>
              <a:ext uri="{FF2B5EF4-FFF2-40B4-BE49-F238E27FC236}">
                <a16:creationId xmlns:a16="http://schemas.microsoft.com/office/drawing/2014/main" id="{BB019670-493F-E685-ACC3-7A4177A6CF2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1224"/>
            <a:ext cx="12192000" cy="9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987C6D3-201C-463A-82A6-0CF75DDB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040832"/>
              </p:ext>
            </p:extLst>
          </p:nvPr>
        </p:nvGraphicFramePr>
        <p:xfrm>
          <a:off x="187159" y="1089850"/>
          <a:ext cx="11789545" cy="538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392">
                  <a:extLst>
                    <a:ext uri="{9D8B030D-6E8A-4147-A177-3AD203B41FA5}">
                      <a16:colId xmlns:a16="http://schemas.microsoft.com/office/drawing/2014/main" val="3614031269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866216534"/>
                    </a:ext>
                  </a:extLst>
                </a:gridCol>
                <a:gridCol w="3036511">
                  <a:extLst>
                    <a:ext uri="{9D8B030D-6E8A-4147-A177-3AD203B41FA5}">
                      <a16:colId xmlns:a16="http://schemas.microsoft.com/office/drawing/2014/main" val="3179642399"/>
                    </a:ext>
                  </a:extLst>
                </a:gridCol>
                <a:gridCol w="6422076">
                  <a:extLst>
                    <a:ext uri="{9D8B030D-6E8A-4147-A177-3AD203B41FA5}">
                      <a16:colId xmlns:a16="http://schemas.microsoft.com/office/drawing/2014/main" val="4177641555"/>
                    </a:ext>
                  </a:extLst>
                </a:gridCol>
              </a:tblGrid>
              <a:tr h="43416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SRL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Time 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Activity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606866"/>
                  </a:ext>
                </a:extLst>
              </a:tr>
              <a:tr h="67800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0700-0800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COMMCHECK &amp; R/V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Establish</a:t>
                      </a:r>
                      <a:r>
                        <a:rPr lang="it-IT" sz="1600" dirty="0"/>
                        <a:t> positive </a:t>
                      </a:r>
                      <a:r>
                        <a:rPr lang="it-IT" sz="1600" dirty="0" err="1"/>
                        <a:t>comms</a:t>
                      </a:r>
                      <a:r>
                        <a:rPr lang="it-IT" sz="1600" dirty="0"/>
                        <a:t> (in </a:t>
                      </a:r>
                      <a:r>
                        <a:rPr lang="it-IT" sz="1600" dirty="0" err="1"/>
                        <a:t>according</a:t>
                      </a:r>
                      <a:r>
                        <a:rPr lang="it-IT" sz="1600" dirty="0"/>
                        <a:t> with COMPLAN) </a:t>
                      </a:r>
                      <a:r>
                        <a:rPr lang="it-IT" sz="1600" dirty="0" err="1"/>
                        <a:t>while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transiting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towards</a:t>
                      </a:r>
                      <a:r>
                        <a:rPr lang="it-IT" sz="1600" dirty="0"/>
                        <a:t> R/V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989937"/>
                  </a:ext>
                </a:extLst>
              </a:tr>
              <a:tr h="10757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0800-1030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MANEUVERING EXERCISE &amp; </a:t>
                      </a:r>
                    </a:p>
                    <a:p>
                      <a:pPr algn="ctr"/>
                      <a:r>
                        <a:rPr lang="it-IT" sz="1600" dirty="0"/>
                        <a:t>PHOTEX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and complex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kinematic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maneuvers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ships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according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MTP-1 Vol. II)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- nr.2 pax (</a:t>
                      </a:r>
                      <a:r>
                        <a:rPr lang="it-IT" sz="1600" dirty="0" err="1"/>
                        <a:t>Navigating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Petty</a:t>
                      </a:r>
                      <a:r>
                        <a:rPr lang="it-IT" sz="1600" dirty="0"/>
                        <a:t> Officers) from 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embark</a:t>
                      </a:r>
                      <a:r>
                        <a:rPr lang="it-IT" sz="1600" dirty="0"/>
                        <a:t> o/b SHAFAK and IBN OUF;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ITS SIRIO HELO (</a:t>
                      </a:r>
                      <a:r>
                        <a:rPr lang="it-IT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in </a:t>
                      </a:r>
                      <a:r>
                        <a:rPr lang="it-IT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flight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PHOTEX.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4826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SAR EXERCISE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PNT and LNCG </a:t>
                      </a:r>
                      <a:r>
                        <a:rPr lang="it-IT" sz="1600" dirty="0" err="1"/>
                        <a:t>PVs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11271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1030-1230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BOARDING</a:t>
                      </a:r>
                      <a:r>
                        <a:rPr lang="it-IT" sz="1600" baseline="0" dirty="0"/>
                        <a:t> B</a:t>
                      </a:r>
                      <a:r>
                        <a:rPr lang="it-IT" sz="1600" dirty="0"/>
                        <a:t>RIEFING AND COLD DRILL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600" dirty="0"/>
                        <a:t>SIR, IBN and SFK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o/b SIR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6249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1300-1400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 TIME</a:t>
                      </a:r>
                      <a:endParaRPr lang="it-IT" sz="16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 err="1"/>
                        <a:t>Crew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exchange</a:t>
                      </a:r>
                      <a:r>
                        <a:rPr lang="it-IT" sz="1600" dirty="0"/>
                        <a:t> for lunch time and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gift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exchange</a:t>
                      </a:r>
                      <a:r>
                        <a:rPr lang="it-IT" sz="1600" baseline="0" dirty="0"/>
                        <a:t> (</a:t>
                      </a:r>
                      <a:r>
                        <a:rPr lang="it-IT" sz="1600" baseline="0" dirty="0" err="1"/>
                        <a:t>if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baseline="0" dirty="0" err="1"/>
                        <a:t>required</a:t>
                      </a:r>
                      <a:r>
                        <a:rPr lang="it-IT" sz="1600" baseline="0" dirty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2123047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1400-1630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9534529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27060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1630-1900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BOARDING EXERCISE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SIR and PNT </a:t>
                      </a:r>
                      <a:r>
                        <a:rPr lang="it-IT" sz="1600" dirty="0" err="1"/>
                        <a:t>will</a:t>
                      </a:r>
                      <a:r>
                        <a:rPr lang="it-IT" sz="1600" dirty="0"/>
                        <a:t> partecipate </a:t>
                      </a:r>
                      <a:r>
                        <a:rPr lang="it-IT" sz="1600" dirty="0" err="1"/>
                        <a:t>as</a:t>
                      </a:r>
                      <a:r>
                        <a:rPr lang="it-IT" sz="1600" dirty="0"/>
                        <a:t> targets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935600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0DCB282-2D09-45F0-A9DB-F470525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0486" y="6550733"/>
            <a:ext cx="2743200" cy="365125"/>
          </a:xfrm>
        </p:spPr>
        <p:txBody>
          <a:bodyPr/>
          <a:lstStyle/>
          <a:p>
            <a:fld id="{1A75C5D5-0A9C-4E48-AE4F-9BF71E2DB24E}" type="slidenum">
              <a:rPr lang="it-IT" smtClean="0"/>
              <a:t>9</a:t>
            </a:fld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DA0B570-C9E7-4F59-A867-25DA5385B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572" y="-11236"/>
            <a:ext cx="942975" cy="904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FB2A624A-F2C1-4DC7-998A-32181412E14A}"/>
              </a:ext>
            </a:extLst>
          </p:cNvPr>
          <p:cNvSpPr/>
          <p:nvPr/>
        </p:nvSpPr>
        <p:spPr>
          <a:xfrm>
            <a:off x="84406" y="2166424"/>
            <a:ext cx="12013809" cy="135251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690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2036</TotalTime>
  <Words>2544</Words>
  <Application>Microsoft Office PowerPoint</Application>
  <PresentationFormat>Widescreen</PresentationFormat>
  <Paragraphs>795</Paragraphs>
  <Slides>26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Arial</vt:lpstr>
      <vt:lpstr>Bell MT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Marina Militare Italiana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OPERATIVO</dc:title>
  <dc:creator>Moretti Luca - T.V.</dc:creator>
  <cp:lastModifiedBy>casz-coord</cp:lastModifiedBy>
  <cp:revision>224</cp:revision>
  <dcterms:created xsi:type="dcterms:W3CDTF">2021-09-29T12:45:25Z</dcterms:created>
  <dcterms:modified xsi:type="dcterms:W3CDTF">2023-08-21T16:20:02Z</dcterms:modified>
</cp:coreProperties>
</file>