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94" r:id="rId1"/>
  </p:sldMasterIdLst>
  <p:notesMasterIdLst>
    <p:notesMasterId r:id="rId12"/>
  </p:notesMasterIdLst>
  <p:sldIdLst>
    <p:sldId id="9102" r:id="rId2"/>
    <p:sldId id="9095" r:id="rId3"/>
    <p:sldId id="9090" r:id="rId4"/>
    <p:sldId id="9097" r:id="rId5"/>
    <p:sldId id="9106" r:id="rId6"/>
    <p:sldId id="9099" r:id="rId7"/>
    <p:sldId id="9101" r:id="rId8"/>
    <p:sldId id="9096" r:id="rId9"/>
    <p:sldId id="9107" r:id="rId10"/>
    <p:sldId id="9103" r:id="rId11"/>
  </p:sldIdLst>
  <p:sldSz cx="12192000" cy="6858000"/>
  <p:notesSz cx="6797675" cy="99266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predefinita" id="{F82A4359-AF13-4BD1-992B-D0A4538E2C22}">
          <p14:sldIdLst>
            <p14:sldId id="9102"/>
            <p14:sldId id="9095"/>
            <p14:sldId id="9090"/>
            <p14:sldId id="9097"/>
            <p14:sldId id="9106"/>
            <p14:sldId id="9099"/>
            <p14:sldId id="9101"/>
            <p14:sldId id="9096"/>
            <p14:sldId id="9107"/>
            <p14:sldId id="9103"/>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asit.ma" initials="m" lastIdx="3" clrIdx="0"/>
  <p:cmAuthor id="2" name="mimmo driver4" initials="md" lastIdx="68" clrIdx="1"/>
  <p:cmAuthor id="3" name="user" initials="u" lastIdx="4" clrIdx="2"/>
  <p:cmAuthor id="4" name="S6 I" initials="SI" lastIdx="1" clrIdx="3"/>
  <p:cmAuthor id="5" name="Mirko CAMPA" initials="MC" lastIdx="1"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23B"/>
    <a:srgbClr val="008A3E"/>
    <a:srgbClr val="00B450"/>
    <a:srgbClr val="3759B9"/>
    <a:srgbClr val="000000"/>
    <a:srgbClr val="F2F2F2"/>
    <a:srgbClr val="FFFF96"/>
    <a:srgbClr val="FFFF00"/>
    <a:srgbClr val="F3F9EF"/>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ile medio 2 - Color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C083E6E3-FA7D-4D7B-A595-EF9225AFEA82}" styleName="Stile chiaro 1 - Colore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Stile chiaro 2 - Colore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505E3EF-67EA-436B-97B2-0124C06EBD24}" styleName="Stile medio 4 - Colore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Stile medio 2 - Color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8034E78-7F5D-4C2E-B375-FC64B27BC917}" styleName="Stile scuro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502" autoAdjust="0"/>
    <p:restoredTop sz="86427" autoAdjust="0"/>
  </p:normalViewPr>
  <p:slideViewPr>
    <p:cSldViewPr snapToGrid="0">
      <p:cViewPr varScale="1">
        <p:scale>
          <a:sx n="115" d="100"/>
          <a:sy n="115" d="100"/>
        </p:scale>
        <p:origin x="690" y="12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1" y="2"/>
            <a:ext cx="2945659" cy="498056"/>
          </a:xfrm>
          <a:prstGeom prst="rect">
            <a:avLst/>
          </a:prstGeom>
        </p:spPr>
        <p:txBody>
          <a:bodyPr vert="horz" lIns="91422" tIns="45712" rIns="91422" bIns="45712" rtlCol="0"/>
          <a:lstStyle>
            <a:lvl1pPr algn="l">
              <a:defRPr sz="1200"/>
            </a:lvl1pPr>
          </a:lstStyle>
          <a:p>
            <a:endParaRPr lang="it-IT" dirty="0"/>
          </a:p>
        </p:txBody>
      </p:sp>
      <p:sp>
        <p:nvSpPr>
          <p:cNvPr id="3" name="Segnaposto data 2"/>
          <p:cNvSpPr>
            <a:spLocks noGrp="1"/>
          </p:cNvSpPr>
          <p:nvPr>
            <p:ph type="dt" idx="1"/>
          </p:nvPr>
        </p:nvSpPr>
        <p:spPr>
          <a:xfrm>
            <a:off x="3850443" y="2"/>
            <a:ext cx="2945659" cy="498056"/>
          </a:xfrm>
          <a:prstGeom prst="rect">
            <a:avLst/>
          </a:prstGeom>
        </p:spPr>
        <p:txBody>
          <a:bodyPr vert="horz" lIns="91422" tIns="45712" rIns="91422" bIns="45712" rtlCol="0"/>
          <a:lstStyle>
            <a:lvl1pPr algn="r">
              <a:defRPr sz="1200"/>
            </a:lvl1pPr>
          </a:lstStyle>
          <a:p>
            <a:fld id="{1FC3A750-8424-443A-8D08-E7CAABA1B453}" type="datetimeFigureOut">
              <a:rPr lang="it-IT" smtClean="0"/>
              <a:t>04/07/2023</a:t>
            </a:fld>
            <a:endParaRPr lang="it-IT" dirty="0"/>
          </a:p>
        </p:txBody>
      </p:sp>
      <p:sp>
        <p:nvSpPr>
          <p:cNvPr id="4" name="Segnaposto immagine diapositiva 3"/>
          <p:cNvSpPr>
            <a:spLocks noGrp="1" noRot="1" noChangeAspect="1"/>
          </p:cNvSpPr>
          <p:nvPr>
            <p:ph type="sldImg" idx="2"/>
          </p:nvPr>
        </p:nvSpPr>
        <p:spPr>
          <a:xfrm>
            <a:off x="420688" y="1239838"/>
            <a:ext cx="5956300" cy="3351212"/>
          </a:xfrm>
          <a:prstGeom prst="rect">
            <a:avLst/>
          </a:prstGeom>
          <a:noFill/>
          <a:ln w="12700">
            <a:solidFill>
              <a:prstClr val="black"/>
            </a:solidFill>
          </a:ln>
        </p:spPr>
        <p:txBody>
          <a:bodyPr vert="horz" lIns="91422" tIns="45712" rIns="91422" bIns="45712" rtlCol="0" anchor="ctr"/>
          <a:lstStyle/>
          <a:p>
            <a:endParaRPr lang="it-IT" dirty="0"/>
          </a:p>
        </p:txBody>
      </p:sp>
      <p:sp>
        <p:nvSpPr>
          <p:cNvPr id="5" name="Segnaposto note 4"/>
          <p:cNvSpPr>
            <a:spLocks noGrp="1"/>
          </p:cNvSpPr>
          <p:nvPr>
            <p:ph type="body" sz="quarter" idx="3"/>
          </p:nvPr>
        </p:nvSpPr>
        <p:spPr>
          <a:xfrm>
            <a:off x="679768" y="4777196"/>
            <a:ext cx="5438140" cy="3908613"/>
          </a:xfrm>
          <a:prstGeom prst="rect">
            <a:avLst/>
          </a:prstGeom>
        </p:spPr>
        <p:txBody>
          <a:bodyPr vert="horz" lIns="91422" tIns="45712" rIns="91422" bIns="45712"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1" y="9428584"/>
            <a:ext cx="2945659" cy="498055"/>
          </a:xfrm>
          <a:prstGeom prst="rect">
            <a:avLst/>
          </a:prstGeom>
        </p:spPr>
        <p:txBody>
          <a:bodyPr vert="horz" lIns="91422" tIns="45712" rIns="91422" bIns="45712" rtlCol="0" anchor="b"/>
          <a:lstStyle>
            <a:lvl1pPr algn="l">
              <a:defRPr sz="1200"/>
            </a:lvl1pPr>
          </a:lstStyle>
          <a:p>
            <a:endParaRPr lang="it-IT" dirty="0"/>
          </a:p>
        </p:txBody>
      </p:sp>
      <p:sp>
        <p:nvSpPr>
          <p:cNvPr id="7" name="Segnaposto numero diapositiva 6"/>
          <p:cNvSpPr>
            <a:spLocks noGrp="1"/>
          </p:cNvSpPr>
          <p:nvPr>
            <p:ph type="sldNum" sz="quarter" idx="5"/>
          </p:nvPr>
        </p:nvSpPr>
        <p:spPr>
          <a:xfrm>
            <a:off x="3850443" y="9428584"/>
            <a:ext cx="2945659" cy="498055"/>
          </a:xfrm>
          <a:prstGeom prst="rect">
            <a:avLst/>
          </a:prstGeom>
        </p:spPr>
        <p:txBody>
          <a:bodyPr vert="horz" lIns="91422" tIns="45712" rIns="91422" bIns="45712" rtlCol="0" anchor="b"/>
          <a:lstStyle>
            <a:lvl1pPr algn="r">
              <a:defRPr sz="1200"/>
            </a:lvl1pPr>
          </a:lstStyle>
          <a:p>
            <a:fld id="{D5FFCE3E-6C44-4785-8E5C-37687D799F99}" type="slidenum">
              <a:rPr lang="it-IT" smtClean="0"/>
              <a:t>‹N›</a:t>
            </a:fld>
            <a:endParaRPr lang="it-IT" dirty="0"/>
          </a:p>
        </p:txBody>
      </p:sp>
    </p:spTree>
    <p:extLst>
      <p:ext uri="{BB962C8B-B14F-4D97-AF65-F5344CB8AC3E}">
        <p14:creationId xmlns:p14="http://schemas.microsoft.com/office/powerpoint/2010/main" val="3519158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egnaposto immagine diapositiva 1"/>
          <p:cNvSpPr>
            <a:spLocks noGrp="1" noRot="1" noChangeAspect="1" noTextEdit="1"/>
          </p:cNvSpPr>
          <p:nvPr>
            <p:ph type="sldImg"/>
          </p:nvPr>
        </p:nvSpPr>
        <p:spPr bwMode="auto">
          <a:xfrm>
            <a:off x="425450" y="1244600"/>
            <a:ext cx="5964238" cy="3355975"/>
          </a:xfrm>
          <a:noFill/>
          <a:ln>
            <a:solidFill>
              <a:srgbClr val="000000"/>
            </a:solidFill>
            <a:miter lim="800000"/>
            <a:headEnd/>
            <a:tailEnd/>
          </a:ln>
        </p:spPr>
      </p:sp>
      <p:sp>
        <p:nvSpPr>
          <p:cNvPr id="43011"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it-IT" dirty="0"/>
          </a:p>
        </p:txBody>
      </p:sp>
      <p:sp>
        <p:nvSpPr>
          <p:cNvPr id="4" name="Segnaposto numero diapositiva 3"/>
          <p:cNvSpPr>
            <a:spLocks noGrp="1"/>
          </p:cNvSpPr>
          <p:nvPr>
            <p:ph type="sldNum" sz="quarter" idx="5"/>
          </p:nvPr>
        </p:nvSpPr>
        <p:spPr/>
        <p:txBody>
          <a:bodyPr/>
          <a:lstStyle/>
          <a:p>
            <a:pPr>
              <a:defRPr/>
            </a:pPr>
            <a:fld id="{6C0AD08C-46AD-492D-9C84-83D22F471D6E}" type="slidenum">
              <a:rPr lang="it-IT" smtClean="0"/>
              <a:pPr>
                <a:defRPr/>
              </a:pPr>
              <a:t>1</a:t>
            </a:fld>
            <a:endParaRPr lang="it-IT" dirty="0"/>
          </a:p>
        </p:txBody>
      </p:sp>
    </p:spTree>
    <p:extLst>
      <p:ext uri="{BB962C8B-B14F-4D97-AF65-F5344CB8AC3E}">
        <p14:creationId xmlns:p14="http://schemas.microsoft.com/office/powerpoint/2010/main" val="592308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696342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00000"/>
              </a:solidFill>
              <a:latin typeface="Calibri"/>
            </a:endParaRPr>
          </a:p>
        </p:txBody>
      </p:sp>
      <p:sp>
        <p:nvSpPr>
          <p:cNvPr id="5"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it-IT" sz="3200" b="0" strike="noStrike" spc="-1">
              <a:latin typeface="Arial"/>
            </a:endParaRPr>
          </a:p>
        </p:txBody>
      </p:sp>
    </p:spTree>
    <p:extLst>
      <p:ext uri="{BB962C8B-B14F-4D97-AF65-F5344CB8AC3E}">
        <p14:creationId xmlns:p14="http://schemas.microsoft.com/office/powerpoint/2010/main" val="3459399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a:xfrm>
            <a:off x="609600" y="6356353"/>
            <a:ext cx="2844800" cy="366183"/>
          </a:xfrm>
          <a:prstGeom prst="rect">
            <a:avLst/>
          </a:prstGeom>
        </p:spPr>
        <p:txBody>
          <a:bodyPr lIns="121917" tIns="60958" rIns="121917" bIns="60958"/>
          <a:lstStyle>
            <a:lvl1pPr>
              <a:defRPr/>
            </a:lvl1pPr>
          </a:lstStyle>
          <a:p>
            <a:pPr>
              <a:defRPr/>
            </a:pPr>
            <a:fld id="{6049D07A-4C35-47AB-BB40-F44116D05187}" type="datetimeFigureOut">
              <a:rPr lang="it-IT"/>
              <a:pPr>
                <a:defRPr/>
              </a:pPr>
              <a:t>04/07/2023</a:t>
            </a:fld>
            <a:endParaRPr lang="it-IT"/>
          </a:p>
        </p:txBody>
      </p:sp>
      <p:sp>
        <p:nvSpPr>
          <p:cNvPr id="3" name="Segnaposto piè di pagina 4"/>
          <p:cNvSpPr>
            <a:spLocks noGrp="1"/>
          </p:cNvSpPr>
          <p:nvPr>
            <p:ph type="ftr" sz="quarter" idx="11"/>
          </p:nvPr>
        </p:nvSpPr>
        <p:spPr>
          <a:xfrm>
            <a:off x="4165600" y="6356353"/>
            <a:ext cx="3860800" cy="366183"/>
          </a:xfrm>
          <a:prstGeom prst="rect">
            <a:avLst/>
          </a:prstGeom>
        </p:spPr>
        <p:txBody>
          <a:bodyPr lIns="121917" tIns="60958" rIns="121917" bIns="60958"/>
          <a:lstStyle>
            <a:lvl1pPr>
              <a:defRPr/>
            </a:lvl1pPr>
          </a:lstStyle>
          <a:p>
            <a:pPr>
              <a:defRPr/>
            </a:pPr>
            <a:endParaRPr lang="it-IT"/>
          </a:p>
        </p:txBody>
      </p:sp>
      <p:sp>
        <p:nvSpPr>
          <p:cNvPr id="4" name="Segnaposto numero diapositiva 5"/>
          <p:cNvSpPr>
            <a:spLocks noGrp="1"/>
          </p:cNvSpPr>
          <p:nvPr>
            <p:ph type="sldNum" sz="quarter" idx="12"/>
          </p:nvPr>
        </p:nvSpPr>
        <p:spPr>
          <a:xfrm>
            <a:off x="8737600" y="6356353"/>
            <a:ext cx="2844800" cy="366183"/>
          </a:xfrm>
          <a:prstGeom prst="rect">
            <a:avLst/>
          </a:prstGeom>
        </p:spPr>
        <p:txBody>
          <a:bodyPr lIns="121917" tIns="60958" rIns="121917" bIns="60958"/>
          <a:lstStyle>
            <a:lvl1pPr>
              <a:defRPr/>
            </a:lvl1pPr>
          </a:lstStyle>
          <a:p>
            <a:pPr>
              <a:defRPr/>
            </a:pPr>
            <a:fld id="{09222260-329D-49CC-9899-21FA022FBFEA}" type="slidenum">
              <a:rPr lang="it-IT"/>
              <a:pPr>
                <a:defRPr/>
              </a:pPr>
              <a:t>‹N›</a:t>
            </a:fld>
            <a:endParaRPr lang="it-IT"/>
          </a:p>
        </p:txBody>
      </p:sp>
    </p:spTree>
    <p:extLst>
      <p:ext uri="{BB962C8B-B14F-4D97-AF65-F5344CB8AC3E}">
        <p14:creationId xmlns:p14="http://schemas.microsoft.com/office/powerpoint/2010/main" val="1584242766"/>
      </p:ext>
    </p:extLst>
  </p:cSld>
  <p:clrMapOvr>
    <a:masterClrMapping/>
  </p:clrMapOvr>
</p:sldLayout>
</file>

<file path=ppt/slideMasters/_rels/slideMaster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image" Target="../media/image1.tiff"/><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shadeToTitle="1">
        <a:solidFill>
          <a:schemeClr val="bg1"/>
        </a:solidFill>
        <a:effectLst/>
      </p:bgPr>
    </p:bg>
    <p:spTree>
      <p:nvGrpSpPr>
        <p:cNvPr id="1" name=""/>
        <p:cNvGrpSpPr/>
        <p:nvPr/>
      </p:nvGrpSpPr>
      <p:grpSpPr>
        <a:xfrm>
          <a:off x="0" y="0"/>
          <a:ext cx="0" cy="0"/>
          <a:chOff x="0" y="0"/>
          <a:chExt cx="0" cy="0"/>
        </a:xfrm>
      </p:grpSpPr>
      <p:sp>
        <p:nvSpPr>
          <p:cNvPr id="11" name="CustomShape 1"/>
          <p:cNvSpPr/>
          <p:nvPr/>
        </p:nvSpPr>
        <p:spPr>
          <a:xfrm>
            <a:off x="0" y="6662880"/>
            <a:ext cx="12191520" cy="213840"/>
          </a:xfrm>
          <a:custGeom>
            <a:avLst/>
            <a:gdLst/>
            <a:ahLst/>
            <a:cxnLst/>
            <a:rect l="l" t="t" r="r" b="b"/>
            <a:pathLst>
              <a:path w="21600" h="21600">
                <a:moveTo>
                  <a:pt x="0" y="0"/>
                </a:moveTo>
                <a:lnTo>
                  <a:pt x="21600" y="0"/>
                </a:lnTo>
                <a:lnTo>
                  <a:pt x="21600" y="21600"/>
                </a:lnTo>
                <a:lnTo>
                  <a:pt x="0" y="21600"/>
                </a:lnTo>
                <a:lnTo>
                  <a:pt x="0" y="0"/>
                </a:lnTo>
                <a:close/>
              </a:path>
            </a:pathLst>
          </a:custGeom>
          <a:solidFill>
            <a:srgbClr val="002169"/>
          </a:solidFill>
          <a:ln>
            <a:noFill/>
          </a:ln>
        </p:spPr>
        <p:style>
          <a:lnRef idx="0">
            <a:scrgbClr r="0" g="0" b="0"/>
          </a:lnRef>
          <a:fillRef idx="0">
            <a:scrgbClr r="0" g="0" b="0"/>
          </a:fillRef>
          <a:effectRef idx="0">
            <a:scrgbClr r="0" g="0" b="0"/>
          </a:effectRef>
          <a:fontRef idx="minor"/>
        </p:style>
      </p:sp>
      <p:sp>
        <p:nvSpPr>
          <p:cNvPr id="2" name="CustomShape 2"/>
          <p:cNvSpPr/>
          <p:nvPr/>
        </p:nvSpPr>
        <p:spPr>
          <a:xfrm>
            <a:off x="0" y="6591240"/>
            <a:ext cx="12191520" cy="71280"/>
          </a:xfrm>
          <a:custGeom>
            <a:avLst/>
            <a:gdLst/>
            <a:ahLst/>
            <a:cxnLst/>
            <a:rect l="l" t="t" r="r" b="b"/>
            <a:pathLst>
              <a:path w="21600" h="21600">
                <a:moveTo>
                  <a:pt x="0" y="0"/>
                </a:moveTo>
                <a:lnTo>
                  <a:pt x="21600" y="0"/>
                </a:lnTo>
                <a:lnTo>
                  <a:pt x="21600" y="21600"/>
                </a:lnTo>
                <a:lnTo>
                  <a:pt x="0" y="21600"/>
                </a:lnTo>
                <a:lnTo>
                  <a:pt x="0" y="0"/>
                </a:lnTo>
                <a:close/>
              </a:path>
            </a:pathLst>
          </a:custGeom>
          <a:solidFill>
            <a:srgbClr val="E4D079"/>
          </a:solidFill>
          <a:ln>
            <a:noFill/>
          </a:ln>
        </p:spPr>
        <p:style>
          <a:lnRef idx="0">
            <a:scrgbClr r="0" g="0" b="0"/>
          </a:lnRef>
          <a:fillRef idx="0">
            <a:scrgbClr r="0" g="0" b="0"/>
          </a:fillRef>
          <a:effectRef idx="0">
            <a:scrgbClr r="0" g="0" b="0"/>
          </a:effectRef>
          <a:fontRef idx="minor"/>
        </p:style>
      </p:sp>
      <p:sp>
        <p:nvSpPr>
          <p:cNvPr id="3" name="Line 3"/>
          <p:cNvSpPr/>
          <p:nvPr/>
        </p:nvSpPr>
        <p:spPr>
          <a:xfrm>
            <a:off x="95040" y="880047"/>
            <a:ext cx="11906400" cy="1440"/>
          </a:xfrm>
          <a:prstGeom prst="line">
            <a:avLst/>
          </a:prstGeom>
          <a:ln w="9360">
            <a:solidFill>
              <a:srgbClr val="4A7EBB"/>
            </a:solidFill>
            <a:miter/>
          </a:ln>
        </p:spPr>
        <p:style>
          <a:lnRef idx="0">
            <a:scrgbClr r="0" g="0" b="0"/>
          </a:lnRef>
          <a:fillRef idx="0">
            <a:scrgbClr r="0" g="0" b="0"/>
          </a:fillRef>
          <a:effectRef idx="0">
            <a:scrgbClr r="0" g="0" b="0"/>
          </a:effectRef>
          <a:fontRef idx="minor"/>
        </p:style>
      </p:sp>
      <p:sp>
        <p:nvSpPr>
          <p:cNvPr id="4" name="Line 4"/>
          <p:cNvSpPr/>
          <p:nvPr/>
        </p:nvSpPr>
        <p:spPr>
          <a:xfrm flipH="1">
            <a:off x="10955520" y="90359"/>
            <a:ext cx="0" cy="743778"/>
          </a:xfrm>
          <a:prstGeom prst="line">
            <a:avLst/>
          </a:prstGeom>
          <a:ln w="9360">
            <a:solidFill>
              <a:srgbClr val="4A7EBB"/>
            </a:solidFill>
            <a:miter/>
          </a:ln>
        </p:spPr>
        <p:style>
          <a:lnRef idx="0">
            <a:scrgbClr r="0" g="0" b="0"/>
          </a:lnRef>
          <a:fillRef idx="0">
            <a:scrgbClr r="0" g="0" b="0"/>
          </a:fillRef>
          <a:effectRef idx="0">
            <a:scrgbClr r="0" g="0" b="0"/>
          </a:effectRef>
          <a:fontRef idx="minor"/>
        </p:style>
      </p:sp>
      <p:sp>
        <p:nvSpPr>
          <p:cNvPr id="5" name="Line 5"/>
          <p:cNvSpPr/>
          <p:nvPr/>
        </p:nvSpPr>
        <p:spPr>
          <a:xfrm flipH="1">
            <a:off x="1781557" y="87479"/>
            <a:ext cx="0" cy="746658"/>
          </a:xfrm>
          <a:prstGeom prst="line">
            <a:avLst/>
          </a:prstGeom>
          <a:ln w="9360">
            <a:solidFill>
              <a:srgbClr val="4A7EBB"/>
            </a:solidFill>
            <a:miter/>
          </a:ln>
        </p:spPr>
        <p:style>
          <a:lnRef idx="0">
            <a:scrgbClr r="0" g="0" b="0"/>
          </a:lnRef>
          <a:fillRef idx="0">
            <a:scrgbClr r="0" g="0" b="0"/>
          </a:fillRef>
          <a:effectRef idx="0">
            <a:scrgbClr r="0" g="0" b="0"/>
          </a:effectRef>
          <a:fontRef idx="minor"/>
        </p:style>
      </p:sp>
      <p:sp>
        <p:nvSpPr>
          <p:cNvPr id="7" name="PlaceHolder 6"/>
          <p:cNvSpPr>
            <a:spLocks noGrp="1"/>
          </p:cNvSpPr>
          <p:nvPr>
            <p:ph type="sldNum"/>
          </p:nvPr>
        </p:nvSpPr>
        <p:spPr>
          <a:xfrm>
            <a:off x="9317760" y="6593040"/>
            <a:ext cx="2844000" cy="364680"/>
          </a:xfrm>
          <a:prstGeom prst="rect">
            <a:avLst/>
          </a:prstGeom>
        </p:spPr>
        <p:txBody>
          <a:bodyPr lIns="90000" tIns="46800" rIns="90000" bIns="46800" anchor="ctr"/>
          <a:lstStyle/>
          <a:p>
            <a:pPr algn="r"/>
            <a:fld id="{8B6D624D-56A3-481B-9205-BD0BBECDE3EA}" type="slidenum">
              <a:rPr lang="it-IT" sz="1000" spc="-1" smtClean="0">
                <a:solidFill>
                  <a:srgbClr val="FFFFFF"/>
                </a:solidFill>
                <a:ea typeface="Arial"/>
              </a:rPr>
              <a:pPr algn="r"/>
              <a:t>‹N›</a:t>
            </a:fld>
            <a:endParaRPr lang="it-IT" sz="1000" spc="-1" dirty="0">
              <a:solidFill>
                <a:prstClr val="black"/>
              </a:solidFill>
              <a:latin typeface="Times New Roman"/>
            </a:endParaRPr>
          </a:p>
        </p:txBody>
      </p:sp>
      <p:pic>
        <p:nvPicPr>
          <p:cNvPr id="13" name="Immagine 12">
            <a:extLst>
              <a:ext uri="{FF2B5EF4-FFF2-40B4-BE49-F238E27FC236}">
                <a16:creationId xmlns:a16="http://schemas.microsoft.com/office/drawing/2014/main" id="{563CC344-0914-4713-9C4E-E4713B19E2A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493" y="27761"/>
            <a:ext cx="780731" cy="780731"/>
          </a:xfrm>
          <a:prstGeom prst="rect">
            <a:avLst/>
          </a:prstGeom>
        </p:spPr>
      </p:pic>
      <p:pic>
        <p:nvPicPr>
          <p:cNvPr id="17" name="Immagine 16">
            <a:extLst>
              <a:ext uri="{FF2B5EF4-FFF2-40B4-BE49-F238E27FC236}">
                <a16:creationId xmlns:a16="http://schemas.microsoft.com/office/drawing/2014/main" id="{79C3FFD5-A8EB-44E6-BAB4-52669C2E96CB}"/>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099508" y="87479"/>
            <a:ext cx="756445" cy="761058"/>
          </a:xfrm>
          <a:prstGeom prst="rect">
            <a:avLst/>
          </a:prstGeom>
        </p:spPr>
      </p:pic>
      <p:grpSp>
        <p:nvGrpSpPr>
          <p:cNvPr id="18" name="Gruppo 17">
            <a:extLst>
              <a:ext uri="{FF2B5EF4-FFF2-40B4-BE49-F238E27FC236}">
                <a16:creationId xmlns:a16="http://schemas.microsoft.com/office/drawing/2014/main" id="{C0349ACF-385B-4030-9907-20548543FB89}"/>
              </a:ext>
            </a:extLst>
          </p:cNvPr>
          <p:cNvGrpSpPr/>
          <p:nvPr userDrawn="1"/>
        </p:nvGrpSpPr>
        <p:grpSpPr>
          <a:xfrm>
            <a:off x="647225" y="-39503"/>
            <a:ext cx="1178507" cy="922136"/>
            <a:chOff x="-142240" y="-184150"/>
            <a:chExt cx="1688181" cy="1180979"/>
          </a:xfrm>
          <a:noFill/>
        </p:grpSpPr>
        <p:sp>
          <p:nvSpPr>
            <p:cNvPr id="19" name="Rettangolo 18">
              <a:extLst>
                <a:ext uri="{FF2B5EF4-FFF2-40B4-BE49-F238E27FC236}">
                  <a16:creationId xmlns:a16="http://schemas.microsoft.com/office/drawing/2014/main" id="{CDD7E9B9-9AD5-4D18-B47F-E26A08ADDBE2}"/>
                </a:ext>
              </a:extLst>
            </p:cNvPr>
            <p:cNvSpPr/>
            <p:nvPr/>
          </p:nvSpPr>
          <p:spPr>
            <a:xfrm>
              <a:off x="885825" y="224095"/>
              <a:ext cx="257176" cy="215901"/>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0" name="Immagine 19">
              <a:extLst>
                <a:ext uri="{FF2B5EF4-FFF2-40B4-BE49-F238E27FC236}">
                  <a16:creationId xmlns:a16="http://schemas.microsoft.com/office/drawing/2014/main" id="{B70614AE-C04C-4334-A5DD-CA23F233C79E}"/>
                </a:ext>
              </a:extLst>
            </p:cNvPr>
            <p:cNvPicPr>
              <a:picLocks noChangeAspect="1"/>
            </p:cNvPicPr>
            <p:nvPr/>
          </p:nvPicPr>
          <p:blipFill>
            <a:blip r:embed="rId7" cstate="print">
              <a:extLst>
                <a:ext uri="{BEBA8EAE-BF5A-486C-A8C5-ECC9F3942E4B}">
                  <a14:imgProps xmlns:a14="http://schemas.microsoft.com/office/drawing/2010/main">
                    <a14:imgLayer r:embed="rId8">
                      <a14:imgEffect>
                        <a14:backgroundRemoval t="10000" b="90000" l="10000" r="90000">
                          <a14:foregroundMark x1="40354" y1="21700" x2="22391" y2="34177"/>
                          <a14:foregroundMark x1="22391" y1="34177" x2="26186" y2="60759"/>
                          <a14:foregroundMark x1="26186" y1="60759" x2="38483" y2="61131"/>
                          <a14:foregroundMark x1="43709" y1="57669" x2="41113" y2="36257"/>
                          <a14:foregroundMark x1="41113" y1="36257" x2="33144" y2="37794"/>
                          <a14:foregroundMark x1="38330" y1="33363" x2="27957" y2="54069"/>
                          <a14:foregroundMark x1="27957" y1="54069" x2="32827" y2="49548"/>
                          <a14:foregroundMark x1="36622" y1="37794" x2="29728" y2="40778"/>
                          <a14:foregroundMark x1="66730" y1="41320" x2="67109" y2="44665"/>
                          <a14:foregroundMark x1="69070" y1="45750" x2="67679" y2="46745"/>
                          <a14:foregroundMark x1="36496" y1="48373" x2="34029" y2="51627"/>
                          <a14:foregroundMark x1="36686" y1="48192" x2="29159" y2="35986"/>
                          <a14:foregroundMark x1="31309" y1="34991" x2="32764" y2="54250"/>
                          <a14:foregroundMark x1="32764" y1="55425" x2="40987" y2="54792"/>
                          <a14:backgroundMark x1="45731" y1="57866" x2="41366" y2="61031"/>
                          <a14:backgroundMark x1="43707" y1="60217" x2="40101" y2="62025"/>
                          <a14:backgroundMark x1="43707" y1="57866" x2="38963" y2="61844"/>
                        </a14:backgroundRemoval>
                      </a14:imgEffect>
                    </a14:imgLayer>
                  </a14:imgProps>
                </a:ext>
                <a:ext uri="{28A0092B-C50C-407E-A947-70E740481C1C}">
                  <a14:useLocalDpi xmlns:a14="http://schemas.microsoft.com/office/drawing/2010/main" val="0"/>
                </a:ext>
              </a:extLst>
            </a:blip>
            <a:stretch>
              <a:fillRect/>
            </a:stretch>
          </p:blipFill>
          <p:spPr>
            <a:xfrm>
              <a:off x="-142240" y="-184150"/>
              <a:ext cx="1688181" cy="1180979"/>
            </a:xfrm>
            <a:prstGeom prst="rect">
              <a:avLst/>
            </a:prstGeom>
            <a:grpFill/>
            <a:ln>
              <a:noFill/>
            </a:ln>
          </p:spPr>
        </p:pic>
      </p:grpSp>
      <p:sp>
        <p:nvSpPr>
          <p:cNvPr id="21" name="CasellaDiTesto 20">
            <a:extLst>
              <a:ext uri="{FF2B5EF4-FFF2-40B4-BE49-F238E27FC236}">
                <a16:creationId xmlns:a16="http://schemas.microsoft.com/office/drawing/2014/main" id="{EF990AE6-38B9-4AD8-AEC7-1D56D02C818F}"/>
              </a:ext>
            </a:extLst>
          </p:cNvPr>
          <p:cNvSpPr txBox="1"/>
          <p:nvPr userDrawn="1"/>
        </p:nvSpPr>
        <p:spPr>
          <a:xfrm>
            <a:off x="1674195" y="10814"/>
            <a:ext cx="950155" cy="369332"/>
          </a:xfrm>
          <a:prstGeom prst="rect">
            <a:avLst/>
          </a:prstGeom>
          <a:noFill/>
        </p:spPr>
        <p:txBody>
          <a:bodyPr wrap="square" rtlCol="0">
            <a:spAutoFit/>
          </a:bodyPr>
          <a:lstStyle/>
          <a:p>
            <a:pPr algn="ctr"/>
            <a:r>
              <a:rPr lang="it-IT" dirty="0">
                <a:latin typeface="Arial Narrow" panose="020B0606020202030204" pitchFamily="34" charset="0"/>
              </a:rPr>
              <a:t>MIASIT</a:t>
            </a:r>
          </a:p>
        </p:txBody>
      </p:sp>
    </p:spTree>
    <p:extLst>
      <p:ext uri="{BB962C8B-B14F-4D97-AF65-F5344CB8AC3E}">
        <p14:creationId xmlns:p14="http://schemas.microsoft.com/office/powerpoint/2010/main" val="2076466404"/>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Lst>
  <p:txStyles>
    <p:titleStyle/>
    <p:bodyStyle>
      <a:lvl1pPr marL="432000" indent="-324000">
        <a:spcBef>
          <a:spcPts val="1417"/>
        </a:spcBef>
        <a:buClr>
          <a:srgbClr val="000000"/>
        </a:buClr>
        <a:buSzPct val="45000"/>
        <a:buFont typeface="Wingdings" charset="2"/>
        <a:buChar char=""/>
        <a:defRPr/>
      </a:lvl1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jpeg"/><Relationship Id="rId3" Type="http://schemas.openxmlformats.org/officeDocument/2006/relationships/image" Target="../media/image7.gif"/><Relationship Id="rId7" Type="http://schemas.openxmlformats.org/officeDocument/2006/relationships/image" Target="../media/image11.jpeg"/><Relationship Id="rId12" Type="http://schemas.openxmlformats.org/officeDocument/2006/relationships/image" Target="../media/image16.gif"/><Relationship Id="rId2" Type="http://schemas.openxmlformats.org/officeDocument/2006/relationships/image" Target="../media/image6.gif"/><Relationship Id="rId1" Type="http://schemas.openxmlformats.org/officeDocument/2006/relationships/slideLayout" Target="../slideLayouts/slideLayout2.xml"/><Relationship Id="rId6" Type="http://schemas.openxmlformats.org/officeDocument/2006/relationships/image" Target="../media/image10.jpg"/><Relationship Id="rId11" Type="http://schemas.openxmlformats.org/officeDocument/2006/relationships/image" Target="../media/image15.gif"/><Relationship Id="rId5" Type="http://schemas.openxmlformats.org/officeDocument/2006/relationships/image" Target="../media/image9.jpeg"/><Relationship Id="rId15" Type="http://schemas.openxmlformats.org/officeDocument/2006/relationships/image" Target="../media/image19.png"/><Relationship Id="rId10" Type="http://schemas.openxmlformats.org/officeDocument/2006/relationships/image" Target="../media/image14.gif"/><Relationship Id="rId4" Type="http://schemas.openxmlformats.org/officeDocument/2006/relationships/image" Target="../media/image8.jpeg"/><Relationship Id="rId9" Type="http://schemas.openxmlformats.org/officeDocument/2006/relationships/image" Target="../media/image13.png"/><Relationship Id="rId14" Type="http://schemas.openxmlformats.org/officeDocument/2006/relationships/image" Target="../media/image1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CustomShape 1"/>
          <p:cNvSpPr/>
          <p:nvPr/>
        </p:nvSpPr>
        <p:spPr>
          <a:xfrm>
            <a:off x="8796" y="0"/>
            <a:ext cx="12192000" cy="68580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p:style>
        <p:txBody>
          <a:bodyPr/>
          <a:lstStyle/>
          <a:p>
            <a:endParaRPr lang="it-IT" dirty="0"/>
          </a:p>
        </p:txBody>
      </p:sp>
      <p:sp>
        <p:nvSpPr>
          <p:cNvPr id="133" name="CustomShape 2"/>
          <p:cNvSpPr/>
          <p:nvPr/>
        </p:nvSpPr>
        <p:spPr>
          <a:xfrm>
            <a:off x="8796" y="2611120"/>
            <a:ext cx="12192000" cy="1449705"/>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p:style>
        <p:txBody>
          <a:bodyPr/>
          <a:lstStyle/>
          <a:p>
            <a:endParaRPr lang="it-IT" dirty="0"/>
          </a:p>
        </p:txBody>
      </p:sp>
      <p:sp>
        <p:nvSpPr>
          <p:cNvPr id="7" name="CustomShape 3"/>
          <p:cNvSpPr/>
          <p:nvPr/>
        </p:nvSpPr>
        <p:spPr>
          <a:xfrm>
            <a:off x="4893733" y="2947588"/>
            <a:ext cx="7230534" cy="736723"/>
          </a:xfrm>
          <a:prstGeom prst="rect">
            <a:avLst/>
          </a:prstGeom>
          <a:noFill/>
          <a:ln>
            <a:noFill/>
          </a:ln>
        </p:spPr>
        <p:style>
          <a:lnRef idx="0">
            <a:scrgbClr r="0" g="0" b="0"/>
          </a:lnRef>
          <a:fillRef idx="0">
            <a:scrgbClr r="0" g="0" b="0"/>
          </a:fillRef>
          <a:effectRef idx="0">
            <a:scrgbClr r="0" g="0" b="0"/>
          </a:effectRef>
          <a:fontRef idx="minor"/>
        </p:style>
        <p:txBody>
          <a:bodyPr wrap="square" lIns="119997" tIns="59999" rIns="119997" bIns="59999">
            <a:spAutoFit/>
          </a:bodyPr>
          <a:lstStyle/>
          <a:p>
            <a:pPr algn="ctr">
              <a:defRPr/>
            </a:pPr>
            <a:r>
              <a:rPr lang="it-IT" sz="4000" b="1" spc="-1" dirty="0" smtClean="0">
                <a:solidFill>
                  <a:srgbClr val="000000"/>
                </a:solidFill>
                <a:latin typeface="Tahoma"/>
                <a:ea typeface="Tahoma"/>
              </a:rPr>
              <a:t>CURRENT OPS </a:t>
            </a:r>
            <a:r>
              <a:rPr lang="it-IT" sz="2800" b="1" spc="-1" dirty="0" smtClean="0">
                <a:solidFill>
                  <a:srgbClr val="000000"/>
                </a:solidFill>
                <a:latin typeface="Tahoma"/>
                <a:ea typeface="Tahoma"/>
              </a:rPr>
              <a:t>INPROCESSING</a:t>
            </a:r>
            <a:endParaRPr lang="it-IT" sz="3200" spc="-1" dirty="0">
              <a:solidFill>
                <a:prstClr val="black"/>
              </a:solidFill>
              <a:latin typeface="Arial"/>
            </a:endParaRPr>
          </a:p>
        </p:txBody>
      </p:sp>
      <p:pic>
        <p:nvPicPr>
          <p:cNvPr id="7170" name="Picture 2">
            <a:extLst>
              <a:ext uri="{FF2B5EF4-FFF2-40B4-BE49-F238E27FC236}">
                <a16:creationId xmlns:a16="http://schemas.microsoft.com/office/drawing/2014/main" id="{D37E06E6-FB2C-4348-98CF-8987C4D787A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4373" y="1170273"/>
            <a:ext cx="4303758" cy="4246246"/>
          </a:xfrm>
          <a:prstGeom prst="flowChartConnector">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225131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90947" y="76199"/>
            <a:ext cx="10972440" cy="846667"/>
          </a:xfrm>
        </p:spPr>
        <p:txBody>
          <a:bodyPr/>
          <a:lstStyle/>
          <a:p>
            <a:pPr algn="ctr"/>
            <a:r>
              <a:rPr lang="it-IT" sz="3200" b="1" i="1" dirty="0" smtClean="0">
                <a:solidFill>
                  <a:schemeClr val="tx2">
                    <a:lumMod val="60000"/>
                    <a:lumOff val="40000"/>
                  </a:schemeClr>
                </a:solidFill>
                <a:latin typeface="Century Gothic" panose="020B0502020202020204" pitchFamily="34" charset="0"/>
              </a:rPr>
              <a:t>LIBIA </a:t>
            </a:r>
            <a:endParaRPr lang="it-IT" sz="3200" dirty="0">
              <a:latin typeface="Century Gothic" panose="020B0502020202020204" pitchFamily="34" charset="0"/>
            </a:endParaRPr>
          </a:p>
        </p:txBody>
      </p:sp>
      <p:pic>
        <p:nvPicPr>
          <p:cNvPr id="3" name="Immagine 2"/>
          <p:cNvPicPr>
            <a:picLocks noChangeAspect="1"/>
          </p:cNvPicPr>
          <p:nvPr/>
        </p:nvPicPr>
        <p:blipFill>
          <a:blip r:embed="rId2"/>
          <a:stretch>
            <a:fillRect/>
          </a:stretch>
        </p:blipFill>
        <p:spPr>
          <a:xfrm>
            <a:off x="4175643" y="1795703"/>
            <a:ext cx="3603048" cy="3603048"/>
          </a:xfrm>
          <a:prstGeom prst="rect">
            <a:avLst/>
          </a:prstGeom>
        </p:spPr>
      </p:pic>
      <p:sp>
        <p:nvSpPr>
          <p:cNvPr id="5" name="CasellaDiTesto 4"/>
          <p:cNvSpPr txBox="1"/>
          <p:nvPr/>
        </p:nvSpPr>
        <p:spPr>
          <a:xfrm>
            <a:off x="1821224" y="4567754"/>
            <a:ext cx="3350597" cy="830997"/>
          </a:xfrm>
          <a:prstGeom prst="rect">
            <a:avLst/>
          </a:prstGeom>
          <a:noFill/>
        </p:spPr>
        <p:txBody>
          <a:bodyPr wrap="none" rtlCol="0">
            <a:spAutoFit/>
          </a:bodyPr>
          <a:lstStyle/>
          <a:p>
            <a:r>
              <a:rPr lang="it-IT" sz="4800" b="1" i="1" dirty="0" smtClean="0">
                <a:solidFill>
                  <a:srgbClr val="00823B"/>
                </a:solidFill>
                <a:latin typeface="Century Gothic" panose="020B0502020202020204" pitchFamily="34" charset="0"/>
              </a:rPr>
              <a:t>DOMANDE</a:t>
            </a:r>
            <a:endParaRPr lang="it-IT" sz="4800" b="1" i="1" dirty="0">
              <a:solidFill>
                <a:srgbClr val="00823B"/>
              </a:solidFill>
              <a:latin typeface="Century Gothic" panose="020B0502020202020204" pitchFamily="34" charset="0"/>
            </a:endParaRPr>
          </a:p>
        </p:txBody>
      </p:sp>
    </p:spTree>
    <p:extLst>
      <p:ext uri="{BB962C8B-B14F-4D97-AF65-F5344CB8AC3E}">
        <p14:creationId xmlns:p14="http://schemas.microsoft.com/office/powerpoint/2010/main" val="14147338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803862" y="0"/>
            <a:ext cx="9144000" cy="864524"/>
          </a:xfrm>
        </p:spPr>
        <p:txBody>
          <a:bodyPr/>
          <a:lstStyle/>
          <a:p>
            <a:pPr algn="ctr"/>
            <a:r>
              <a:rPr kumimoji="0" lang="it-IT" sz="3600" i="1" u="none" strike="noStrike" kern="1200" cap="none" spc="0" normalizeH="0" baseline="0" noProof="0" dirty="0" smtClean="0">
                <a:ln>
                  <a:noFill/>
                </a:ln>
                <a:solidFill>
                  <a:schemeClr val="tx2">
                    <a:lumMod val="60000"/>
                    <a:lumOff val="40000"/>
                  </a:schemeClr>
                </a:solidFill>
                <a:effectLst/>
                <a:uLnTx/>
                <a:uFillTx/>
                <a:latin typeface="Arial"/>
              </a:rPr>
              <a:t>LIBIA </a:t>
            </a:r>
            <a:endParaRPr lang="it-IT" sz="3600" dirty="0"/>
          </a:p>
        </p:txBody>
      </p:sp>
      <p:sp>
        <p:nvSpPr>
          <p:cNvPr id="3" name="Sottotitolo 2"/>
          <p:cNvSpPr>
            <a:spLocks noGrp="1"/>
          </p:cNvSpPr>
          <p:nvPr>
            <p:ph type="subTitle"/>
          </p:nvPr>
        </p:nvSpPr>
        <p:spPr>
          <a:xfrm>
            <a:off x="135464" y="962890"/>
            <a:ext cx="4440769" cy="1570337"/>
          </a:xfrm>
        </p:spPr>
        <p:txBody>
          <a:bodyPr/>
          <a:lstStyle/>
          <a:p>
            <a:pPr marL="108000" indent="0">
              <a:buNone/>
            </a:pPr>
            <a:r>
              <a:rPr lang="it-IT" sz="2000" dirty="0" smtClean="0">
                <a:solidFill>
                  <a:srgbClr val="FF0000"/>
                </a:solidFill>
                <a:latin typeface="Century Gothic" panose="020B0502020202020204" pitchFamily="34" charset="0"/>
              </a:rPr>
              <a:t>CONFINI </a:t>
            </a:r>
          </a:p>
          <a:p>
            <a:pPr marL="108000" indent="0">
              <a:spcBef>
                <a:spcPts val="0"/>
              </a:spcBef>
              <a:buNone/>
            </a:pPr>
            <a:r>
              <a:rPr lang="it-IT" sz="1600" dirty="0" smtClean="0">
                <a:solidFill>
                  <a:schemeClr val="tx1"/>
                </a:solidFill>
                <a:latin typeface="Century Gothic" panose="020B0502020202020204" pitchFamily="34" charset="0"/>
              </a:rPr>
              <a:t>NORD: BAGNATA DAL MAR MEDITERRANEO NORD OVEST: TUNISIA</a:t>
            </a:r>
          </a:p>
          <a:p>
            <a:pPr marL="108000" indent="0">
              <a:spcBef>
                <a:spcPts val="0"/>
              </a:spcBef>
              <a:buNone/>
            </a:pPr>
            <a:r>
              <a:rPr lang="it-IT" sz="1600" dirty="0" smtClean="0">
                <a:solidFill>
                  <a:schemeClr val="tx1"/>
                </a:solidFill>
                <a:latin typeface="Century Gothic" panose="020B0502020202020204" pitchFamily="34" charset="0"/>
              </a:rPr>
              <a:t>EST: EGITTO E SUDAN</a:t>
            </a:r>
          </a:p>
          <a:p>
            <a:pPr marL="108000"/>
            <a:r>
              <a:rPr lang="it-IT" sz="1600" dirty="0" smtClean="0">
                <a:solidFill>
                  <a:schemeClr val="tx1"/>
                </a:solidFill>
                <a:latin typeface="Century Gothic" panose="020B0502020202020204" pitchFamily="34" charset="0"/>
              </a:rPr>
              <a:t>SUD: CIAD E NIGER</a:t>
            </a:r>
          </a:p>
          <a:p>
            <a:pPr marL="108000" indent="0">
              <a:spcBef>
                <a:spcPts val="0"/>
              </a:spcBef>
              <a:buNone/>
            </a:pPr>
            <a:r>
              <a:rPr lang="it-IT" sz="1600" dirty="0" smtClean="0">
                <a:solidFill>
                  <a:schemeClr val="tx1"/>
                </a:solidFill>
                <a:latin typeface="Century Gothic" panose="020B0502020202020204" pitchFamily="34" charset="0"/>
              </a:rPr>
              <a:t>OVEST: ALGERIA</a:t>
            </a:r>
            <a:endParaRPr lang="it-IT" sz="1600" dirty="0">
              <a:solidFill>
                <a:schemeClr val="tx1"/>
              </a:solidFill>
              <a:latin typeface="Century Gothic" panose="020B0502020202020204" pitchFamily="34" charset="0"/>
            </a:endParaRPr>
          </a:p>
        </p:txBody>
      </p:sp>
      <p:pic>
        <p:nvPicPr>
          <p:cNvPr id="4" name="Immagine 3"/>
          <p:cNvPicPr/>
          <p:nvPr/>
        </p:nvPicPr>
        <p:blipFill>
          <a:blip r:embed="rId2" cstate="print">
            <a:extLst>
              <a:ext uri="{28A0092B-C50C-407E-A947-70E740481C1C}">
                <a14:useLocalDpi xmlns:a14="http://schemas.microsoft.com/office/drawing/2010/main" val="0"/>
              </a:ext>
            </a:extLst>
          </a:blip>
          <a:stretch>
            <a:fillRect/>
          </a:stretch>
        </p:blipFill>
        <p:spPr>
          <a:xfrm>
            <a:off x="4953000" y="956732"/>
            <a:ext cx="6866467" cy="5328000"/>
          </a:xfrm>
          <a:prstGeom prst="rect">
            <a:avLst/>
          </a:prstGeom>
          <a:ln w="12700">
            <a:solidFill>
              <a:schemeClr val="tx1"/>
            </a:solidFill>
          </a:ln>
        </p:spPr>
      </p:pic>
      <p:sp>
        <p:nvSpPr>
          <p:cNvPr id="5" name="Sottotitolo 2"/>
          <p:cNvSpPr txBox="1">
            <a:spLocks/>
          </p:cNvSpPr>
          <p:nvPr/>
        </p:nvSpPr>
        <p:spPr>
          <a:xfrm>
            <a:off x="135464" y="2533227"/>
            <a:ext cx="4368802" cy="1668704"/>
          </a:xfrm>
          <a:prstGeom prst="rect">
            <a:avLst/>
          </a:prstGeom>
        </p:spPr>
        <p:txBody>
          <a:bodyPr lIns="0" tIns="0" rIns="0" bIns="0" anchor="ctr">
            <a:noAutofit/>
          </a:bodyPr>
          <a:lstStyle/>
          <a:p>
            <a:pPr marL="108000"/>
            <a:r>
              <a:rPr lang="it-IT" sz="2000" dirty="0" smtClean="0">
                <a:solidFill>
                  <a:srgbClr val="FF0000"/>
                </a:solidFill>
                <a:latin typeface="Century Gothic" panose="020B0502020202020204" pitchFamily="34" charset="0"/>
              </a:rPr>
              <a:t>LO STATO</a:t>
            </a:r>
          </a:p>
          <a:p>
            <a:pPr marL="108000" algn="just"/>
            <a:r>
              <a:rPr lang="it-IT" sz="1600" dirty="0" smtClean="0">
                <a:solidFill>
                  <a:schemeClr val="tx1"/>
                </a:solidFill>
                <a:latin typeface="Century Gothic" panose="020B0502020202020204" pitchFamily="34" charset="0"/>
              </a:rPr>
              <a:t>LA LIBIA SI COMPONE DI 3 REGIONI: </a:t>
            </a:r>
          </a:p>
          <a:p>
            <a:pPr marL="393750" indent="-285750" algn="just">
              <a:buFontTx/>
              <a:buChar char="-"/>
            </a:pPr>
            <a:r>
              <a:rPr lang="it-IT" sz="1600" b="1" dirty="0" smtClean="0">
                <a:solidFill>
                  <a:srgbClr val="00B050"/>
                </a:solidFill>
                <a:latin typeface="Century Gothic" panose="020B0502020202020204" pitchFamily="34" charset="0"/>
              </a:rPr>
              <a:t>CIRENAICA</a:t>
            </a:r>
            <a:r>
              <a:rPr lang="it-IT" sz="1600" dirty="0" smtClean="0">
                <a:solidFill>
                  <a:schemeClr val="tx1"/>
                </a:solidFill>
                <a:latin typeface="Century Gothic" panose="020B0502020202020204" pitchFamily="34" charset="0"/>
              </a:rPr>
              <a:t> </a:t>
            </a:r>
            <a:r>
              <a:rPr lang="it-IT" sz="1600" dirty="0" smtClean="0">
                <a:latin typeface="Century Gothic" panose="020B0502020202020204" pitchFamily="34" charset="0"/>
              </a:rPr>
              <a:t>È </a:t>
            </a:r>
            <a:r>
              <a:rPr lang="it-IT" sz="1600" dirty="0" smtClean="0">
                <a:solidFill>
                  <a:schemeClr val="tx1"/>
                </a:solidFill>
                <a:latin typeface="Century Gothic" panose="020B0502020202020204" pitchFamily="34" charset="0"/>
              </a:rPr>
              <a:t>LA PIÙ ORIENTALE</a:t>
            </a:r>
          </a:p>
          <a:p>
            <a:pPr marL="393750" indent="-285750" algn="just">
              <a:buFontTx/>
              <a:buChar char="-"/>
            </a:pPr>
            <a:r>
              <a:rPr lang="it-IT" sz="1600" b="1" dirty="0" smtClean="0">
                <a:solidFill>
                  <a:schemeClr val="accent6">
                    <a:lumMod val="50000"/>
                  </a:schemeClr>
                </a:solidFill>
                <a:latin typeface="Century Gothic" panose="020B0502020202020204" pitchFamily="34" charset="0"/>
              </a:rPr>
              <a:t>TRIPOLITANIA</a:t>
            </a:r>
            <a:r>
              <a:rPr lang="it-IT" sz="1600" dirty="0" smtClean="0">
                <a:solidFill>
                  <a:schemeClr val="tx1"/>
                </a:solidFill>
                <a:latin typeface="Century Gothic" panose="020B0502020202020204" pitchFamily="34" charset="0"/>
              </a:rPr>
              <a:t> PRENDE IL SUO NOME DA TRIPOLI A CAPITALE </a:t>
            </a:r>
          </a:p>
          <a:p>
            <a:pPr marL="393750" indent="-285750" algn="just">
              <a:buFontTx/>
              <a:buChar char="-"/>
            </a:pPr>
            <a:r>
              <a:rPr lang="it-IT" sz="1600" b="1" dirty="0" smtClean="0">
                <a:solidFill>
                  <a:schemeClr val="accent1">
                    <a:lumMod val="75000"/>
                  </a:schemeClr>
                </a:solidFill>
                <a:latin typeface="Century Gothic" panose="020B0502020202020204" pitchFamily="34" charset="0"/>
              </a:rPr>
              <a:t>FEZZAN</a:t>
            </a:r>
            <a:r>
              <a:rPr lang="it-IT" sz="1600" dirty="0" smtClean="0">
                <a:solidFill>
                  <a:schemeClr val="tx1"/>
                </a:solidFill>
                <a:latin typeface="Century Gothic" panose="020B0502020202020204" pitchFamily="34" charset="0"/>
              </a:rPr>
              <a:t> A SUD-OVEST</a:t>
            </a:r>
            <a:r>
              <a:rPr lang="it-IT" sz="1600" b="1" dirty="0" smtClean="0">
                <a:solidFill>
                  <a:schemeClr val="tx1"/>
                </a:solidFill>
              </a:rPr>
              <a:t>.</a:t>
            </a:r>
            <a:endParaRPr lang="it-IT" sz="1600" b="1" dirty="0">
              <a:solidFill>
                <a:schemeClr val="tx1"/>
              </a:solidFill>
            </a:endParaRPr>
          </a:p>
        </p:txBody>
      </p:sp>
      <p:sp>
        <p:nvSpPr>
          <p:cNvPr id="6" name="Sottotitolo 2"/>
          <p:cNvSpPr txBox="1">
            <a:spLocks/>
          </p:cNvSpPr>
          <p:nvPr/>
        </p:nvSpPr>
        <p:spPr>
          <a:xfrm>
            <a:off x="135464" y="4201931"/>
            <a:ext cx="4445002" cy="2082801"/>
          </a:xfrm>
          <a:prstGeom prst="rect">
            <a:avLst/>
          </a:prstGeom>
        </p:spPr>
        <p:txBody>
          <a:bodyPr lIns="0" tIns="0" rIns="0" bIns="0" anchor="ctr">
            <a:noAutofit/>
          </a:bodyPr>
          <a:lstStyle/>
          <a:p>
            <a:pPr marL="108000"/>
            <a:r>
              <a:rPr lang="it-IT" sz="2000" dirty="0" smtClean="0">
                <a:solidFill>
                  <a:srgbClr val="FF0000"/>
                </a:solidFill>
                <a:latin typeface="Century Gothic" panose="020B0502020202020204" pitchFamily="34" charset="0"/>
              </a:rPr>
              <a:t>ETNIA - LINGUE </a:t>
            </a:r>
            <a:r>
              <a:rPr lang="it-IT" sz="2000" dirty="0">
                <a:solidFill>
                  <a:srgbClr val="FF0000"/>
                </a:solidFill>
                <a:latin typeface="Century Gothic" panose="020B0502020202020204" pitchFamily="34" charset="0"/>
              </a:rPr>
              <a:t>-</a:t>
            </a:r>
            <a:r>
              <a:rPr lang="it-IT" sz="2000" dirty="0" smtClean="0">
                <a:solidFill>
                  <a:srgbClr val="FF0000"/>
                </a:solidFill>
                <a:latin typeface="Century Gothic" panose="020B0502020202020204" pitchFamily="34" charset="0"/>
              </a:rPr>
              <a:t> RELIGIONE</a:t>
            </a:r>
          </a:p>
          <a:p>
            <a:pPr marL="108000" algn="just"/>
            <a:r>
              <a:rPr lang="it-IT" sz="1600" dirty="0" smtClean="0">
                <a:solidFill>
                  <a:schemeClr val="tx1"/>
                </a:solidFill>
                <a:latin typeface="Century Gothic" panose="020B0502020202020204" pitchFamily="34" charset="0"/>
              </a:rPr>
              <a:t>LA MAGGIOR PARTE DELLA POPOLAZIONE TRAE ORIGINE DALLA FUSIONE DEGLI ARABI CON I BERBERI. LA POPOLAZIONE SI ADDENSA LUNGO LA COSTA, NELLA CAPITALE E IN ALCUNE OASI. LA LINGUA PRINCIPALE E’ L’ARABO E LA RELIGIONE </a:t>
            </a:r>
            <a:r>
              <a:rPr lang="it-IT" sz="1600" dirty="0">
                <a:latin typeface="Century Gothic" panose="020B0502020202020204" pitchFamily="34" charset="0"/>
              </a:rPr>
              <a:t>È </a:t>
            </a:r>
            <a:r>
              <a:rPr lang="it-IT" sz="1600" dirty="0" smtClean="0">
                <a:solidFill>
                  <a:schemeClr val="tx1"/>
                </a:solidFill>
                <a:latin typeface="Century Gothic" panose="020B0502020202020204" pitchFamily="34" charset="0"/>
              </a:rPr>
              <a:t>QUELLA ISLAMICA.</a:t>
            </a:r>
            <a:endParaRPr lang="it-IT" sz="160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1748132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asellaDiTesto 19"/>
          <p:cNvSpPr txBox="1"/>
          <p:nvPr/>
        </p:nvSpPr>
        <p:spPr>
          <a:xfrm>
            <a:off x="1794933" y="182392"/>
            <a:ext cx="9203267" cy="584775"/>
          </a:xfrm>
          <a:prstGeom prst="rect">
            <a:avLst/>
          </a:prstGeom>
          <a:noFill/>
        </p:spPr>
        <p:txBody>
          <a:bodyPr wrap="square" rtlCol="0">
            <a:spAutoFit/>
          </a:bodyPr>
          <a:lstStyle/>
          <a:p>
            <a:pPr algn="ctr"/>
            <a:r>
              <a:rPr lang="it-IT" sz="3200" i="1" dirty="0" smtClean="0">
                <a:solidFill>
                  <a:schemeClr val="tx2">
                    <a:lumMod val="60000"/>
                    <a:lumOff val="40000"/>
                  </a:schemeClr>
                </a:solidFill>
                <a:latin typeface="Century Gothic" panose="020B0502020202020204" pitchFamily="34" charset="0"/>
              </a:rPr>
              <a:t>Economia</a:t>
            </a:r>
            <a:endParaRPr lang="it-IT" sz="3200" dirty="0">
              <a:latin typeface="Century Gothic" panose="020B0502020202020204" pitchFamily="34" charset="0"/>
            </a:endParaRPr>
          </a:p>
        </p:txBody>
      </p:sp>
      <p:sp>
        <p:nvSpPr>
          <p:cNvPr id="10" name="Sottotitolo 2"/>
          <p:cNvSpPr txBox="1">
            <a:spLocks/>
          </p:cNvSpPr>
          <p:nvPr/>
        </p:nvSpPr>
        <p:spPr>
          <a:xfrm>
            <a:off x="450849" y="1152307"/>
            <a:ext cx="11180238" cy="5176906"/>
          </a:xfrm>
          <a:prstGeom prst="rect">
            <a:avLst/>
          </a:prstGeom>
        </p:spPr>
        <p:txBody>
          <a:bodyPr/>
          <a:lstStyle>
            <a:lvl1pPr marL="432000" indent="-324000">
              <a:spcBef>
                <a:spcPts val="1417"/>
              </a:spcBef>
              <a:buClr>
                <a:srgbClr val="000000"/>
              </a:buClr>
              <a:buSzPct val="45000"/>
              <a:buFont typeface="Wingdings" charset="2"/>
              <a:buChar char=""/>
              <a:defRPr/>
            </a:lvl1pPr>
          </a:lstStyle>
          <a:p>
            <a:pPr marL="108000" indent="0" algn="just">
              <a:lnSpc>
                <a:spcPct val="150000"/>
              </a:lnSpc>
              <a:spcBef>
                <a:spcPts val="0"/>
              </a:spcBef>
              <a:buNone/>
            </a:pPr>
            <a:r>
              <a:rPr lang="it-IT" sz="2000" dirty="0" smtClean="0">
                <a:latin typeface="Century Gothic" panose="020B0502020202020204" pitchFamily="34" charset="0"/>
              </a:rPr>
              <a:t>L’economia libica dipende primariamente dal petrolio che contribuisce per il 95% al valore delle esportazioni. Al fine di ridurre la dipendenza dal petrolio come unica fonte di reddito, il governo libico punta soprattutto sullo sviluppo dell’agricoltura; ma le condizioni climatiche difficili e la povertà dei suoli (oltre il 95% del territorio del paese è desertico) limitano fortemente la produttività del settore primario se si esclude il petrolio, il sottosuolo libico non ha finora rivelato la presenza di risorse minerarie convenientemente sfruttabili. I principali giacimenti si trovano a MABRUK, HOFRA, BEDA, ZELTEN, AUGILA e SERIR, collegati mediante oleodotti con i terminali d’imbarco sulla costa per quanto riguarda le attività industriali, tra quelle che si sono più sviluppate si segnalano le raffinerie di petrolio, la chimica, l’edilizia con il relativo indotto (cementifici), accanto alle industrie che producono minuterie metalliche.</a:t>
            </a:r>
            <a:endParaRPr lang="it-IT" sz="200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5427687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p:nvPr>
        </p:nvSpPr>
        <p:spPr>
          <a:xfrm>
            <a:off x="1787235" y="74816"/>
            <a:ext cx="9185565" cy="825317"/>
          </a:xfrm>
        </p:spPr>
        <p:txBody>
          <a:bodyPr wrap="square"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3200" b="1" i="0" u="none" strike="noStrike" kern="1200" cap="none" spc="0" normalizeH="0" baseline="0" noProof="0" dirty="0" smtClean="0">
                <a:ln>
                  <a:noFill/>
                </a:ln>
                <a:solidFill>
                  <a:prstClr val="black"/>
                </a:solidFill>
                <a:effectLst/>
                <a:uLnTx/>
                <a:uFillTx/>
                <a:latin typeface="Century Gothic" panose="020B0502020202020204" pitchFamily="34" charset="0"/>
              </a:rPr>
              <a:t> </a:t>
            </a:r>
            <a:r>
              <a:rPr lang="it-IT" sz="3200" i="1" dirty="0" smtClean="0">
                <a:solidFill>
                  <a:schemeClr val="tx2">
                    <a:lumMod val="60000"/>
                    <a:lumOff val="40000"/>
                  </a:schemeClr>
                </a:solidFill>
                <a:latin typeface="Century Gothic" panose="020B0502020202020204" pitchFamily="34" charset="0"/>
              </a:rPr>
              <a:t>Situazione Politica</a:t>
            </a:r>
            <a:endParaRPr kumimoji="0" lang="it-IT" sz="3200" i="1" u="none" strike="noStrike" kern="1200" cap="none" spc="0" normalizeH="0" baseline="0" noProof="0" dirty="0" smtClean="0">
              <a:ln>
                <a:noFill/>
              </a:ln>
              <a:solidFill>
                <a:schemeClr val="tx2">
                  <a:lumMod val="60000"/>
                  <a:lumOff val="40000"/>
                </a:schemeClr>
              </a:solidFill>
              <a:effectLst/>
              <a:uLnTx/>
              <a:uFillTx/>
              <a:latin typeface="Century Gothic" panose="020B0502020202020204" pitchFamily="34" charset="0"/>
            </a:endParaRPr>
          </a:p>
        </p:txBody>
      </p:sp>
      <p:sp>
        <p:nvSpPr>
          <p:cNvPr id="4" name="Titolo 1"/>
          <p:cNvSpPr txBox="1">
            <a:spLocks/>
          </p:cNvSpPr>
          <p:nvPr/>
        </p:nvSpPr>
        <p:spPr>
          <a:xfrm>
            <a:off x="508459" y="968188"/>
            <a:ext cx="11124719" cy="5558118"/>
          </a:xfrm>
          <a:prstGeom prst="rect">
            <a:avLst/>
          </a:prstGeom>
        </p:spPr>
        <p:txBody>
          <a:bodyPr lIns="0" tIns="0" rIns="0" bIns="0" anchor="ctr">
            <a:noAutofit/>
          </a:bodyPr>
          <a:lstStyle/>
          <a:p>
            <a:pPr marL="108000" algn="just"/>
            <a:r>
              <a:rPr lang="it-IT" sz="2000" dirty="0" smtClean="0">
                <a:latin typeface="Century Gothic" panose="020B0502020202020204" pitchFamily="34" charset="0"/>
              </a:rPr>
              <a:t>La LIBIA rimane politicamente e territorialmente divisa fra due governi rivali. La capitale TRIPOLI ed il nord ovest del paese sono controllati dal </a:t>
            </a:r>
            <a:r>
              <a:rPr lang="it-IT" sz="2000" b="1" i="1" dirty="0" smtClean="0">
                <a:solidFill>
                  <a:srgbClr val="0070C0"/>
                </a:solidFill>
                <a:latin typeface="Century Gothic" panose="020B0502020202020204" pitchFamily="34" charset="0"/>
              </a:rPr>
              <a:t>Governo di Unità Nazionale </a:t>
            </a:r>
            <a:r>
              <a:rPr lang="it-IT" sz="2000" b="1" dirty="0" smtClean="0">
                <a:solidFill>
                  <a:srgbClr val="0070C0"/>
                </a:solidFill>
                <a:latin typeface="Century Gothic" panose="020B0502020202020204" pitchFamily="34" charset="0"/>
              </a:rPr>
              <a:t>(GUN</a:t>
            </a:r>
            <a:r>
              <a:rPr lang="it-IT" sz="2000" b="1" dirty="0" smtClean="0">
                <a:solidFill>
                  <a:srgbClr val="3759B9"/>
                </a:solidFill>
                <a:latin typeface="Century Gothic" panose="020B0502020202020204" pitchFamily="34" charset="0"/>
              </a:rPr>
              <a:t>)</a:t>
            </a:r>
            <a:r>
              <a:rPr lang="it-IT" sz="2000" dirty="0" smtClean="0">
                <a:latin typeface="Century Gothic" panose="020B0502020202020204" pitchFamily="34" charset="0"/>
              </a:rPr>
              <a:t>, attualmente guidato dal primo ministro Abdul Hamid DBEIBAH. Il Governo di TRIPOLI è riconosciuto a livello internazionale e occupa il seggio della LIBIA alle Nazioni Unite e all’Unione Africana. DBEIBAH è una figura politica che rappresenta un compromesso fra i poteri forti dell’ovest, che includono le milizie islamiste di TRIPOLI e MISURATA.</a:t>
            </a:r>
            <a:r>
              <a:rPr lang="it-IT" sz="2000" dirty="0" smtClean="0">
                <a:solidFill>
                  <a:srgbClr val="FF0000"/>
                </a:solidFill>
                <a:latin typeface="Century Gothic" panose="020B0502020202020204" pitchFamily="34" charset="0"/>
              </a:rPr>
              <a:t/>
            </a:r>
            <a:br>
              <a:rPr lang="it-IT" sz="2000" dirty="0" smtClean="0">
                <a:solidFill>
                  <a:srgbClr val="FF0000"/>
                </a:solidFill>
                <a:latin typeface="Century Gothic" panose="020B0502020202020204" pitchFamily="34" charset="0"/>
              </a:rPr>
            </a:br>
            <a:r>
              <a:rPr lang="it-IT" sz="2000" dirty="0" smtClean="0">
                <a:latin typeface="Century Gothic" panose="020B0502020202020204" pitchFamily="34" charset="0"/>
              </a:rPr>
              <a:t>L’est del paese e vaste zone della LIBIA centrale sono nominalmente sotto l’autorità della Camera dei Rappresentanti, la legislatura unicamerale della LIBIA, che nel marzo 2022 ha creato un Governo parallelo, denominato </a:t>
            </a:r>
            <a:r>
              <a:rPr lang="it-IT" sz="2000" b="1" i="1" dirty="0" smtClean="0">
                <a:solidFill>
                  <a:srgbClr val="00B050"/>
                </a:solidFill>
                <a:latin typeface="Century Gothic" panose="020B0502020202020204" pitchFamily="34" charset="0"/>
              </a:rPr>
              <a:t>Governo di Stabilità Nazionale </a:t>
            </a:r>
            <a:r>
              <a:rPr lang="it-IT" sz="2000" b="1" dirty="0" smtClean="0">
                <a:solidFill>
                  <a:srgbClr val="00B050"/>
                </a:solidFill>
                <a:latin typeface="Century Gothic" panose="020B0502020202020204" pitchFamily="34" charset="0"/>
              </a:rPr>
              <a:t>(GSN) </a:t>
            </a:r>
            <a:r>
              <a:rPr lang="it-IT" sz="2000" dirty="0" smtClean="0">
                <a:latin typeface="Century Gothic" panose="020B0502020202020204" pitchFamily="34" charset="0"/>
              </a:rPr>
              <a:t>con </a:t>
            </a:r>
            <a:r>
              <a:rPr lang="it-IT" sz="2000" dirty="0" err="1" smtClean="0">
                <a:latin typeface="Century Gothic" panose="020B0502020202020204" pitchFamily="34" charset="0"/>
              </a:rPr>
              <a:t>Fathi</a:t>
            </a:r>
            <a:r>
              <a:rPr lang="it-IT" sz="2000" dirty="0" smtClean="0">
                <a:latin typeface="Century Gothic" panose="020B0502020202020204" pitchFamily="34" charset="0"/>
              </a:rPr>
              <a:t> BASHAGHA come Primo Ministro. Il 16 maggio 2023 il </a:t>
            </a:r>
            <a:r>
              <a:rPr lang="it-IT" sz="2000" dirty="0" err="1" smtClean="0">
                <a:latin typeface="Century Gothic" panose="020B0502020202020204" pitchFamily="34" charset="0"/>
              </a:rPr>
              <a:t>CdR</a:t>
            </a:r>
            <a:r>
              <a:rPr lang="it-IT" sz="2000" dirty="0" smtClean="0">
                <a:latin typeface="Century Gothic" panose="020B0502020202020204" pitchFamily="34" charset="0"/>
              </a:rPr>
              <a:t> destituisce BASHAGHA quale Primo Ministro e al suo posto nomina il Ministro delle Finanze del GSN Osama HAMMAD. In realtà, è il Generale Khalifa HAFTAR a governare questi territori in modo autoritario. I due campi si reggono fondamentalmente su Forze armate e milizie organizzate a livello locale e regionale, ma mantengono al tempo stesso complesse alleanze internazionali che hanno loro permesso di perdurare negli anni. Il governo di TRIPOLI ha l’appoggio militare della Turchia di ERDOĞAN. La RUSSIA, l’EGITTO e gli EMIRATI ARABI UNITI sono invece i principali alleati di HAFTAR.</a:t>
            </a:r>
            <a:endParaRPr lang="it-IT" sz="2000" dirty="0">
              <a:latin typeface="Century Gothic" panose="020B0502020202020204" pitchFamily="34" charset="0"/>
            </a:endParaRPr>
          </a:p>
        </p:txBody>
      </p:sp>
    </p:spTree>
    <p:extLst>
      <p:ext uri="{BB962C8B-B14F-4D97-AF65-F5344CB8AC3E}">
        <p14:creationId xmlns:p14="http://schemas.microsoft.com/office/powerpoint/2010/main" val="1966546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1"/>
          <p:cNvSpPr txBox="1">
            <a:spLocks/>
          </p:cNvSpPr>
          <p:nvPr/>
        </p:nvSpPr>
        <p:spPr>
          <a:xfrm>
            <a:off x="0" y="-16625"/>
            <a:ext cx="12192000" cy="914283"/>
          </a:xfrm>
          <a:prstGeom prst="rect">
            <a:avLst/>
          </a:prstGeom>
        </p:spPr>
        <p:txBody>
          <a:bodyPr anchor="ctr" anchorCtr="0"/>
          <a:lstStyle>
            <a:lvl1pPr algn="ctr" defTabSz="914378" rtl="0" eaLnBrk="1" latinLnBrk="0" hangingPunct="1">
              <a:spcBef>
                <a:spcPct val="0"/>
              </a:spcBef>
              <a:buNone/>
              <a:defRPr sz="4400" kern="1200">
                <a:solidFill>
                  <a:schemeClr val="tx1"/>
                </a:solidFill>
                <a:latin typeface="+mj-lt"/>
                <a:ea typeface="+mj-ea"/>
                <a:cs typeface="+mj-cs"/>
              </a:defRPr>
            </a:lvl1pPr>
          </a:lstStyle>
          <a:p>
            <a:r>
              <a:rPr lang="it-IT" sz="3200" i="1" dirty="0" smtClean="0">
                <a:solidFill>
                  <a:schemeClr val="tx2">
                    <a:lumMod val="60000"/>
                    <a:lumOff val="40000"/>
                  </a:schemeClr>
                </a:solidFill>
                <a:latin typeface="Century Gothic" panose="020B0502020202020204" pitchFamily="34" charset="0"/>
              </a:rPr>
              <a:t>Situazione attuale</a:t>
            </a:r>
            <a:endParaRPr lang="it-IT" sz="3200" i="1" dirty="0">
              <a:solidFill>
                <a:schemeClr val="bg1"/>
              </a:solidFill>
              <a:effectLst>
                <a:outerShdw blurRad="38100" dist="38100" dir="2700000" algn="tl">
                  <a:srgbClr val="000000">
                    <a:alpha val="43137"/>
                  </a:srgbClr>
                </a:outerShdw>
              </a:effectLst>
              <a:latin typeface="Century Gothic" pitchFamily="34" charset="0"/>
            </a:endParaRPr>
          </a:p>
        </p:txBody>
      </p:sp>
      <p:grpSp>
        <p:nvGrpSpPr>
          <p:cNvPr id="9" name="Gruppo 8">
            <a:extLst>
              <a:ext uri="{FF2B5EF4-FFF2-40B4-BE49-F238E27FC236}">
                <a16:creationId xmlns:a16="http://schemas.microsoft.com/office/drawing/2014/main" id="{61D27E95-6A93-4511-B581-2DE91DCD7BDC}"/>
              </a:ext>
            </a:extLst>
          </p:cNvPr>
          <p:cNvGrpSpPr/>
          <p:nvPr/>
        </p:nvGrpSpPr>
        <p:grpSpPr>
          <a:xfrm>
            <a:off x="67053" y="969275"/>
            <a:ext cx="1440000" cy="1257454"/>
            <a:chOff x="198430" y="1224000"/>
            <a:chExt cx="1080000" cy="943091"/>
          </a:xfrm>
        </p:grpSpPr>
        <p:pic>
          <p:nvPicPr>
            <p:cNvPr id="10" name="Immagine 9"/>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98430" y="1224000"/>
              <a:ext cx="1080000" cy="720000"/>
            </a:xfrm>
            <a:prstGeom prst="rect">
              <a:avLst/>
            </a:prstGeom>
          </p:spPr>
        </p:pic>
        <p:sp>
          <p:nvSpPr>
            <p:cNvPr id="11" name="CasellaDiTesto 10"/>
            <p:cNvSpPr txBox="1"/>
            <p:nvPr/>
          </p:nvSpPr>
          <p:spPr>
            <a:xfrm>
              <a:off x="198430" y="1944000"/>
              <a:ext cx="1080000" cy="223091"/>
            </a:xfrm>
            <a:prstGeom prst="rect">
              <a:avLst/>
            </a:prstGeom>
            <a:noFill/>
          </p:spPr>
          <p:txBody>
            <a:bodyPr wrap="square" rtlCol="0">
              <a:spAutoFit/>
            </a:bodyPr>
            <a:lstStyle/>
            <a:p>
              <a:pPr algn="ctr"/>
              <a:r>
                <a:rPr lang="it-IT" sz="1333" b="1" dirty="0">
                  <a:latin typeface="Century Gothic" pitchFamily="34" charset="0"/>
                </a:rPr>
                <a:t>Turchia</a:t>
              </a:r>
            </a:p>
          </p:txBody>
        </p:sp>
      </p:grpSp>
      <p:grpSp>
        <p:nvGrpSpPr>
          <p:cNvPr id="12" name="Gruppo 11">
            <a:extLst>
              <a:ext uri="{FF2B5EF4-FFF2-40B4-BE49-F238E27FC236}">
                <a16:creationId xmlns:a16="http://schemas.microsoft.com/office/drawing/2014/main" id="{84938EE6-69D5-43FA-B53A-3255E6D1304A}"/>
              </a:ext>
            </a:extLst>
          </p:cNvPr>
          <p:cNvGrpSpPr/>
          <p:nvPr/>
        </p:nvGrpSpPr>
        <p:grpSpPr>
          <a:xfrm>
            <a:off x="65800" y="2410265"/>
            <a:ext cx="1440000" cy="1257454"/>
            <a:chOff x="134396" y="2859782"/>
            <a:chExt cx="1080000" cy="943091"/>
          </a:xfrm>
        </p:grpSpPr>
        <p:pic>
          <p:nvPicPr>
            <p:cNvPr id="13" name="Immagine 12"/>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34396" y="2859782"/>
              <a:ext cx="1080000" cy="720000"/>
            </a:xfrm>
            <a:prstGeom prst="rect">
              <a:avLst/>
            </a:prstGeom>
          </p:spPr>
        </p:pic>
        <p:sp>
          <p:nvSpPr>
            <p:cNvPr id="14" name="CasellaDiTesto 13"/>
            <p:cNvSpPr txBox="1"/>
            <p:nvPr/>
          </p:nvSpPr>
          <p:spPr>
            <a:xfrm>
              <a:off x="134396" y="3579782"/>
              <a:ext cx="1080000" cy="223091"/>
            </a:xfrm>
            <a:prstGeom prst="rect">
              <a:avLst/>
            </a:prstGeom>
            <a:noFill/>
          </p:spPr>
          <p:txBody>
            <a:bodyPr wrap="square" rtlCol="0">
              <a:spAutoFit/>
            </a:bodyPr>
            <a:lstStyle/>
            <a:p>
              <a:pPr algn="ctr"/>
              <a:r>
                <a:rPr lang="it-IT" sz="1333" b="1" dirty="0">
                  <a:latin typeface="Century Gothic" pitchFamily="34" charset="0"/>
                </a:rPr>
                <a:t>Qatar</a:t>
              </a:r>
            </a:p>
          </p:txBody>
        </p:sp>
      </p:grpSp>
      <p:grpSp>
        <p:nvGrpSpPr>
          <p:cNvPr id="15" name="Gruppo 14">
            <a:extLst>
              <a:ext uri="{FF2B5EF4-FFF2-40B4-BE49-F238E27FC236}">
                <a16:creationId xmlns:a16="http://schemas.microsoft.com/office/drawing/2014/main" id="{97D8B036-B81D-43FF-8982-1642D3F71825}"/>
              </a:ext>
            </a:extLst>
          </p:cNvPr>
          <p:cNvGrpSpPr/>
          <p:nvPr/>
        </p:nvGrpSpPr>
        <p:grpSpPr>
          <a:xfrm>
            <a:off x="2066443" y="1167891"/>
            <a:ext cx="2565247" cy="936000"/>
            <a:chOff x="1828850" y="771550"/>
            <a:chExt cx="1923930" cy="702000"/>
          </a:xfrm>
        </p:grpSpPr>
        <p:pic>
          <p:nvPicPr>
            <p:cNvPr id="16" name="Immagine 15"/>
            <p:cNvPicPr>
              <a:picLocks noChangeAspect="1"/>
            </p:cNvPicPr>
            <p:nvPr/>
          </p:nvPicPr>
          <p:blipFill rotWithShape="1">
            <a:blip r:embed="rId4" cstate="print">
              <a:extLst>
                <a:ext uri="{28A0092B-C50C-407E-A947-70E740481C1C}">
                  <a14:useLocalDpi xmlns:a14="http://schemas.microsoft.com/office/drawing/2010/main" val="0"/>
                </a:ext>
              </a:extLst>
            </a:blip>
            <a:srcRect l="51471" t="7561" r="1908" b="11053"/>
            <a:stretch/>
          </p:blipFill>
          <p:spPr>
            <a:xfrm>
              <a:off x="3050780" y="771550"/>
              <a:ext cx="702000" cy="702000"/>
            </a:xfrm>
            <a:prstGeom prst="ellipse">
              <a:avLst/>
            </a:prstGeom>
            <a:ln w="190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7" name="CasellaDiTesto 16"/>
            <p:cNvSpPr txBox="1"/>
            <p:nvPr/>
          </p:nvSpPr>
          <p:spPr>
            <a:xfrm>
              <a:off x="1828850" y="931495"/>
              <a:ext cx="1161613" cy="376930"/>
            </a:xfrm>
            <a:prstGeom prst="rect">
              <a:avLst/>
            </a:prstGeom>
            <a:noFill/>
          </p:spPr>
          <p:txBody>
            <a:bodyPr wrap="none" rtlCol="0">
              <a:spAutoFit/>
            </a:bodyPr>
            <a:lstStyle/>
            <a:p>
              <a:pPr algn="ctr"/>
              <a:r>
                <a:rPr lang="it-IT" sz="1333" b="1" dirty="0">
                  <a:latin typeface="Century Gothic" pitchFamily="34" charset="0"/>
                </a:rPr>
                <a:t>Abdul </a:t>
              </a:r>
              <a:r>
                <a:rPr lang="it-IT" sz="1333" b="1" dirty="0" smtClean="0">
                  <a:latin typeface="Century Gothic" pitchFamily="34" charset="0"/>
                </a:rPr>
                <a:t>DBEIBAH</a:t>
              </a:r>
              <a:endParaRPr lang="it-IT" sz="1333" b="1" dirty="0">
                <a:latin typeface="Century Gothic" pitchFamily="34" charset="0"/>
              </a:endParaRPr>
            </a:p>
            <a:p>
              <a:pPr algn="ctr"/>
              <a:r>
                <a:rPr lang="it-IT" sz="1333" b="1" dirty="0">
                  <a:latin typeface="Century Gothic" pitchFamily="34" charset="0"/>
                </a:rPr>
                <a:t>Premier del GUN</a:t>
              </a:r>
            </a:p>
          </p:txBody>
        </p:sp>
      </p:grpSp>
      <p:grpSp>
        <p:nvGrpSpPr>
          <p:cNvPr id="18" name="Gruppo 17">
            <a:extLst>
              <a:ext uri="{FF2B5EF4-FFF2-40B4-BE49-F238E27FC236}">
                <a16:creationId xmlns:a16="http://schemas.microsoft.com/office/drawing/2014/main" id="{2B8FF8DD-6E1D-4E78-A579-A7175C044F50}"/>
              </a:ext>
            </a:extLst>
          </p:cNvPr>
          <p:cNvGrpSpPr/>
          <p:nvPr/>
        </p:nvGrpSpPr>
        <p:grpSpPr>
          <a:xfrm>
            <a:off x="2310792" y="2222846"/>
            <a:ext cx="1572909" cy="1465509"/>
            <a:chOff x="1415171" y="1779662"/>
            <a:chExt cx="1129002" cy="1099132"/>
          </a:xfrm>
        </p:grpSpPr>
        <p:pic>
          <p:nvPicPr>
            <p:cNvPr id="19" name="Immagine 18"/>
            <p:cNvPicPr>
              <a:picLocks noChangeAspect="1"/>
            </p:cNvPicPr>
            <p:nvPr/>
          </p:nvPicPr>
          <p:blipFill rotWithShape="1">
            <a:blip r:embed="rId5" cstate="print">
              <a:extLst>
                <a:ext uri="{28A0092B-C50C-407E-A947-70E740481C1C}">
                  <a14:useLocalDpi xmlns:a14="http://schemas.microsoft.com/office/drawing/2010/main" val="0"/>
                </a:ext>
              </a:extLst>
            </a:blip>
            <a:srcRect l="19955" t="11157" r="16584" b="10622"/>
            <a:stretch/>
          </p:blipFill>
          <p:spPr>
            <a:xfrm>
              <a:off x="1619672" y="1779662"/>
              <a:ext cx="702000" cy="702000"/>
            </a:xfrm>
            <a:prstGeom prst="ellipse">
              <a:avLst/>
            </a:prstGeom>
            <a:ln w="190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0" name="CasellaDiTesto 19"/>
            <p:cNvSpPr txBox="1"/>
            <p:nvPr/>
          </p:nvSpPr>
          <p:spPr>
            <a:xfrm>
              <a:off x="1415171" y="2501864"/>
              <a:ext cx="1129002" cy="376930"/>
            </a:xfrm>
            <a:prstGeom prst="rect">
              <a:avLst/>
            </a:prstGeom>
            <a:noFill/>
          </p:spPr>
          <p:txBody>
            <a:bodyPr wrap="square" rtlCol="0">
              <a:spAutoFit/>
            </a:bodyPr>
            <a:lstStyle/>
            <a:p>
              <a:pPr algn="ctr"/>
              <a:r>
                <a:rPr lang="it-IT" sz="1333" b="1" dirty="0">
                  <a:latin typeface="Century Gothic" pitchFamily="34" charset="0"/>
                </a:rPr>
                <a:t>Khalid </a:t>
              </a:r>
              <a:r>
                <a:rPr lang="it-IT" sz="1333" b="1" dirty="0" smtClean="0">
                  <a:latin typeface="Century Gothic" pitchFamily="34" charset="0"/>
                </a:rPr>
                <a:t>AL-MISHRI</a:t>
              </a:r>
            </a:p>
            <a:p>
              <a:pPr algn="ctr"/>
              <a:r>
                <a:rPr lang="it-IT" sz="1333" b="1" dirty="0" smtClean="0">
                  <a:latin typeface="Century Gothic" pitchFamily="34" charset="0"/>
                </a:rPr>
                <a:t>Presidente </a:t>
              </a:r>
              <a:r>
                <a:rPr lang="it-IT" sz="1333" b="1" dirty="0">
                  <a:latin typeface="Century Gothic" pitchFamily="34" charset="0"/>
                </a:rPr>
                <a:t>ACS</a:t>
              </a:r>
            </a:p>
          </p:txBody>
        </p:sp>
      </p:grpSp>
      <p:grpSp>
        <p:nvGrpSpPr>
          <p:cNvPr id="21" name="Gruppo 20">
            <a:extLst>
              <a:ext uri="{FF2B5EF4-FFF2-40B4-BE49-F238E27FC236}">
                <a16:creationId xmlns:a16="http://schemas.microsoft.com/office/drawing/2014/main" id="{B3121070-CC3F-44CF-A561-6E04954A8700}"/>
              </a:ext>
            </a:extLst>
          </p:cNvPr>
          <p:cNvGrpSpPr/>
          <p:nvPr/>
        </p:nvGrpSpPr>
        <p:grpSpPr>
          <a:xfrm>
            <a:off x="1786516" y="3824766"/>
            <a:ext cx="2028003" cy="1919277"/>
            <a:chOff x="1187624" y="3435846"/>
            <a:chExt cx="1521002" cy="1439458"/>
          </a:xfrm>
        </p:grpSpPr>
        <p:pic>
          <p:nvPicPr>
            <p:cNvPr id="22" name="Immagine 21"/>
            <p:cNvPicPr>
              <a:picLocks noChangeAspect="1"/>
            </p:cNvPicPr>
            <p:nvPr/>
          </p:nvPicPr>
          <p:blipFill rotWithShape="1">
            <a:blip r:embed="rId6" cstate="print">
              <a:extLst>
                <a:ext uri="{28A0092B-C50C-407E-A947-70E740481C1C}">
                  <a14:useLocalDpi xmlns:a14="http://schemas.microsoft.com/office/drawing/2010/main" val="0"/>
                </a:ext>
              </a:extLst>
            </a:blip>
            <a:srcRect l="27735" t="4108" r="45056" b="54983"/>
            <a:stretch/>
          </p:blipFill>
          <p:spPr>
            <a:xfrm>
              <a:off x="1619672" y="3435846"/>
              <a:ext cx="701760" cy="702000"/>
            </a:xfrm>
            <a:prstGeom prst="ellipse">
              <a:avLst/>
            </a:prstGeom>
            <a:ln w="190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3" name="CasellaDiTesto 22"/>
            <p:cNvSpPr txBox="1"/>
            <p:nvPr/>
          </p:nvSpPr>
          <p:spPr>
            <a:xfrm>
              <a:off x="1187624" y="4190693"/>
              <a:ext cx="1521002" cy="684611"/>
            </a:xfrm>
            <a:prstGeom prst="rect">
              <a:avLst/>
            </a:prstGeom>
            <a:noFill/>
          </p:spPr>
          <p:txBody>
            <a:bodyPr wrap="square" rtlCol="0">
              <a:spAutoFit/>
            </a:bodyPr>
            <a:lstStyle/>
            <a:p>
              <a:pPr algn="ctr"/>
              <a:r>
                <a:rPr lang="it-IT" sz="1333" b="1" dirty="0">
                  <a:latin typeface="Century Gothic" pitchFamily="34" charset="0"/>
                </a:rPr>
                <a:t>Gen. </a:t>
              </a:r>
              <a:r>
                <a:rPr lang="it-IT" sz="1333" b="1" dirty="0" smtClean="0">
                  <a:latin typeface="Century Gothic" pitchFamily="34" charset="0"/>
                </a:rPr>
                <a:t>Al-HADDAD</a:t>
              </a:r>
            </a:p>
            <a:p>
              <a:pPr algn="ctr"/>
              <a:r>
                <a:rPr lang="it-IT" sz="1333" b="1" dirty="0" smtClean="0">
                  <a:latin typeface="Century Gothic" pitchFamily="34" charset="0"/>
                </a:rPr>
                <a:t>Capo di Stato Maggiore della  Difesa GUN</a:t>
              </a:r>
              <a:endParaRPr lang="it-IT" sz="1333" b="1" dirty="0">
                <a:latin typeface="Century Gothic" pitchFamily="34" charset="0"/>
              </a:endParaRPr>
            </a:p>
          </p:txBody>
        </p:sp>
      </p:grpSp>
      <p:pic>
        <p:nvPicPr>
          <p:cNvPr id="24" name="Immagine 23"/>
          <p:cNvPicPr>
            <a:picLocks noChangeAspect="1"/>
          </p:cNvPicPr>
          <p:nvPr/>
        </p:nvPicPr>
        <p:blipFill rotWithShape="1">
          <a:blip r:embed="rId7" cstate="print">
            <a:extLst>
              <a:ext uri="{28A0092B-C50C-407E-A947-70E740481C1C}">
                <a14:useLocalDpi xmlns:a14="http://schemas.microsoft.com/office/drawing/2010/main" val="0"/>
              </a:ext>
            </a:extLst>
          </a:blip>
          <a:srcRect r="33100"/>
          <a:stretch/>
        </p:blipFill>
        <p:spPr>
          <a:xfrm>
            <a:off x="850516" y="4934512"/>
            <a:ext cx="936000" cy="936000"/>
          </a:xfrm>
          <a:prstGeom prst="ellipse">
            <a:avLst/>
          </a:prstGeom>
          <a:ln w="19050" cap="rnd">
            <a:solidFill>
              <a:srgbClr val="80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5" name="CasellaDiTesto 24">
            <a:extLst>
              <a:ext uri="{FF2B5EF4-FFF2-40B4-BE49-F238E27FC236}">
                <a16:creationId xmlns:a16="http://schemas.microsoft.com/office/drawing/2014/main" id="{6FA49EC5-4AEF-41D4-AB4B-E47884E0EF61}"/>
              </a:ext>
            </a:extLst>
          </p:cNvPr>
          <p:cNvSpPr txBox="1"/>
          <p:nvPr/>
        </p:nvSpPr>
        <p:spPr>
          <a:xfrm>
            <a:off x="191193" y="5881641"/>
            <a:ext cx="2171387" cy="502573"/>
          </a:xfrm>
          <a:prstGeom prst="rect">
            <a:avLst/>
          </a:prstGeom>
          <a:noFill/>
        </p:spPr>
        <p:txBody>
          <a:bodyPr wrap="square" rtlCol="0">
            <a:spAutoFit/>
          </a:bodyPr>
          <a:lstStyle/>
          <a:p>
            <a:pPr algn="ctr"/>
            <a:r>
              <a:rPr lang="en-US" sz="1333" b="1" dirty="0">
                <a:latin typeface="Century Gothic" pitchFamily="34" charset="0"/>
              </a:rPr>
              <a:t>Mr. </a:t>
            </a:r>
            <a:r>
              <a:rPr lang="en-US" sz="1333" b="1" dirty="0" err="1">
                <a:latin typeface="Century Gothic" pitchFamily="34" charset="0"/>
              </a:rPr>
              <a:t>Abdoulaye</a:t>
            </a:r>
            <a:r>
              <a:rPr lang="en-US" sz="1333" b="1" dirty="0">
                <a:latin typeface="Century Gothic" pitchFamily="34" charset="0"/>
              </a:rPr>
              <a:t> </a:t>
            </a:r>
            <a:r>
              <a:rPr lang="en-US" sz="1333" b="1" dirty="0" smtClean="0">
                <a:latin typeface="Century Gothic" pitchFamily="34" charset="0"/>
              </a:rPr>
              <a:t>BATHILY</a:t>
            </a:r>
            <a:endParaRPr lang="en-US" sz="1333" b="1" dirty="0">
              <a:latin typeface="Century Gothic" pitchFamily="34" charset="0"/>
            </a:endParaRPr>
          </a:p>
          <a:p>
            <a:pPr algn="ctr"/>
            <a:r>
              <a:rPr lang="it-IT" sz="1333" b="1" dirty="0">
                <a:latin typeface="Century Gothic" pitchFamily="34" charset="0"/>
              </a:rPr>
              <a:t>UNSMIL – Onu</a:t>
            </a:r>
          </a:p>
        </p:txBody>
      </p:sp>
      <p:pic>
        <p:nvPicPr>
          <p:cNvPr id="26" name="Immagine 25">
            <a:extLst>
              <a:ext uri="{FF2B5EF4-FFF2-40B4-BE49-F238E27FC236}">
                <a16:creationId xmlns:a16="http://schemas.microsoft.com/office/drawing/2014/main" id="{F96CB9BF-DAC9-4209-B604-1C9055279D1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69602" y="2147439"/>
            <a:ext cx="3251305" cy="2880000"/>
          </a:xfrm>
          <a:prstGeom prst="rect">
            <a:avLst/>
          </a:prstGeom>
          <a:ln>
            <a:solidFill>
              <a:schemeClr val="tx1"/>
            </a:solidFill>
          </a:ln>
        </p:spPr>
      </p:pic>
      <p:sp>
        <p:nvSpPr>
          <p:cNvPr id="28" name="CasellaDiTesto 27">
            <a:extLst>
              <a:ext uri="{FF2B5EF4-FFF2-40B4-BE49-F238E27FC236}">
                <a16:creationId xmlns:a16="http://schemas.microsoft.com/office/drawing/2014/main" id="{8FA3F27F-070A-49F5-9BDE-60B54F4F3F2B}"/>
              </a:ext>
            </a:extLst>
          </p:cNvPr>
          <p:cNvSpPr txBox="1"/>
          <p:nvPr/>
        </p:nvSpPr>
        <p:spPr>
          <a:xfrm>
            <a:off x="3294016" y="5574824"/>
            <a:ext cx="2900909" cy="707694"/>
          </a:xfrm>
          <a:prstGeom prst="rect">
            <a:avLst/>
          </a:prstGeom>
          <a:noFill/>
        </p:spPr>
        <p:txBody>
          <a:bodyPr wrap="square">
            <a:spAutoFit/>
          </a:bodyPr>
          <a:lstStyle/>
          <a:p>
            <a:pPr algn="ctr"/>
            <a:r>
              <a:rPr lang="it-IT" sz="1333" b="1" dirty="0" smtClean="0">
                <a:latin typeface="Century Gothic" panose="020B0502020202020204" pitchFamily="34" charset="0"/>
              </a:rPr>
              <a:t>Comitato Militare Congiunto </a:t>
            </a:r>
            <a:r>
              <a:rPr lang="it-IT" sz="1333" b="1" dirty="0">
                <a:latin typeface="Century Gothic" panose="020B0502020202020204" pitchFamily="34" charset="0"/>
              </a:rPr>
              <a:t>5+5</a:t>
            </a:r>
          </a:p>
          <a:p>
            <a:pPr algn="ctr"/>
            <a:r>
              <a:rPr lang="it-IT" sz="1333" dirty="0">
                <a:latin typeface="Century Gothic" panose="020B0502020202020204" pitchFamily="34" charset="0"/>
              </a:rPr>
              <a:t>Composta da 5 alti Uff/li</a:t>
            </a:r>
          </a:p>
          <a:p>
            <a:pPr algn="ctr"/>
            <a:r>
              <a:rPr lang="it-IT" sz="1333" dirty="0">
                <a:latin typeface="Century Gothic" panose="020B0502020202020204" pitchFamily="34" charset="0"/>
              </a:rPr>
              <a:t>del LNA e 5 del GUN</a:t>
            </a:r>
          </a:p>
        </p:txBody>
      </p:sp>
      <p:sp>
        <p:nvSpPr>
          <p:cNvPr id="29" name="CasellaDiTesto 28">
            <a:extLst>
              <a:ext uri="{FF2B5EF4-FFF2-40B4-BE49-F238E27FC236}">
                <a16:creationId xmlns:a16="http://schemas.microsoft.com/office/drawing/2014/main" id="{87B2EA3C-41BD-43D0-94DA-D580514C4F4F}"/>
              </a:ext>
            </a:extLst>
          </p:cNvPr>
          <p:cNvSpPr txBox="1"/>
          <p:nvPr/>
        </p:nvSpPr>
        <p:spPr>
          <a:xfrm>
            <a:off x="6194925" y="5572872"/>
            <a:ext cx="2900909" cy="707694"/>
          </a:xfrm>
          <a:prstGeom prst="rect">
            <a:avLst/>
          </a:prstGeom>
          <a:noFill/>
        </p:spPr>
        <p:txBody>
          <a:bodyPr wrap="square">
            <a:spAutoFit/>
          </a:bodyPr>
          <a:lstStyle/>
          <a:p>
            <a:pPr algn="ctr"/>
            <a:r>
              <a:rPr lang="it-IT" sz="1333" b="1" dirty="0">
                <a:latin typeface="Century Gothic" panose="020B0502020202020204" pitchFamily="34" charset="0"/>
              </a:rPr>
              <a:t>Commissione Congiunta </a:t>
            </a:r>
            <a:r>
              <a:rPr lang="it-IT" sz="1333" b="1" dirty="0" smtClean="0">
                <a:latin typeface="Century Gothic" panose="020B0502020202020204" pitchFamily="34" charset="0"/>
              </a:rPr>
              <a:t>6+6</a:t>
            </a:r>
            <a:endParaRPr lang="it-IT" sz="1333" b="1" dirty="0">
              <a:latin typeface="Century Gothic" panose="020B0502020202020204" pitchFamily="34" charset="0"/>
            </a:endParaRPr>
          </a:p>
          <a:p>
            <a:pPr algn="ctr"/>
            <a:r>
              <a:rPr lang="it-IT" sz="1333" dirty="0">
                <a:latin typeface="Century Gothic" panose="020B0502020202020204" pitchFamily="34" charset="0"/>
              </a:rPr>
              <a:t>Composta da </a:t>
            </a:r>
            <a:r>
              <a:rPr lang="it-IT" sz="1333" dirty="0" smtClean="0">
                <a:latin typeface="Century Gothic" panose="020B0502020202020204" pitchFamily="34" charset="0"/>
              </a:rPr>
              <a:t>6 </a:t>
            </a:r>
            <a:r>
              <a:rPr lang="it-IT" sz="1333" dirty="0">
                <a:latin typeface="Century Gothic" panose="020B0502020202020204" pitchFamily="34" charset="0"/>
              </a:rPr>
              <a:t>membri</a:t>
            </a:r>
          </a:p>
          <a:p>
            <a:pPr algn="ctr"/>
            <a:r>
              <a:rPr lang="it-IT" sz="1333" dirty="0">
                <a:latin typeface="Century Gothic" panose="020B0502020202020204" pitchFamily="34" charset="0"/>
              </a:rPr>
              <a:t>del CdR e 6</a:t>
            </a:r>
            <a:r>
              <a:rPr lang="it-IT" sz="1333" dirty="0" smtClean="0">
                <a:latin typeface="Century Gothic" panose="020B0502020202020204" pitchFamily="34" charset="0"/>
              </a:rPr>
              <a:t> </a:t>
            </a:r>
            <a:r>
              <a:rPr lang="it-IT" sz="1333" dirty="0">
                <a:latin typeface="Century Gothic" panose="020B0502020202020204" pitchFamily="34" charset="0"/>
              </a:rPr>
              <a:t>del ACS </a:t>
            </a:r>
          </a:p>
        </p:txBody>
      </p:sp>
      <p:pic>
        <p:nvPicPr>
          <p:cNvPr id="30" name="Immagine 29"/>
          <p:cNvPicPr preferRelativeResize="0">
            <a:picLocks/>
          </p:cNvPicPr>
          <p:nvPr/>
        </p:nvPicPr>
        <p:blipFill>
          <a:blip r:embed="rId9" cstate="hqprint">
            <a:extLst>
              <a:ext uri="{28A0092B-C50C-407E-A947-70E740481C1C}">
                <a14:useLocalDpi xmlns:a14="http://schemas.microsoft.com/office/drawing/2010/main" val="0"/>
              </a:ext>
            </a:extLst>
          </a:blip>
          <a:stretch>
            <a:fillRect/>
          </a:stretch>
        </p:blipFill>
        <p:spPr>
          <a:xfrm>
            <a:off x="7560310" y="1165939"/>
            <a:ext cx="936000" cy="936000"/>
          </a:xfrm>
          <a:prstGeom prst="ellipse">
            <a:avLst/>
          </a:prstGeom>
          <a:ln w="19050" cap="rnd">
            <a:solidFill>
              <a:srgbClr val="0070C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1" name="CasellaDiTesto 30"/>
          <p:cNvSpPr txBox="1"/>
          <p:nvPr/>
        </p:nvSpPr>
        <p:spPr>
          <a:xfrm>
            <a:off x="8496310" y="1338681"/>
            <a:ext cx="1635384" cy="502573"/>
          </a:xfrm>
          <a:prstGeom prst="rect">
            <a:avLst/>
          </a:prstGeom>
          <a:noFill/>
        </p:spPr>
        <p:txBody>
          <a:bodyPr wrap="none" rtlCol="0">
            <a:spAutoFit/>
          </a:bodyPr>
          <a:lstStyle/>
          <a:p>
            <a:pPr algn="ctr"/>
            <a:r>
              <a:rPr lang="it-IT" sz="1333" b="1" dirty="0" smtClean="0">
                <a:latin typeface="Century Gothic" pitchFamily="34" charset="0"/>
              </a:rPr>
              <a:t>Osama HAMMAD</a:t>
            </a:r>
          </a:p>
          <a:p>
            <a:pPr algn="ctr"/>
            <a:r>
              <a:rPr lang="it-IT" sz="1333" b="1" dirty="0" smtClean="0">
                <a:latin typeface="Century Gothic" pitchFamily="34" charset="0"/>
              </a:rPr>
              <a:t>Premier </a:t>
            </a:r>
            <a:r>
              <a:rPr lang="it-IT" sz="1333" b="1" dirty="0">
                <a:latin typeface="Century Gothic" pitchFamily="34" charset="0"/>
              </a:rPr>
              <a:t>del GSN</a:t>
            </a:r>
          </a:p>
        </p:txBody>
      </p:sp>
      <p:grpSp>
        <p:nvGrpSpPr>
          <p:cNvPr id="32" name="Gruppo 31">
            <a:extLst>
              <a:ext uri="{FF2B5EF4-FFF2-40B4-BE49-F238E27FC236}">
                <a16:creationId xmlns:a16="http://schemas.microsoft.com/office/drawing/2014/main" id="{0CA2A729-ADE0-469F-AFA3-081B91FF2D71}"/>
              </a:ext>
            </a:extLst>
          </p:cNvPr>
          <p:cNvGrpSpPr/>
          <p:nvPr/>
        </p:nvGrpSpPr>
        <p:grpSpPr>
          <a:xfrm>
            <a:off x="10625168" y="932723"/>
            <a:ext cx="1624163" cy="1258231"/>
            <a:chOff x="7783472" y="1059582"/>
            <a:chExt cx="1218122" cy="943673"/>
          </a:xfrm>
        </p:grpSpPr>
        <p:pic>
          <p:nvPicPr>
            <p:cNvPr id="33" name="Immagine 32"/>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7812000" y="1059582"/>
              <a:ext cx="1080000" cy="720000"/>
            </a:xfrm>
            <a:prstGeom prst="rect">
              <a:avLst/>
            </a:prstGeom>
          </p:spPr>
        </p:pic>
        <p:sp>
          <p:nvSpPr>
            <p:cNvPr id="34" name="CasellaDiTesto 33"/>
            <p:cNvSpPr txBox="1"/>
            <p:nvPr/>
          </p:nvSpPr>
          <p:spPr>
            <a:xfrm>
              <a:off x="7783472" y="1780165"/>
              <a:ext cx="1218122" cy="223090"/>
            </a:xfrm>
            <a:prstGeom prst="rect">
              <a:avLst/>
            </a:prstGeom>
            <a:noFill/>
          </p:spPr>
          <p:txBody>
            <a:bodyPr wrap="none" rtlCol="0">
              <a:spAutoFit/>
            </a:bodyPr>
            <a:lstStyle/>
            <a:p>
              <a:pPr algn="ctr"/>
              <a:r>
                <a:rPr lang="it-IT" sz="1333" b="1" dirty="0">
                  <a:latin typeface="Century Gothic" pitchFamily="34" charset="0"/>
                </a:rPr>
                <a:t>Emirati Arabi Uniti</a:t>
              </a:r>
            </a:p>
          </p:txBody>
        </p:sp>
      </p:grpSp>
      <p:grpSp>
        <p:nvGrpSpPr>
          <p:cNvPr id="35" name="Gruppo 34">
            <a:extLst>
              <a:ext uri="{FF2B5EF4-FFF2-40B4-BE49-F238E27FC236}">
                <a16:creationId xmlns:a16="http://schemas.microsoft.com/office/drawing/2014/main" id="{CE766FAE-AF3D-44FC-8DD6-E7A72ACAB929}"/>
              </a:ext>
            </a:extLst>
          </p:cNvPr>
          <p:cNvGrpSpPr/>
          <p:nvPr/>
        </p:nvGrpSpPr>
        <p:grpSpPr>
          <a:xfrm>
            <a:off x="10663203" y="2325318"/>
            <a:ext cx="1440000" cy="1257454"/>
            <a:chOff x="7812000" y="2635792"/>
            <a:chExt cx="1080000" cy="943091"/>
          </a:xfrm>
        </p:grpSpPr>
        <p:pic>
          <p:nvPicPr>
            <p:cNvPr id="36" name="Immagine 3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812000" y="2635792"/>
              <a:ext cx="1080000" cy="720000"/>
            </a:xfrm>
            <a:prstGeom prst="rect">
              <a:avLst/>
            </a:prstGeom>
          </p:spPr>
        </p:pic>
        <p:sp>
          <p:nvSpPr>
            <p:cNvPr id="37" name="CasellaDiTesto 36"/>
            <p:cNvSpPr txBox="1"/>
            <p:nvPr/>
          </p:nvSpPr>
          <p:spPr>
            <a:xfrm>
              <a:off x="7812000" y="3355792"/>
              <a:ext cx="1080000" cy="223091"/>
            </a:xfrm>
            <a:prstGeom prst="rect">
              <a:avLst/>
            </a:prstGeom>
            <a:noFill/>
          </p:spPr>
          <p:txBody>
            <a:bodyPr wrap="square" rtlCol="0">
              <a:spAutoFit/>
            </a:bodyPr>
            <a:lstStyle/>
            <a:p>
              <a:pPr algn="ctr"/>
              <a:r>
                <a:rPr lang="it-IT" sz="1333" b="1" dirty="0">
                  <a:latin typeface="Century Gothic" pitchFamily="34" charset="0"/>
                </a:rPr>
                <a:t>Egitto</a:t>
              </a:r>
            </a:p>
          </p:txBody>
        </p:sp>
      </p:grpSp>
      <p:grpSp>
        <p:nvGrpSpPr>
          <p:cNvPr id="38" name="Gruppo 37">
            <a:extLst>
              <a:ext uri="{FF2B5EF4-FFF2-40B4-BE49-F238E27FC236}">
                <a16:creationId xmlns:a16="http://schemas.microsoft.com/office/drawing/2014/main" id="{9BC6C641-63F5-4277-8458-A672BD642C6C}"/>
              </a:ext>
            </a:extLst>
          </p:cNvPr>
          <p:cNvGrpSpPr/>
          <p:nvPr/>
        </p:nvGrpSpPr>
        <p:grpSpPr>
          <a:xfrm>
            <a:off x="10659480" y="3717139"/>
            <a:ext cx="1485601" cy="1281706"/>
            <a:chOff x="7809207" y="3147894"/>
            <a:chExt cx="1114201" cy="961280"/>
          </a:xfrm>
        </p:grpSpPr>
        <p:pic>
          <p:nvPicPr>
            <p:cNvPr id="39" name="Immagine 38">
              <a:extLst>
                <a:ext uri="{FF2B5EF4-FFF2-40B4-BE49-F238E27FC236}">
                  <a16:creationId xmlns:a16="http://schemas.microsoft.com/office/drawing/2014/main" id="{8CE1C554-FF1C-47E5-9B01-A4761B239A64}"/>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7843408" y="3147894"/>
              <a:ext cx="1080000" cy="720000"/>
            </a:xfrm>
            <a:prstGeom prst="rect">
              <a:avLst/>
            </a:prstGeom>
          </p:spPr>
        </p:pic>
        <p:sp>
          <p:nvSpPr>
            <p:cNvPr id="40" name="CasellaDiTesto 39">
              <a:extLst>
                <a:ext uri="{FF2B5EF4-FFF2-40B4-BE49-F238E27FC236}">
                  <a16:creationId xmlns:a16="http://schemas.microsoft.com/office/drawing/2014/main" id="{80848C22-6301-4653-B093-FC41F9DB1647}"/>
                </a:ext>
              </a:extLst>
            </p:cNvPr>
            <p:cNvSpPr txBox="1"/>
            <p:nvPr/>
          </p:nvSpPr>
          <p:spPr>
            <a:xfrm>
              <a:off x="7809207" y="3886083"/>
              <a:ext cx="1080000" cy="223091"/>
            </a:xfrm>
            <a:prstGeom prst="rect">
              <a:avLst/>
            </a:prstGeom>
            <a:noFill/>
          </p:spPr>
          <p:txBody>
            <a:bodyPr wrap="square" rtlCol="0">
              <a:spAutoFit/>
            </a:bodyPr>
            <a:lstStyle/>
            <a:p>
              <a:pPr algn="ctr"/>
              <a:r>
                <a:rPr lang="it-IT" sz="1333" b="1" dirty="0">
                  <a:latin typeface="Century Gothic" pitchFamily="34" charset="0"/>
                </a:rPr>
                <a:t>Russia</a:t>
              </a:r>
            </a:p>
          </p:txBody>
        </p:sp>
      </p:grpSp>
      <p:grpSp>
        <p:nvGrpSpPr>
          <p:cNvPr id="41" name="Gruppo 40">
            <a:extLst>
              <a:ext uri="{FF2B5EF4-FFF2-40B4-BE49-F238E27FC236}">
                <a16:creationId xmlns:a16="http://schemas.microsoft.com/office/drawing/2014/main" id="{B0546B59-F298-473B-BADB-E6EFBC1B09AB}"/>
              </a:ext>
            </a:extLst>
          </p:cNvPr>
          <p:cNvGrpSpPr/>
          <p:nvPr/>
        </p:nvGrpSpPr>
        <p:grpSpPr>
          <a:xfrm>
            <a:off x="8496310" y="2222846"/>
            <a:ext cx="1505336" cy="1465509"/>
            <a:chOff x="6467334" y="1779662"/>
            <a:chExt cx="1129002" cy="1099132"/>
          </a:xfrm>
        </p:grpSpPr>
        <p:pic>
          <p:nvPicPr>
            <p:cNvPr id="42" name="Immagine 41"/>
            <p:cNvPicPr>
              <a:picLocks noChangeAspect="1"/>
            </p:cNvPicPr>
            <p:nvPr/>
          </p:nvPicPr>
          <p:blipFill rotWithShape="1">
            <a:blip r:embed="rId13" cstate="print">
              <a:extLst>
                <a:ext uri="{28A0092B-C50C-407E-A947-70E740481C1C}">
                  <a14:useLocalDpi xmlns:a14="http://schemas.microsoft.com/office/drawing/2010/main" val="0"/>
                </a:ext>
              </a:extLst>
            </a:blip>
            <a:srcRect l="19110" r="25392"/>
            <a:stretch/>
          </p:blipFill>
          <p:spPr>
            <a:xfrm>
              <a:off x="6615939" y="1779662"/>
              <a:ext cx="702000" cy="702000"/>
            </a:xfrm>
            <a:prstGeom prst="ellipse">
              <a:avLst/>
            </a:prstGeom>
            <a:ln w="19050" cap="rnd">
              <a:solidFill>
                <a:srgbClr val="0070C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3" name="CasellaDiTesto 42"/>
            <p:cNvSpPr txBox="1"/>
            <p:nvPr/>
          </p:nvSpPr>
          <p:spPr>
            <a:xfrm>
              <a:off x="6467334" y="2501864"/>
              <a:ext cx="1129002" cy="376930"/>
            </a:xfrm>
            <a:prstGeom prst="rect">
              <a:avLst/>
            </a:prstGeom>
            <a:noFill/>
          </p:spPr>
          <p:txBody>
            <a:bodyPr wrap="square" rtlCol="0">
              <a:spAutoFit/>
            </a:bodyPr>
            <a:lstStyle/>
            <a:p>
              <a:pPr algn="ctr"/>
              <a:r>
                <a:rPr lang="it-IT" sz="1333" b="1" dirty="0" err="1" smtClean="0">
                  <a:latin typeface="Century Gothic" pitchFamily="34" charset="0"/>
                </a:rPr>
                <a:t>Aqila</a:t>
              </a:r>
              <a:r>
                <a:rPr lang="it-IT" sz="1333" b="1" dirty="0" smtClean="0">
                  <a:latin typeface="Century Gothic" pitchFamily="34" charset="0"/>
                </a:rPr>
                <a:t> SALEH</a:t>
              </a:r>
            </a:p>
            <a:p>
              <a:pPr algn="ctr"/>
              <a:r>
                <a:rPr lang="it-IT" sz="1333" b="1" dirty="0" smtClean="0">
                  <a:latin typeface="Century Gothic" pitchFamily="34" charset="0"/>
                </a:rPr>
                <a:t>Presidente </a:t>
              </a:r>
              <a:r>
                <a:rPr lang="it-IT" sz="1333" b="1" dirty="0" err="1" smtClean="0">
                  <a:latin typeface="Century Gothic" pitchFamily="34" charset="0"/>
                </a:rPr>
                <a:t>CdR</a:t>
              </a:r>
              <a:endParaRPr lang="it-IT" sz="1333" b="1" dirty="0">
                <a:latin typeface="Century Gothic" pitchFamily="34" charset="0"/>
              </a:endParaRPr>
            </a:p>
          </p:txBody>
        </p:sp>
      </p:grpSp>
      <p:grpSp>
        <p:nvGrpSpPr>
          <p:cNvPr id="44" name="Gruppo 43">
            <a:extLst>
              <a:ext uri="{FF2B5EF4-FFF2-40B4-BE49-F238E27FC236}">
                <a16:creationId xmlns:a16="http://schemas.microsoft.com/office/drawing/2014/main" id="{DF12FAC6-3450-4C62-8C36-0D3C9ED8AC0C}"/>
              </a:ext>
            </a:extLst>
          </p:cNvPr>
          <p:cNvGrpSpPr/>
          <p:nvPr/>
        </p:nvGrpSpPr>
        <p:grpSpPr>
          <a:xfrm>
            <a:off x="8496310" y="3893475"/>
            <a:ext cx="1943877" cy="1714157"/>
            <a:chOff x="6302881" y="3435846"/>
            <a:chExt cx="1457908" cy="1285618"/>
          </a:xfrm>
        </p:grpSpPr>
        <p:pic>
          <p:nvPicPr>
            <p:cNvPr id="45" name="Immagine 44"/>
            <p:cNvPicPr>
              <a:picLocks noChangeAspect="1"/>
            </p:cNvPicPr>
            <p:nvPr/>
          </p:nvPicPr>
          <p:blipFill rotWithShape="1">
            <a:blip r:embed="rId14" cstate="print">
              <a:extLst>
                <a:ext uri="{28A0092B-C50C-407E-A947-70E740481C1C}">
                  <a14:useLocalDpi xmlns:a14="http://schemas.microsoft.com/office/drawing/2010/main" val="0"/>
                </a:ext>
              </a:extLst>
            </a:blip>
            <a:srcRect l="35000" r="23189" b="37562"/>
            <a:stretch/>
          </p:blipFill>
          <p:spPr>
            <a:xfrm>
              <a:off x="6671835" y="3435846"/>
              <a:ext cx="701658" cy="702000"/>
            </a:xfrm>
            <a:prstGeom prst="ellipse">
              <a:avLst/>
            </a:prstGeom>
            <a:ln w="19050" cap="rnd">
              <a:solidFill>
                <a:srgbClr val="0070C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6" name="CasellaDiTesto 45"/>
            <p:cNvSpPr txBox="1"/>
            <p:nvPr/>
          </p:nvSpPr>
          <p:spPr>
            <a:xfrm>
              <a:off x="6302881" y="4190693"/>
              <a:ext cx="1457908" cy="530771"/>
            </a:xfrm>
            <a:prstGeom prst="rect">
              <a:avLst/>
            </a:prstGeom>
            <a:noFill/>
          </p:spPr>
          <p:txBody>
            <a:bodyPr wrap="square" rtlCol="0">
              <a:spAutoFit/>
            </a:bodyPr>
            <a:lstStyle/>
            <a:p>
              <a:pPr algn="ctr"/>
              <a:r>
                <a:rPr lang="it-IT" sz="1333" b="1" dirty="0">
                  <a:latin typeface="Century Gothic" pitchFamily="34" charset="0"/>
                </a:rPr>
                <a:t>Gen. Khalifa HAFTAR </a:t>
              </a:r>
              <a:r>
                <a:rPr lang="it-IT" sz="1333" b="1" dirty="0" smtClean="0">
                  <a:latin typeface="Century Gothic" pitchFamily="34" charset="0"/>
                </a:rPr>
                <a:t>Comandante del </a:t>
              </a:r>
              <a:r>
                <a:rPr lang="it-IT" sz="1333" b="1" dirty="0">
                  <a:latin typeface="Century Gothic" pitchFamily="34" charset="0"/>
                </a:rPr>
                <a:t>LNA</a:t>
              </a:r>
            </a:p>
          </p:txBody>
        </p:sp>
      </p:grpSp>
      <p:graphicFrame>
        <p:nvGraphicFramePr>
          <p:cNvPr id="4" name="Tabella 3"/>
          <p:cNvGraphicFramePr>
            <a:graphicFrameLocks noGrp="1"/>
          </p:cNvGraphicFramePr>
          <p:nvPr>
            <p:extLst>
              <p:ext uri="{D42A27DB-BD31-4B8C-83A1-F6EECF244321}">
                <p14:modId xmlns:p14="http://schemas.microsoft.com/office/powerpoint/2010/main" val="262272288"/>
              </p:ext>
            </p:extLst>
          </p:nvPr>
        </p:nvGraphicFramePr>
        <p:xfrm>
          <a:off x="7520649" y="1081656"/>
          <a:ext cx="2743200" cy="1088967"/>
        </p:xfrm>
        <a:graphic>
          <a:graphicData uri="http://schemas.openxmlformats.org/drawingml/2006/table">
            <a:tbl>
              <a:tblPr/>
              <a:tblGrid>
                <a:gridCol w="2743200">
                  <a:extLst>
                    <a:ext uri="{9D8B030D-6E8A-4147-A177-3AD203B41FA5}">
                      <a16:colId xmlns:a16="http://schemas.microsoft.com/office/drawing/2014/main" val="3001052783"/>
                    </a:ext>
                  </a:extLst>
                </a:gridCol>
              </a:tblGrid>
              <a:tr h="1088967">
                <a:tc>
                  <a:txBody>
                    <a:bodyPr/>
                    <a:lstStyle/>
                    <a:p>
                      <a:endParaRPr lang="it-IT"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125417700"/>
                  </a:ext>
                </a:extLst>
              </a:tr>
            </a:tbl>
          </a:graphicData>
        </a:graphic>
      </p:graphicFrame>
      <p:pic>
        <p:nvPicPr>
          <p:cNvPr id="1026" name="Picture 2" descr="File:Street Fighter VS logo.png"/>
          <p:cNvPicPr preferRelativeResize="0">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627254" y="1081656"/>
            <a:ext cx="936000" cy="93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12457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801906" y="0"/>
            <a:ext cx="9161929" cy="878541"/>
          </a:xfrm>
        </p:spPr>
        <p:txBody>
          <a:bodyPr/>
          <a:lstStyle/>
          <a:p>
            <a:pPr marL="0" marR="0" lvl="0" indent="0" algn="ctr" defTabSz="914400" rtl="0" eaLnBrk="1" fontAlgn="auto" latinLnBrk="0" hangingPunct="1">
              <a:lnSpc>
                <a:spcPct val="100000"/>
              </a:lnSpc>
              <a:spcBef>
                <a:spcPts val="0"/>
              </a:spcBef>
              <a:spcAft>
                <a:spcPts val="0"/>
              </a:spcAft>
              <a:tabLst/>
              <a:defRPr/>
            </a:pPr>
            <a:r>
              <a:rPr lang="it-IT" sz="3200" i="1" dirty="0" smtClean="0">
                <a:solidFill>
                  <a:schemeClr val="tx2">
                    <a:lumMod val="60000"/>
                    <a:lumOff val="40000"/>
                  </a:schemeClr>
                </a:solidFill>
                <a:latin typeface="Century Gothic" panose="020B0502020202020204" pitchFamily="34" charset="0"/>
              </a:rPr>
              <a:t>Milizie e Forze Armate</a:t>
            </a:r>
            <a:endParaRPr lang="it-IT" sz="3200" dirty="0">
              <a:latin typeface="Century Gothic" panose="020B0502020202020204" pitchFamily="34" charset="0"/>
            </a:endParaRPr>
          </a:p>
        </p:txBody>
      </p:sp>
      <p:sp>
        <p:nvSpPr>
          <p:cNvPr id="4" name="Sottotitolo 2"/>
          <p:cNvSpPr txBox="1">
            <a:spLocks/>
          </p:cNvSpPr>
          <p:nvPr/>
        </p:nvSpPr>
        <p:spPr>
          <a:xfrm>
            <a:off x="380880" y="1179852"/>
            <a:ext cx="11328520" cy="4538133"/>
          </a:xfrm>
          <a:prstGeom prst="rect">
            <a:avLst/>
          </a:prstGeom>
        </p:spPr>
        <p:txBody>
          <a:bodyPr lIns="0" tIns="0" rIns="0" bIns="0" anchor="ctr">
            <a:noAutofit/>
          </a:bodyPr>
          <a:lstStyle/>
          <a:p>
            <a:pPr marL="108000" algn="just"/>
            <a:r>
              <a:rPr lang="it-IT" sz="2000" dirty="0" smtClean="0">
                <a:latin typeface="Century Gothic" panose="020B0502020202020204" pitchFamily="34" charset="0"/>
              </a:rPr>
              <a:t>Le due Forze militari più importanti della LIBIA contemporanea sono </a:t>
            </a:r>
            <a:r>
              <a:rPr lang="it-IT" sz="2000" i="1" dirty="0" smtClean="0">
                <a:latin typeface="Century Gothic" panose="020B0502020202020204" pitchFamily="34" charset="0"/>
              </a:rPr>
              <a:t>l’Esercito nazionale libico</a:t>
            </a:r>
            <a:r>
              <a:rPr lang="it-IT" sz="2000" dirty="0" smtClean="0">
                <a:latin typeface="Century Gothic" panose="020B0502020202020204" pitchFamily="34" charset="0"/>
              </a:rPr>
              <a:t> (LNA) di Khalifa HAFTAR e </a:t>
            </a:r>
            <a:r>
              <a:rPr lang="it-IT" sz="2000" i="1" dirty="0" smtClean="0">
                <a:latin typeface="Century Gothic" panose="020B0502020202020204" pitchFamily="34" charset="0"/>
              </a:rPr>
              <a:t>l’Esercito libico del Governo </a:t>
            </a:r>
            <a:r>
              <a:rPr lang="it-IT" sz="2000" dirty="0" smtClean="0">
                <a:latin typeface="Century Gothic" panose="020B0502020202020204" pitchFamily="34" charset="0"/>
              </a:rPr>
              <a:t>di TRIPOLI, quest’ultimo guidato da Mohamed ALI AL-HADDAD. Entrambi gli eserciti hanno incorporato parti delle Forze </a:t>
            </a:r>
            <a:r>
              <a:rPr lang="it-IT" sz="2000" dirty="0">
                <a:latin typeface="Century Gothic" panose="020B0502020202020204" pitchFamily="34" charset="0"/>
              </a:rPr>
              <a:t>A</a:t>
            </a:r>
            <a:r>
              <a:rPr lang="it-IT" sz="2000" dirty="0" smtClean="0">
                <a:latin typeface="Century Gothic" panose="020B0502020202020204" pitchFamily="34" charset="0"/>
              </a:rPr>
              <a:t>rmate libiche di Muammar GHEDDAFI e ne mantengono quindi unità aeree, terrestri e navali, ma si reggono fondamentalmente su milizie organizzate a livello locale e regionale. Va rilevato che il termine milizia ha acquisito connotazioni molto negative in LIBIA, per questo motivo, anche quelle organizzazioni che sono indubbiamente milizie rifiutano l’appellativo, presentandosi invece come “Brigate” o “Forze”, termini che suggeriscono la loro integrazione negli organi di sicurezza dello stato. I loro capi ricoprono spesso ruoli istituzionali o mantengono collaborazioni semi-ufficiali con organismi statali ma restano in molti casi implicati in economie di guerra: gestione delle prigioni e dei centri di detenzione per migranti, traffico di migranti e contrabbando di benzina e altri beni di consumo. L’esercito di HAFTAR è più coeso rispetto alle Forze armate del GNU ma recentemente anche l’Esercito del Governo di TRIPOLI ha stabilito un certo ordine tra le milizie.</a:t>
            </a:r>
            <a:endParaRPr lang="it-IT" sz="2000" dirty="0">
              <a:solidFill>
                <a:srgbClr val="FF0000"/>
              </a:solidFill>
              <a:latin typeface="Century Gothic" panose="020B0502020202020204" pitchFamily="34" charset="0"/>
            </a:endParaRPr>
          </a:p>
        </p:txBody>
      </p:sp>
    </p:spTree>
    <p:extLst>
      <p:ext uri="{BB962C8B-B14F-4D97-AF65-F5344CB8AC3E}">
        <p14:creationId xmlns:p14="http://schemas.microsoft.com/office/powerpoint/2010/main" val="29612010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6412" y="67734"/>
            <a:ext cx="11565587" cy="736600"/>
          </a:xfrm>
        </p:spPr>
        <p:txBody>
          <a:bodyPr/>
          <a:lstStyle/>
          <a:p>
            <a:pPr algn="ctr"/>
            <a:r>
              <a:rPr lang="it-IT" sz="3200" i="1" dirty="0" smtClean="0">
                <a:solidFill>
                  <a:schemeClr val="tx2">
                    <a:lumMod val="60000"/>
                    <a:lumOff val="40000"/>
                  </a:schemeClr>
                </a:solidFill>
                <a:latin typeface="Century Gothic" panose="020B0502020202020204" pitchFamily="34" charset="0"/>
              </a:rPr>
              <a:t>Organizzazione delle Nazioni Unite (ONU)</a:t>
            </a:r>
            <a:endParaRPr lang="it-IT" sz="3200" dirty="0">
              <a:latin typeface="Century Gothic" panose="020B0502020202020204" pitchFamily="34" charset="0"/>
            </a:endParaRPr>
          </a:p>
        </p:txBody>
      </p:sp>
      <p:sp>
        <p:nvSpPr>
          <p:cNvPr id="4" name="Sottotitolo 2"/>
          <p:cNvSpPr txBox="1">
            <a:spLocks/>
          </p:cNvSpPr>
          <p:nvPr/>
        </p:nvSpPr>
        <p:spPr>
          <a:xfrm>
            <a:off x="601014" y="1093694"/>
            <a:ext cx="10972440" cy="4560047"/>
          </a:xfrm>
          <a:prstGeom prst="rect">
            <a:avLst/>
          </a:prstGeom>
        </p:spPr>
        <p:txBody>
          <a:bodyPr lIns="0" tIns="0" rIns="0" bIns="0" anchor="ctr">
            <a:noAutofit/>
          </a:bodyPr>
          <a:lstStyle/>
          <a:p>
            <a:pPr marL="108000" algn="just"/>
            <a:r>
              <a:rPr lang="it-IT" sz="2000" dirty="0" smtClean="0">
                <a:latin typeface="Century Gothic" panose="020B0502020202020204" pitchFamily="34" charset="0"/>
              </a:rPr>
              <a:t>L’ONU </a:t>
            </a:r>
            <a:r>
              <a:rPr lang="it-IT" sz="2000" dirty="0">
                <a:latin typeface="Century Gothic" panose="020B0502020202020204" pitchFamily="34" charset="0"/>
              </a:rPr>
              <a:t>ha dato inizio alla Missione di Appoggio delle Nazioni Unite in Libia (meglio conosciuta con l’acronimo inglese </a:t>
            </a:r>
            <a:r>
              <a:rPr lang="it-IT" sz="2000" dirty="0" smtClean="0">
                <a:latin typeface="Century Gothic" panose="020B0502020202020204" pitchFamily="34" charset="0"/>
              </a:rPr>
              <a:t>UNSMIL) </a:t>
            </a:r>
            <a:r>
              <a:rPr lang="it-IT" sz="2000" dirty="0">
                <a:latin typeface="Century Gothic" panose="020B0502020202020204" pitchFamily="34" charset="0"/>
              </a:rPr>
              <a:t>nel settembre 2011, per mediare il processo politico e promuovere stabilità e sicurezza. Uno dei primi ostacoli per </a:t>
            </a:r>
            <a:r>
              <a:rPr lang="it-IT" sz="2000" dirty="0" smtClean="0">
                <a:latin typeface="Century Gothic" panose="020B0502020202020204" pitchFamily="34" charset="0"/>
              </a:rPr>
              <a:t>UNSMIL </a:t>
            </a:r>
            <a:r>
              <a:rPr lang="it-IT" sz="2000" dirty="0">
                <a:latin typeface="Century Gothic" panose="020B0502020202020204" pitchFamily="34" charset="0"/>
              </a:rPr>
              <a:t>è stata l’insistenza degli </a:t>
            </a:r>
            <a:r>
              <a:rPr lang="it-IT" sz="2000" i="1" dirty="0" err="1">
                <a:latin typeface="Century Gothic" panose="020B0502020202020204" pitchFamily="34" charset="0"/>
              </a:rPr>
              <a:t>stakeholders</a:t>
            </a:r>
            <a:r>
              <a:rPr lang="it-IT" sz="2000" dirty="0">
                <a:latin typeface="Century Gothic" panose="020B0502020202020204" pitchFamily="34" charset="0"/>
              </a:rPr>
              <a:t> libici per un processo politico a guida libica, senza interferenze da parte della comunità internazionale: questa richiesta apparentemente legittima in pratica ha comportato posizioni di potere per i </a:t>
            </a:r>
            <a:r>
              <a:rPr lang="it-IT" sz="2000" i="1" dirty="0">
                <a:latin typeface="Century Gothic" panose="020B0502020202020204" pitchFamily="34" charset="0"/>
              </a:rPr>
              <a:t>leader</a:t>
            </a:r>
            <a:r>
              <a:rPr lang="it-IT" sz="2000" dirty="0">
                <a:latin typeface="Century Gothic" panose="020B0502020202020204" pitchFamily="34" charset="0"/>
              </a:rPr>
              <a:t> delle milizie e l’incorporazione delle loro brigate nelle forze di sicurezza dello stato. Queste dinamiche hanno fin dall’inizio complicato il processo politico, limitando l’imparzialità delle istituzioni e la trasparenza delle spese pubbliche. Le elezioni che avrebbero dovuto avere luogo nel dicembre 2021 sono state posticipate indefinitamente. Militarmente, la </a:t>
            </a:r>
            <a:r>
              <a:rPr lang="it-IT" sz="2000" dirty="0" smtClean="0">
                <a:latin typeface="Century Gothic" panose="020B0502020202020204" pitchFamily="34" charset="0"/>
              </a:rPr>
              <a:t>LIBIA </a:t>
            </a:r>
            <a:r>
              <a:rPr lang="it-IT" sz="2000" dirty="0">
                <a:latin typeface="Century Gothic" panose="020B0502020202020204" pitchFamily="34" charset="0"/>
              </a:rPr>
              <a:t>resta </a:t>
            </a:r>
            <a:r>
              <a:rPr lang="it-IT" sz="2000" dirty="0" smtClean="0">
                <a:latin typeface="Century Gothic" panose="020B0502020202020204" pitchFamily="34" charset="0"/>
              </a:rPr>
              <a:t>divisa e diversi </a:t>
            </a:r>
            <a:r>
              <a:rPr lang="it-IT" sz="2000" dirty="0">
                <a:latin typeface="Century Gothic" panose="020B0502020202020204" pitchFamily="34" charset="0"/>
              </a:rPr>
              <a:t>paesi, fra cui </a:t>
            </a:r>
            <a:r>
              <a:rPr lang="it-IT" sz="2000" dirty="0" smtClean="0">
                <a:latin typeface="Century Gothic" panose="020B0502020202020204" pitchFamily="34" charset="0"/>
              </a:rPr>
              <a:t>RUSSIA </a:t>
            </a:r>
            <a:r>
              <a:rPr lang="it-IT" sz="2000" dirty="0">
                <a:latin typeface="Century Gothic" panose="020B0502020202020204" pitchFamily="34" charset="0"/>
              </a:rPr>
              <a:t>e </a:t>
            </a:r>
            <a:r>
              <a:rPr lang="it-IT" sz="2000" dirty="0" smtClean="0">
                <a:latin typeface="Century Gothic" panose="020B0502020202020204" pitchFamily="34" charset="0"/>
              </a:rPr>
              <a:t>TURCHIA, </a:t>
            </a:r>
            <a:r>
              <a:rPr lang="it-IT" sz="2000" dirty="0">
                <a:latin typeface="Century Gothic" panose="020B0502020202020204" pitchFamily="34" charset="0"/>
              </a:rPr>
              <a:t>non hanno rispettato l’embargo sulle armi per </a:t>
            </a:r>
            <a:r>
              <a:rPr lang="it-IT" sz="2000" dirty="0" smtClean="0">
                <a:latin typeface="Century Gothic" panose="020B0502020202020204" pitchFamily="34" charset="0"/>
              </a:rPr>
              <a:t>LIBIA. L’attuale rappresentante speciale </a:t>
            </a:r>
            <a:r>
              <a:rPr lang="it-IT" sz="2000" dirty="0">
                <a:latin typeface="Century Gothic" panose="020B0502020202020204" pitchFamily="34" charset="0"/>
              </a:rPr>
              <a:t>per la </a:t>
            </a:r>
            <a:r>
              <a:rPr lang="it-IT" sz="2000" dirty="0" smtClean="0">
                <a:latin typeface="Century Gothic" panose="020B0502020202020204" pitchFamily="34" charset="0"/>
              </a:rPr>
              <a:t>LIBIA </a:t>
            </a:r>
            <a:r>
              <a:rPr lang="it-IT" sz="2000" dirty="0">
                <a:latin typeface="Century Gothic" panose="020B0502020202020204" pitchFamily="34" charset="0"/>
              </a:rPr>
              <a:t>e capo della missione di sostegno delle Nazioni Unite in </a:t>
            </a:r>
            <a:r>
              <a:rPr lang="it-IT" sz="2000" dirty="0" smtClean="0">
                <a:latin typeface="Century Gothic" panose="020B0502020202020204" pitchFamily="34" charset="0"/>
              </a:rPr>
              <a:t>LIBIA </a:t>
            </a:r>
            <a:r>
              <a:rPr lang="it-IT" sz="2000" dirty="0">
                <a:latin typeface="Century Gothic" panose="020B0502020202020204" pitchFamily="34" charset="0"/>
              </a:rPr>
              <a:t>(</a:t>
            </a:r>
            <a:r>
              <a:rPr lang="it-IT" sz="2000" dirty="0" smtClean="0">
                <a:latin typeface="Century Gothic" panose="020B0502020202020204" pitchFamily="34" charset="0"/>
              </a:rPr>
              <a:t>UNSMIL) è il Abdoulaye BATHILY.</a:t>
            </a:r>
            <a:endParaRPr lang="it-IT" sz="2000" dirty="0">
              <a:solidFill>
                <a:srgbClr val="FF0000"/>
              </a:solidFill>
              <a:latin typeface="Century Gothic" panose="020B0502020202020204" pitchFamily="34" charset="0"/>
            </a:endParaRPr>
          </a:p>
        </p:txBody>
      </p:sp>
    </p:spTree>
    <p:extLst>
      <p:ext uri="{BB962C8B-B14F-4D97-AF65-F5344CB8AC3E}">
        <p14:creationId xmlns:p14="http://schemas.microsoft.com/office/powerpoint/2010/main" val="13976779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438401" y="76199"/>
            <a:ext cx="8525434" cy="846667"/>
          </a:xfrm>
        </p:spPr>
        <p:txBody>
          <a:bodyPr/>
          <a:lstStyle/>
          <a:p>
            <a:pPr algn="ctr"/>
            <a:r>
              <a:rPr lang="it-IT" sz="2400" i="1" dirty="0">
                <a:solidFill>
                  <a:schemeClr val="tx2">
                    <a:lumMod val="60000"/>
                    <a:lumOff val="40000"/>
                  </a:schemeClr>
                </a:solidFill>
                <a:latin typeface="Century Gothic" panose="020B0502020202020204" pitchFamily="34" charset="0"/>
              </a:rPr>
              <a:t>Missione </a:t>
            </a:r>
            <a:r>
              <a:rPr lang="it-IT" sz="2400" i="1" dirty="0" smtClean="0">
                <a:solidFill>
                  <a:schemeClr val="tx2">
                    <a:lumMod val="60000"/>
                    <a:lumOff val="40000"/>
                  </a:schemeClr>
                </a:solidFill>
                <a:latin typeface="Century Gothic" panose="020B0502020202020204" pitchFamily="34" charset="0"/>
              </a:rPr>
              <a:t>Bilaterale </a:t>
            </a:r>
            <a:r>
              <a:rPr lang="it-IT" sz="2400" i="1" dirty="0">
                <a:solidFill>
                  <a:schemeClr val="tx2">
                    <a:lumMod val="60000"/>
                    <a:lumOff val="40000"/>
                  </a:schemeClr>
                </a:solidFill>
                <a:latin typeface="Century Gothic" panose="020B0502020202020204" pitchFamily="34" charset="0"/>
              </a:rPr>
              <a:t>di </a:t>
            </a:r>
            <a:r>
              <a:rPr lang="it-IT" sz="2400" i="1" dirty="0" smtClean="0">
                <a:solidFill>
                  <a:schemeClr val="tx2">
                    <a:lumMod val="60000"/>
                    <a:lumOff val="40000"/>
                  </a:schemeClr>
                </a:solidFill>
                <a:latin typeface="Century Gothic" panose="020B0502020202020204" pitchFamily="34" charset="0"/>
              </a:rPr>
              <a:t>Assistenza </a:t>
            </a:r>
            <a:r>
              <a:rPr lang="it-IT" sz="2400" i="1" dirty="0">
                <a:solidFill>
                  <a:schemeClr val="tx2">
                    <a:lumMod val="60000"/>
                    <a:lumOff val="40000"/>
                  </a:schemeClr>
                </a:solidFill>
                <a:latin typeface="Century Gothic" panose="020B0502020202020204" pitchFamily="34" charset="0"/>
              </a:rPr>
              <a:t>e </a:t>
            </a:r>
            <a:r>
              <a:rPr lang="it-IT" sz="2400" i="1" dirty="0" smtClean="0">
                <a:solidFill>
                  <a:schemeClr val="tx2">
                    <a:lumMod val="60000"/>
                    <a:lumOff val="40000"/>
                  </a:schemeClr>
                </a:solidFill>
                <a:latin typeface="Century Gothic" panose="020B0502020202020204" pitchFamily="34" charset="0"/>
              </a:rPr>
              <a:t>Supporto </a:t>
            </a:r>
            <a:r>
              <a:rPr lang="it-IT" sz="2400" i="1" dirty="0">
                <a:solidFill>
                  <a:schemeClr val="tx2">
                    <a:lumMod val="60000"/>
                    <a:lumOff val="40000"/>
                  </a:schemeClr>
                </a:solidFill>
                <a:latin typeface="Century Gothic" panose="020B0502020202020204" pitchFamily="34" charset="0"/>
              </a:rPr>
              <a:t>in Libia (MIASIT</a:t>
            </a:r>
            <a:r>
              <a:rPr lang="it-IT" sz="2400" i="1" dirty="0" smtClean="0">
                <a:solidFill>
                  <a:schemeClr val="tx2">
                    <a:lumMod val="60000"/>
                    <a:lumOff val="40000"/>
                  </a:schemeClr>
                </a:solidFill>
                <a:latin typeface="Century Gothic" panose="020B0502020202020204" pitchFamily="34" charset="0"/>
              </a:rPr>
              <a:t>)</a:t>
            </a:r>
            <a:endParaRPr lang="it-IT" sz="2400" i="1" dirty="0">
              <a:solidFill>
                <a:schemeClr val="tx2">
                  <a:lumMod val="60000"/>
                  <a:lumOff val="40000"/>
                </a:schemeClr>
              </a:solidFill>
              <a:latin typeface="+mn-lt"/>
            </a:endParaRPr>
          </a:p>
        </p:txBody>
      </p:sp>
      <p:sp>
        <p:nvSpPr>
          <p:cNvPr id="4" name="Sottotitolo 2"/>
          <p:cNvSpPr txBox="1">
            <a:spLocks/>
          </p:cNvSpPr>
          <p:nvPr/>
        </p:nvSpPr>
        <p:spPr>
          <a:xfrm>
            <a:off x="787279" y="2717802"/>
            <a:ext cx="10972440" cy="736600"/>
          </a:xfrm>
          <a:prstGeom prst="rect">
            <a:avLst/>
          </a:prstGeom>
        </p:spPr>
        <p:txBody>
          <a:bodyPr lIns="0" tIns="0" rIns="0" bIns="0" anchor="ctr">
            <a:noAutofit/>
          </a:bodyPr>
          <a:lstStyle/>
          <a:p>
            <a:endParaRPr lang="it-IT" sz="2000" dirty="0"/>
          </a:p>
        </p:txBody>
      </p:sp>
      <p:sp>
        <p:nvSpPr>
          <p:cNvPr id="5" name="Rettangolo 4"/>
          <p:cNvSpPr/>
          <p:nvPr/>
        </p:nvSpPr>
        <p:spPr>
          <a:xfrm>
            <a:off x="364067" y="2030506"/>
            <a:ext cx="11395652" cy="3323987"/>
          </a:xfrm>
          <a:prstGeom prst="rect">
            <a:avLst/>
          </a:prstGeom>
        </p:spPr>
        <p:txBody>
          <a:bodyPr wrap="square">
            <a:spAutoFit/>
          </a:bodyPr>
          <a:lstStyle/>
          <a:p>
            <a:pPr algn="just" fontAlgn="base">
              <a:lnSpc>
                <a:spcPct val="150000"/>
              </a:lnSpc>
            </a:pPr>
            <a:r>
              <a:rPr lang="it-IT" sz="2000" dirty="0" smtClean="0">
                <a:latin typeface="Century Gothic" panose="020B0502020202020204" pitchFamily="34" charset="0"/>
              </a:rPr>
              <a:t>LA </a:t>
            </a:r>
            <a:r>
              <a:rPr lang="it-IT" sz="2000" dirty="0">
                <a:latin typeface="Century Gothic" panose="020B0502020202020204" pitchFamily="34" charset="0"/>
              </a:rPr>
              <a:t>MISSIONE </a:t>
            </a:r>
            <a:r>
              <a:rPr lang="it-IT" sz="2000" dirty="0" smtClean="0">
                <a:latin typeface="Century Gothic" panose="020B0502020202020204" pitchFamily="34" charset="0"/>
              </a:rPr>
              <a:t>È </a:t>
            </a:r>
            <a:r>
              <a:rPr lang="it-IT" sz="2000" dirty="0">
                <a:latin typeface="Century Gothic" panose="020B0502020202020204" pitchFamily="34" charset="0"/>
              </a:rPr>
              <a:t>INDIRIZZATA A FAVORIRE LA STABILIZZAZIONE DELLA LIBIA, ATTRAVERSO LO SVILUPPO DI UNA COOPERAZIONE BILATERALE, ALLO SCOPO DI INCREMENTARE LE </a:t>
            </a:r>
            <a:r>
              <a:rPr lang="it-IT" sz="2000" dirty="0" smtClean="0">
                <a:latin typeface="Century Gothic" panose="020B0502020202020204" pitchFamily="34" charset="0"/>
              </a:rPr>
              <a:t>CAPACITÀ DELLA </a:t>
            </a:r>
            <a:r>
              <a:rPr lang="it-IT" sz="2000" dirty="0">
                <a:latin typeface="Century Gothic" panose="020B0502020202020204" pitchFamily="34" charset="0"/>
              </a:rPr>
              <a:t>DIFESA LOCALE, SUPPORTANDO E AGEVOLANDO LA CONDOTTA DELLE </a:t>
            </a:r>
            <a:r>
              <a:rPr lang="it-IT" sz="2000" dirty="0" smtClean="0">
                <a:latin typeface="Century Gothic" panose="020B0502020202020204" pitchFamily="34" charset="0"/>
              </a:rPr>
              <a:t>ATTIVITÀ DI </a:t>
            </a:r>
            <a:r>
              <a:rPr lang="it-IT" sz="2000" dirty="0">
                <a:latin typeface="Century Gothic" panose="020B0502020202020204" pitchFamily="34" charset="0"/>
              </a:rPr>
              <a:t>FORMAZIONE E ADDESTRAMENTO SIA IN ITALIA SIA IN LIBIA, IN ARMONIA CON LE LINEE DI INTERVENTO DECISE DALLE NAZIONI </a:t>
            </a:r>
            <a:r>
              <a:rPr lang="it-IT" sz="2000" dirty="0" smtClean="0">
                <a:latin typeface="Century Gothic" panose="020B0502020202020204" pitchFamily="34" charset="0"/>
              </a:rPr>
              <a:t>UNITE. IL COMANDO DELLA MISSIONE È SCHIERATO A TRIPOLI ED IL COMANDO È AFFIDATO AD UN GENERALE DI BRIGATA, CON UN DISTACCAMENTO SCHIERATO A MISURATA.​​​​</a:t>
            </a:r>
            <a:endParaRPr lang="it-IT" sz="2000" dirty="0">
              <a:latin typeface="Century Gothic" panose="020B0502020202020204" pitchFamily="34" charset="0"/>
            </a:endParaRPr>
          </a:p>
        </p:txBody>
      </p:sp>
    </p:spTree>
    <p:extLst>
      <p:ext uri="{BB962C8B-B14F-4D97-AF65-F5344CB8AC3E}">
        <p14:creationId xmlns:p14="http://schemas.microsoft.com/office/powerpoint/2010/main" val="31023676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p:nvPr>
        </p:nvSpPr>
        <p:spPr>
          <a:xfrm>
            <a:off x="609480" y="3006537"/>
            <a:ext cx="10999814" cy="2169622"/>
          </a:xfrm>
        </p:spPr>
        <p:txBody>
          <a:bodyPr/>
          <a:lstStyle/>
          <a:p>
            <a:pPr marL="285750" indent="-285750" algn="just">
              <a:lnSpc>
                <a:spcPct val="150000"/>
              </a:lnSpc>
              <a:buFont typeface="Arial" panose="020B0604020202020204" pitchFamily="34" charset="0"/>
              <a:buChar char="•"/>
            </a:pPr>
            <a:r>
              <a:rPr lang="it-IT" sz="2000" dirty="0" smtClean="0">
                <a:latin typeface="Century Gothic" panose="020B0502020202020204" pitchFamily="34" charset="0"/>
              </a:rPr>
              <a:t>Mantenere un profilo basso;</a:t>
            </a:r>
          </a:p>
          <a:p>
            <a:pPr marL="285750" indent="-285750" algn="just">
              <a:lnSpc>
                <a:spcPct val="150000"/>
              </a:lnSpc>
              <a:buFont typeface="Arial" panose="020B0604020202020204" pitchFamily="34" charset="0"/>
              <a:buChar char="•"/>
            </a:pPr>
            <a:r>
              <a:rPr lang="it-IT" sz="2000" dirty="0" smtClean="0">
                <a:latin typeface="Century Gothic" panose="020B0502020202020204" pitchFamily="34" charset="0"/>
              </a:rPr>
              <a:t>Limitare i movimenti;</a:t>
            </a:r>
          </a:p>
          <a:p>
            <a:pPr marL="285750" indent="-285750" algn="just">
              <a:lnSpc>
                <a:spcPct val="150000"/>
              </a:lnSpc>
              <a:buFont typeface="Arial" panose="020B0604020202020204" pitchFamily="34" charset="0"/>
              <a:buChar char="•"/>
            </a:pPr>
            <a:r>
              <a:rPr lang="it-IT" sz="2000" dirty="0" smtClean="0">
                <a:latin typeface="Century Gothic" panose="020B0502020202020204" pitchFamily="34" charset="0"/>
              </a:rPr>
              <a:t>Relazione con la popolazione locale;</a:t>
            </a:r>
          </a:p>
          <a:p>
            <a:pPr marL="285750" indent="-285750" algn="just">
              <a:lnSpc>
                <a:spcPct val="150000"/>
              </a:lnSpc>
              <a:buFont typeface="Arial" panose="020B0604020202020204" pitchFamily="34" charset="0"/>
              <a:buChar char="•"/>
            </a:pPr>
            <a:r>
              <a:rPr lang="it-IT" sz="2000" dirty="0" smtClean="0">
                <a:latin typeface="Century Gothic" panose="020B0502020202020204" pitchFamily="34" charset="0"/>
              </a:rPr>
              <a:t>Comunicazioni e collaborazione. </a:t>
            </a:r>
            <a:endParaRPr lang="it-IT" sz="2000" dirty="0">
              <a:latin typeface="Century Gothic" panose="020B0502020202020204" pitchFamily="34" charset="0"/>
            </a:endParaRPr>
          </a:p>
        </p:txBody>
      </p:sp>
      <p:sp>
        <p:nvSpPr>
          <p:cNvPr id="4" name="Rettangolo 3"/>
          <p:cNvSpPr/>
          <p:nvPr/>
        </p:nvSpPr>
        <p:spPr>
          <a:xfrm>
            <a:off x="1770610" y="241157"/>
            <a:ext cx="9173505" cy="584775"/>
          </a:xfrm>
          <a:prstGeom prst="rect">
            <a:avLst/>
          </a:prstGeom>
        </p:spPr>
        <p:txBody>
          <a:bodyPr wrap="square">
            <a:spAutoFit/>
          </a:bodyPr>
          <a:lstStyle/>
          <a:p>
            <a:pPr algn="ctr"/>
            <a:r>
              <a:rPr lang="it-IT" sz="3200" i="1" dirty="0" smtClean="0">
                <a:solidFill>
                  <a:srgbClr val="0070C0"/>
                </a:solidFill>
                <a:latin typeface="Century Gothic" panose="020B0502020202020204" pitchFamily="34" charset="0"/>
              </a:rPr>
              <a:t>Comportamento </a:t>
            </a:r>
            <a:endParaRPr lang="it-IT" sz="3200" i="1" dirty="0">
              <a:solidFill>
                <a:srgbClr val="0070C0"/>
              </a:solidFill>
              <a:latin typeface="Century Gothic" panose="020B0502020202020204" pitchFamily="34" charset="0"/>
            </a:endParaRPr>
          </a:p>
        </p:txBody>
      </p:sp>
      <p:pic>
        <p:nvPicPr>
          <p:cNvPr id="2052" name="Picture 4" descr="https://cuneo.confartigianato.it/wordpress-new/wp-content/uploads/2022/05/360_F_384004593_lAyR3AKcjzBqUdN8YmFyyBrUQSpeA6d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0222" y="1176401"/>
            <a:ext cx="7398330" cy="1479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77526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2492</TotalTime>
  <Words>725</Words>
  <Application>Microsoft Office PowerPoint</Application>
  <PresentationFormat>Widescreen</PresentationFormat>
  <Paragraphs>57</Paragraphs>
  <Slides>10</Slides>
  <Notes>1</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10</vt:i4>
      </vt:variant>
    </vt:vector>
  </HeadingPairs>
  <TitlesOfParts>
    <vt:vector size="19" baseType="lpstr">
      <vt:lpstr>Arial</vt:lpstr>
      <vt:lpstr>Arial Narrow</vt:lpstr>
      <vt:lpstr>Calibri</vt:lpstr>
      <vt:lpstr>Century Gothic</vt:lpstr>
      <vt:lpstr>DejaVu Sans</vt:lpstr>
      <vt:lpstr>Tahoma</vt:lpstr>
      <vt:lpstr>Times New Roman</vt:lpstr>
      <vt:lpstr>Wingdings</vt:lpstr>
      <vt:lpstr>Office Theme</vt:lpstr>
      <vt:lpstr>Presentazione standard di PowerPoint</vt:lpstr>
      <vt:lpstr>LIBIA </vt:lpstr>
      <vt:lpstr>Presentazione standard di PowerPoint</vt:lpstr>
      <vt:lpstr>Presentazione standard di PowerPoint</vt:lpstr>
      <vt:lpstr>Presentazione standard di PowerPoint</vt:lpstr>
      <vt:lpstr>Milizie e Forze Armate</vt:lpstr>
      <vt:lpstr>Organizzazione delle Nazioni Unite (ONU)</vt:lpstr>
      <vt:lpstr>Missione Bilaterale di Assistenza e Supporto in Libia (MIASIT)</vt:lpstr>
      <vt:lpstr>Presentazione standard di PowerPoint</vt:lpstr>
      <vt:lpstr>LIBIA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miasit.ma</dc:creator>
  <cp:lastModifiedBy>casz-coord</cp:lastModifiedBy>
  <cp:revision>2735</cp:revision>
  <cp:lastPrinted>2022-07-15T06:31:12Z</cp:lastPrinted>
  <dcterms:created xsi:type="dcterms:W3CDTF">2020-12-26T13:09:20Z</dcterms:created>
  <dcterms:modified xsi:type="dcterms:W3CDTF">2023-07-04T10:09:57Z</dcterms:modified>
</cp:coreProperties>
</file>