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4" r:id="rId1"/>
  </p:sldMasterIdLst>
  <p:notesMasterIdLst>
    <p:notesMasterId r:id="rId11"/>
  </p:notesMasterIdLst>
  <p:sldIdLst>
    <p:sldId id="9102" r:id="rId2"/>
    <p:sldId id="9095" r:id="rId3"/>
    <p:sldId id="9090" r:id="rId4"/>
    <p:sldId id="9097" r:id="rId5"/>
    <p:sldId id="9100" r:id="rId6"/>
    <p:sldId id="9098" r:id="rId7"/>
    <p:sldId id="9099" r:id="rId8"/>
    <p:sldId id="9101" r:id="rId9"/>
    <p:sldId id="9096" r:id="rId1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82A4359-AF13-4BD1-992B-D0A4538E2C22}">
          <p14:sldIdLst>
            <p14:sldId id="9102"/>
            <p14:sldId id="9095"/>
            <p14:sldId id="9090"/>
            <p14:sldId id="9097"/>
            <p14:sldId id="9100"/>
            <p14:sldId id="9098"/>
            <p14:sldId id="9099"/>
            <p14:sldId id="9101"/>
            <p14:sldId id="9096"/>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sit.ma" initials="m" lastIdx="3" clrIdx="0"/>
  <p:cmAuthor id="2" name="mimmo driver4" initials="md" lastIdx="68" clrIdx="1"/>
  <p:cmAuthor id="3" name="user" initials="u" lastIdx="4" clrIdx="2"/>
  <p:cmAuthor id="4" name="S6 I" initials="SI" lastIdx="1" clrIdx="3"/>
  <p:cmAuthor id="5" name="Mirko CAMPA" initials="M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9B9"/>
    <a:srgbClr val="000000"/>
    <a:srgbClr val="F2F2F2"/>
    <a:srgbClr val="FFFF96"/>
    <a:srgbClr val="FFFF00"/>
    <a:srgbClr val="F3F9EF"/>
    <a:srgbClr val="4F81BD"/>
    <a:srgbClr val="DEEBF7"/>
    <a:srgbClr val="FFA8A8"/>
    <a:srgbClr val="B3E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02" autoAdjust="0"/>
    <p:restoredTop sz="86457" autoAdjust="0"/>
  </p:normalViewPr>
  <p:slideViewPr>
    <p:cSldViewPr snapToGrid="0">
      <p:cViewPr>
        <p:scale>
          <a:sx n="90" d="100"/>
          <a:sy n="90" d="100"/>
        </p:scale>
        <p:origin x="-605" y="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45659" cy="498056"/>
          </a:xfrm>
          <a:prstGeom prst="rect">
            <a:avLst/>
          </a:prstGeom>
        </p:spPr>
        <p:txBody>
          <a:bodyPr vert="horz" lIns="91422" tIns="45712" rIns="91422" bIns="45712" rtlCol="0"/>
          <a:lstStyle>
            <a:lvl1pPr algn="l">
              <a:defRPr sz="1200"/>
            </a:lvl1pPr>
          </a:lstStyle>
          <a:p>
            <a:endParaRPr lang="it-IT" dirty="0"/>
          </a:p>
        </p:txBody>
      </p:sp>
      <p:sp>
        <p:nvSpPr>
          <p:cNvPr id="3" name="Segnaposto data 2"/>
          <p:cNvSpPr>
            <a:spLocks noGrp="1"/>
          </p:cNvSpPr>
          <p:nvPr>
            <p:ph type="dt" idx="1"/>
          </p:nvPr>
        </p:nvSpPr>
        <p:spPr>
          <a:xfrm>
            <a:off x="3850443" y="2"/>
            <a:ext cx="2945659" cy="498056"/>
          </a:xfrm>
          <a:prstGeom prst="rect">
            <a:avLst/>
          </a:prstGeom>
        </p:spPr>
        <p:txBody>
          <a:bodyPr vert="horz" lIns="91422" tIns="45712" rIns="91422" bIns="45712" rtlCol="0"/>
          <a:lstStyle>
            <a:lvl1pPr algn="r">
              <a:defRPr sz="1200"/>
            </a:lvl1pPr>
          </a:lstStyle>
          <a:p>
            <a:fld id="{1FC3A750-8424-443A-8D08-E7CAABA1B453}" type="datetimeFigureOut">
              <a:rPr lang="it-IT" smtClean="0"/>
              <a:t>10/06/2023</a:t>
            </a:fld>
            <a:endParaRPr lang="it-IT" dirty="0"/>
          </a:p>
        </p:txBody>
      </p:sp>
      <p:sp>
        <p:nvSpPr>
          <p:cNvPr id="4" name="Segnaposto immagin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22" tIns="45712" rIns="91422" bIns="45712" rtlCol="0" anchor="ctr"/>
          <a:lstStyle/>
          <a:p>
            <a:endParaRPr lang="it-IT" dirty="0"/>
          </a:p>
        </p:txBody>
      </p:sp>
      <p:sp>
        <p:nvSpPr>
          <p:cNvPr id="5" name="Segnaposto note 4"/>
          <p:cNvSpPr>
            <a:spLocks noGrp="1"/>
          </p:cNvSpPr>
          <p:nvPr>
            <p:ph type="body" sz="quarter" idx="3"/>
          </p:nvPr>
        </p:nvSpPr>
        <p:spPr>
          <a:xfrm>
            <a:off x="679768" y="4777196"/>
            <a:ext cx="5438140" cy="3908613"/>
          </a:xfrm>
          <a:prstGeom prst="rect">
            <a:avLst/>
          </a:prstGeom>
        </p:spPr>
        <p:txBody>
          <a:bodyPr vert="horz" lIns="91422" tIns="45712" rIns="91422" bIns="45712"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8055"/>
          </a:xfrm>
          <a:prstGeom prst="rect">
            <a:avLst/>
          </a:prstGeom>
        </p:spPr>
        <p:txBody>
          <a:bodyPr vert="horz" lIns="91422" tIns="45712" rIns="91422" bIns="45712"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22" tIns="45712" rIns="91422" bIns="45712" rtlCol="0" anchor="b"/>
          <a:lstStyle>
            <a:lvl1pPr algn="r">
              <a:defRPr sz="1200"/>
            </a:lvl1pPr>
          </a:lstStyle>
          <a:p>
            <a:fld id="{D5FFCE3E-6C44-4785-8E5C-37687D799F99}" type="slidenum">
              <a:rPr lang="it-IT" smtClean="0"/>
              <a:t>‹N›</a:t>
            </a:fld>
            <a:endParaRPr lang="it-IT" dirty="0"/>
          </a:p>
        </p:txBody>
      </p:sp>
    </p:spTree>
    <p:extLst>
      <p:ext uri="{BB962C8B-B14F-4D97-AF65-F5344CB8AC3E}">
        <p14:creationId xmlns:p14="http://schemas.microsoft.com/office/powerpoint/2010/main" val="351915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xfrm>
            <a:off x="425450" y="1244600"/>
            <a:ext cx="5964238" cy="3355975"/>
          </a:xfrm>
          <a:noFill/>
          <a:ln>
            <a:solidFill>
              <a:srgbClr val="000000"/>
            </a:solidFill>
            <a:miter lim="800000"/>
            <a:headEnd/>
            <a:tailEnd/>
          </a:ln>
        </p:spPr>
      </p:sp>
      <p:sp>
        <p:nvSpPr>
          <p:cNvPr id="430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dirty="0"/>
          </a:p>
        </p:txBody>
      </p:sp>
      <p:sp>
        <p:nvSpPr>
          <p:cNvPr id="4" name="Segnaposto numero diapositiva 3"/>
          <p:cNvSpPr>
            <a:spLocks noGrp="1"/>
          </p:cNvSpPr>
          <p:nvPr>
            <p:ph type="sldNum" sz="quarter" idx="5"/>
          </p:nvPr>
        </p:nvSpPr>
        <p:spPr/>
        <p:txBody>
          <a:bodyPr/>
          <a:lstStyle/>
          <a:p>
            <a:pPr>
              <a:defRPr/>
            </a:pPr>
            <a:fld id="{6C0AD08C-46AD-492D-9C84-83D22F471D6E}" type="slidenum">
              <a:rPr lang="it-IT" smtClean="0"/>
              <a:pPr>
                <a:defRPr/>
              </a:pPr>
              <a:t>1</a:t>
            </a:fld>
            <a:endParaRPr lang="it-IT" dirty="0"/>
          </a:p>
        </p:txBody>
      </p:sp>
    </p:spTree>
    <p:extLst>
      <p:ext uri="{BB962C8B-B14F-4D97-AF65-F5344CB8AC3E}">
        <p14:creationId xmlns:p14="http://schemas.microsoft.com/office/powerpoint/2010/main" val="59230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34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345939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609600" y="6356353"/>
            <a:ext cx="2844800" cy="366183"/>
          </a:xfrm>
          <a:prstGeom prst="rect">
            <a:avLst/>
          </a:prstGeom>
        </p:spPr>
        <p:txBody>
          <a:bodyPr lIns="121917" tIns="60958" rIns="121917" bIns="60958"/>
          <a:lstStyle>
            <a:lvl1pPr>
              <a:defRPr/>
            </a:lvl1pPr>
          </a:lstStyle>
          <a:p>
            <a:pPr>
              <a:defRPr/>
            </a:pPr>
            <a:fld id="{6049D07A-4C35-47AB-BB40-F44116D05187}" type="datetimeFigureOut">
              <a:rPr lang="it-IT"/>
              <a:pPr>
                <a:defRPr/>
              </a:pPr>
              <a:t>10/06/2023</a:t>
            </a:fld>
            <a:endParaRPr lang="it-IT"/>
          </a:p>
        </p:txBody>
      </p:sp>
      <p:sp>
        <p:nvSpPr>
          <p:cNvPr id="3" name="Segnaposto piè di pagina 4"/>
          <p:cNvSpPr>
            <a:spLocks noGrp="1"/>
          </p:cNvSpPr>
          <p:nvPr>
            <p:ph type="ftr" sz="quarter" idx="11"/>
          </p:nvPr>
        </p:nvSpPr>
        <p:spPr>
          <a:xfrm>
            <a:off x="4165600" y="6356353"/>
            <a:ext cx="3860800" cy="366183"/>
          </a:xfrm>
          <a:prstGeom prst="rect">
            <a:avLst/>
          </a:prstGeom>
        </p:spPr>
        <p:txBody>
          <a:bodyPr lIns="121917" tIns="60958" rIns="121917" bIns="60958"/>
          <a:lstStyle>
            <a:lvl1pPr>
              <a:defRPr/>
            </a:lvl1pPr>
          </a:lstStyle>
          <a:p>
            <a:pPr>
              <a:defRPr/>
            </a:pPr>
            <a:endParaRPr lang="it-IT"/>
          </a:p>
        </p:txBody>
      </p:sp>
      <p:sp>
        <p:nvSpPr>
          <p:cNvPr id="4" name="Segnaposto numero diapositiva 5"/>
          <p:cNvSpPr>
            <a:spLocks noGrp="1"/>
          </p:cNvSpPr>
          <p:nvPr>
            <p:ph type="sldNum" sz="quarter" idx="12"/>
          </p:nvPr>
        </p:nvSpPr>
        <p:spPr>
          <a:xfrm>
            <a:off x="8737600" y="6356353"/>
            <a:ext cx="2844800" cy="366183"/>
          </a:xfrm>
          <a:prstGeom prst="rect">
            <a:avLst/>
          </a:prstGeom>
        </p:spPr>
        <p:txBody>
          <a:bodyPr lIns="121917" tIns="60958" rIns="121917" bIns="60958"/>
          <a:lstStyle>
            <a:lvl1pPr>
              <a:defRPr/>
            </a:lvl1pPr>
          </a:lstStyle>
          <a:p>
            <a:pPr>
              <a:defRPr/>
            </a:pPr>
            <a:fld id="{09222260-329D-49CC-9899-21FA022FBFEA}" type="slidenum">
              <a:rPr lang="it-IT"/>
              <a:pPr>
                <a:defRPr/>
              </a:pPr>
              <a:t>‹N›</a:t>
            </a:fld>
            <a:endParaRPr lang="it-IT"/>
          </a:p>
        </p:txBody>
      </p:sp>
    </p:spTree>
    <p:extLst>
      <p:ext uri="{BB962C8B-B14F-4D97-AF65-F5344CB8AC3E}">
        <p14:creationId xmlns:p14="http://schemas.microsoft.com/office/powerpoint/2010/main" val="158424276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tif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CustomShape 1"/>
          <p:cNvSpPr/>
          <p:nvPr/>
        </p:nvSpPr>
        <p:spPr>
          <a:xfrm>
            <a:off x="0" y="6662880"/>
            <a:ext cx="12191520" cy="213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2169"/>
          </a:solidFill>
          <a:ln>
            <a:noFill/>
          </a:ln>
        </p:spPr>
        <p:style>
          <a:lnRef idx="0">
            <a:scrgbClr r="0" g="0" b="0"/>
          </a:lnRef>
          <a:fillRef idx="0">
            <a:scrgbClr r="0" g="0" b="0"/>
          </a:fillRef>
          <a:effectRef idx="0">
            <a:scrgbClr r="0" g="0" b="0"/>
          </a:effectRef>
          <a:fontRef idx="minor"/>
        </p:style>
      </p:sp>
      <p:sp>
        <p:nvSpPr>
          <p:cNvPr id="2" name="CustomShape 2"/>
          <p:cNvSpPr/>
          <p:nvPr/>
        </p:nvSpPr>
        <p:spPr>
          <a:xfrm>
            <a:off x="0" y="6591240"/>
            <a:ext cx="12191520" cy="71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E4D079"/>
          </a:solidFill>
          <a:ln>
            <a:noFill/>
          </a:ln>
        </p:spPr>
        <p:style>
          <a:lnRef idx="0">
            <a:scrgbClr r="0" g="0" b="0"/>
          </a:lnRef>
          <a:fillRef idx="0">
            <a:scrgbClr r="0" g="0" b="0"/>
          </a:fillRef>
          <a:effectRef idx="0">
            <a:scrgbClr r="0" g="0" b="0"/>
          </a:effectRef>
          <a:fontRef idx="minor"/>
        </p:style>
      </p:sp>
      <p:sp>
        <p:nvSpPr>
          <p:cNvPr id="3" name="Line 3"/>
          <p:cNvSpPr/>
          <p:nvPr/>
        </p:nvSpPr>
        <p:spPr>
          <a:xfrm>
            <a:off x="95040" y="880047"/>
            <a:ext cx="11906400" cy="1440"/>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4" name="Line 4"/>
          <p:cNvSpPr/>
          <p:nvPr/>
        </p:nvSpPr>
        <p:spPr>
          <a:xfrm flipH="1">
            <a:off x="10955520" y="90359"/>
            <a:ext cx="0" cy="743778"/>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5" name="Line 5"/>
          <p:cNvSpPr/>
          <p:nvPr/>
        </p:nvSpPr>
        <p:spPr>
          <a:xfrm flipH="1">
            <a:off x="1781557" y="87479"/>
            <a:ext cx="0" cy="746658"/>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7" name="PlaceHolder 6"/>
          <p:cNvSpPr>
            <a:spLocks noGrp="1"/>
          </p:cNvSpPr>
          <p:nvPr>
            <p:ph type="sldNum"/>
          </p:nvPr>
        </p:nvSpPr>
        <p:spPr>
          <a:xfrm>
            <a:off x="9317760" y="6593040"/>
            <a:ext cx="2844000" cy="364680"/>
          </a:xfrm>
          <a:prstGeom prst="rect">
            <a:avLst/>
          </a:prstGeom>
        </p:spPr>
        <p:txBody>
          <a:bodyPr lIns="90000" tIns="46800" rIns="90000" bIns="46800" anchor="ctr"/>
          <a:lstStyle/>
          <a:p>
            <a:pPr algn="r"/>
            <a:fld id="{8B6D624D-56A3-481B-9205-BD0BBECDE3EA}" type="slidenum">
              <a:rPr lang="it-IT" sz="1000" spc="-1" smtClean="0">
                <a:solidFill>
                  <a:srgbClr val="FFFFFF"/>
                </a:solidFill>
                <a:ea typeface="Arial"/>
              </a:rPr>
              <a:pPr algn="r"/>
              <a:t>‹N›</a:t>
            </a:fld>
            <a:endParaRPr lang="it-IT" sz="1000" spc="-1" dirty="0">
              <a:solidFill>
                <a:prstClr val="black"/>
              </a:solidFill>
              <a:latin typeface="Times New Roman"/>
            </a:endParaRPr>
          </a:p>
        </p:txBody>
      </p:sp>
      <p:pic>
        <p:nvPicPr>
          <p:cNvPr id="13" name="Immagine 12">
            <a:extLst>
              <a:ext uri="{FF2B5EF4-FFF2-40B4-BE49-F238E27FC236}">
                <a16:creationId xmlns="" xmlns:a16="http://schemas.microsoft.com/office/drawing/2014/main" id="{563CC344-0914-4713-9C4E-E4713B19E2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93" y="27761"/>
            <a:ext cx="780731" cy="780731"/>
          </a:xfrm>
          <a:prstGeom prst="rect">
            <a:avLst/>
          </a:prstGeom>
        </p:spPr>
      </p:pic>
      <p:pic>
        <p:nvPicPr>
          <p:cNvPr id="17" name="Immagine 16">
            <a:extLst>
              <a:ext uri="{FF2B5EF4-FFF2-40B4-BE49-F238E27FC236}">
                <a16:creationId xmlns="" xmlns:a16="http://schemas.microsoft.com/office/drawing/2014/main" id="{79C3FFD5-A8EB-44E6-BAB4-52669C2E96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99508" y="87479"/>
            <a:ext cx="756445" cy="761058"/>
          </a:xfrm>
          <a:prstGeom prst="rect">
            <a:avLst/>
          </a:prstGeom>
        </p:spPr>
      </p:pic>
      <p:grpSp>
        <p:nvGrpSpPr>
          <p:cNvPr id="18" name="Gruppo 17">
            <a:extLst>
              <a:ext uri="{FF2B5EF4-FFF2-40B4-BE49-F238E27FC236}">
                <a16:creationId xmlns="" xmlns:a16="http://schemas.microsoft.com/office/drawing/2014/main" id="{C0349ACF-385B-4030-9907-20548543FB89}"/>
              </a:ext>
            </a:extLst>
          </p:cNvPr>
          <p:cNvGrpSpPr/>
          <p:nvPr userDrawn="1"/>
        </p:nvGrpSpPr>
        <p:grpSpPr>
          <a:xfrm>
            <a:off x="647225" y="-39503"/>
            <a:ext cx="1178507" cy="922136"/>
            <a:chOff x="-142240" y="-184150"/>
            <a:chExt cx="1688181" cy="1180979"/>
          </a:xfrm>
          <a:noFill/>
        </p:grpSpPr>
        <p:sp>
          <p:nvSpPr>
            <p:cNvPr id="19" name="Rettangolo 18">
              <a:extLst>
                <a:ext uri="{FF2B5EF4-FFF2-40B4-BE49-F238E27FC236}">
                  <a16:creationId xmlns="" xmlns:a16="http://schemas.microsoft.com/office/drawing/2014/main" id="{CDD7E9B9-9AD5-4D18-B47F-E26A08ADDBE2}"/>
                </a:ext>
              </a:extLst>
            </p:cNvPr>
            <p:cNvSpPr/>
            <p:nvPr/>
          </p:nvSpPr>
          <p:spPr>
            <a:xfrm>
              <a:off x="885825" y="224095"/>
              <a:ext cx="257176" cy="21590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Immagine 19">
              <a:extLst>
                <a:ext uri="{FF2B5EF4-FFF2-40B4-BE49-F238E27FC236}">
                  <a16:creationId xmlns="" xmlns:a16="http://schemas.microsoft.com/office/drawing/2014/main" id="{B70614AE-C04C-4334-A5DD-CA23F233C79E}"/>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354" y1="21700" x2="22391" y2="34177"/>
                          <a14:foregroundMark x1="22391" y1="34177" x2="26186" y2="60759"/>
                          <a14:foregroundMark x1="26186" y1="60759" x2="38483" y2="61131"/>
                          <a14:foregroundMark x1="43709" y1="57669" x2="41113" y2="36257"/>
                          <a14:foregroundMark x1="41113" y1="36257" x2="33144" y2="37794"/>
                          <a14:foregroundMark x1="38330" y1="33363" x2="27957" y2="54069"/>
                          <a14:foregroundMark x1="27957" y1="54069" x2="32827" y2="49548"/>
                          <a14:foregroundMark x1="36622" y1="37794" x2="29728" y2="40778"/>
                          <a14:foregroundMark x1="66730" y1="41320" x2="67109" y2="44665"/>
                          <a14:foregroundMark x1="69070" y1="45750" x2="67679" y2="46745"/>
                          <a14:foregroundMark x1="36496" y1="48373" x2="34029" y2="51627"/>
                          <a14:foregroundMark x1="36686" y1="48192" x2="29159" y2="35986"/>
                          <a14:foregroundMark x1="31309" y1="34991" x2="32764" y2="54250"/>
                          <a14:foregroundMark x1="32764" y1="55425" x2="40987" y2="54792"/>
                          <a14:backgroundMark x1="45731" y1="57866" x2="41366" y2="61031"/>
                          <a14:backgroundMark x1="43707" y1="60217" x2="40101" y2="62025"/>
                          <a14:backgroundMark x1="43707" y1="57866" x2="38963" y2="61844"/>
                        </a14:backgroundRemoval>
                      </a14:imgEffect>
                    </a14:imgLayer>
                  </a14:imgProps>
                </a:ext>
                <a:ext uri="{28A0092B-C50C-407E-A947-70E740481C1C}">
                  <a14:useLocalDpi xmlns:a14="http://schemas.microsoft.com/office/drawing/2010/main" val="0"/>
                </a:ext>
              </a:extLst>
            </a:blip>
            <a:stretch>
              <a:fillRect/>
            </a:stretch>
          </p:blipFill>
          <p:spPr>
            <a:xfrm>
              <a:off x="-142240" y="-184150"/>
              <a:ext cx="1688181" cy="1180979"/>
            </a:xfrm>
            <a:prstGeom prst="rect">
              <a:avLst/>
            </a:prstGeom>
            <a:grpFill/>
            <a:ln>
              <a:noFill/>
            </a:ln>
          </p:spPr>
        </p:pic>
      </p:grpSp>
      <p:sp>
        <p:nvSpPr>
          <p:cNvPr id="21" name="CasellaDiTesto 20">
            <a:extLst>
              <a:ext uri="{FF2B5EF4-FFF2-40B4-BE49-F238E27FC236}">
                <a16:creationId xmlns="" xmlns:a16="http://schemas.microsoft.com/office/drawing/2014/main" id="{EF990AE6-38B9-4AD8-AEC7-1D56D02C818F}"/>
              </a:ext>
            </a:extLst>
          </p:cNvPr>
          <p:cNvSpPr txBox="1"/>
          <p:nvPr userDrawn="1"/>
        </p:nvSpPr>
        <p:spPr>
          <a:xfrm>
            <a:off x="1674195" y="10814"/>
            <a:ext cx="950155" cy="369332"/>
          </a:xfrm>
          <a:prstGeom prst="rect">
            <a:avLst/>
          </a:prstGeom>
          <a:noFill/>
        </p:spPr>
        <p:txBody>
          <a:bodyPr wrap="square" rtlCol="0">
            <a:spAutoFit/>
          </a:bodyPr>
          <a:lstStyle/>
          <a:p>
            <a:pPr algn="ctr"/>
            <a:r>
              <a:rPr lang="it-IT" dirty="0">
                <a:latin typeface="Arial Narrow" panose="020B0606020202030204" pitchFamily="34" charset="0"/>
              </a:rPr>
              <a:t>MIASIT</a:t>
            </a:r>
          </a:p>
        </p:txBody>
      </p:sp>
    </p:spTree>
    <p:extLst>
      <p:ext uri="{BB962C8B-B14F-4D97-AF65-F5344CB8AC3E}">
        <p14:creationId xmlns:p14="http://schemas.microsoft.com/office/powerpoint/2010/main" val="20764664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p:bodyStyle>
      <a:lvl1pPr marL="432000" indent="-324000">
        <a:spcBef>
          <a:spcPts val="1417"/>
        </a:spcBef>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8796" y="0"/>
            <a:ext cx="12192000" cy="6858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it-IT" dirty="0"/>
          </a:p>
        </p:txBody>
      </p:sp>
      <p:sp>
        <p:nvSpPr>
          <p:cNvPr id="133" name="CustomShape 2"/>
          <p:cNvSpPr/>
          <p:nvPr/>
        </p:nvSpPr>
        <p:spPr>
          <a:xfrm>
            <a:off x="8796" y="2611120"/>
            <a:ext cx="12192000" cy="144970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it-IT" dirty="0"/>
          </a:p>
        </p:txBody>
      </p:sp>
      <p:sp>
        <p:nvSpPr>
          <p:cNvPr id="7" name="CustomShape 3"/>
          <p:cNvSpPr/>
          <p:nvPr/>
        </p:nvSpPr>
        <p:spPr>
          <a:xfrm>
            <a:off x="4893733" y="2947588"/>
            <a:ext cx="7230534" cy="736723"/>
          </a:xfrm>
          <a:prstGeom prst="rect">
            <a:avLst/>
          </a:prstGeom>
          <a:noFill/>
          <a:ln>
            <a:noFill/>
          </a:ln>
        </p:spPr>
        <p:style>
          <a:lnRef idx="0">
            <a:scrgbClr r="0" g="0" b="0"/>
          </a:lnRef>
          <a:fillRef idx="0">
            <a:scrgbClr r="0" g="0" b="0"/>
          </a:fillRef>
          <a:effectRef idx="0">
            <a:scrgbClr r="0" g="0" b="0"/>
          </a:effectRef>
          <a:fontRef idx="minor"/>
        </p:style>
        <p:txBody>
          <a:bodyPr wrap="square" lIns="119997" tIns="59999" rIns="119997" bIns="59999">
            <a:spAutoFit/>
          </a:bodyPr>
          <a:lstStyle/>
          <a:p>
            <a:pPr algn="ctr">
              <a:defRPr/>
            </a:pPr>
            <a:r>
              <a:rPr lang="it-IT" sz="4000" b="1" spc="-1" dirty="0" smtClean="0">
                <a:solidFill>
                  <a:srgbClr val="000000"/>
                </a:solidFill>
                <a:latin typeface="Tahoma"/>
                <a:ea typeface="Tahoma"/>
              </a:rPr>
              <a:t>CURRENT OPS </a:t>
            </a:r>
            <a:r>
              <a:rPr lang="it-IT" sz="2800" b="1" spc="-1" dirty="0" smtClean="0">
                <a:solidFill>
                  <a:srgbClr val="000000"/>
                </a:solidFill>
                <a:latin typeface="Tahoma"/>
                <a:ea typeface="Tahoma"/>
              </a:rPr>
              <a:t>INPROCESSING</a:t>
            </a:r>
            <a:endParaRPr lang="it-IT" sz="3200" spc="-1" dirty="0">
              <a:solidFill>
                <a:prstClr val="black"/>
              </a:solidFill>
              <a:latin typeface="Arial"/>
            </a:endParaRPr>
          </a:p>
        </p:txBody>
      </p:sp>
      <p:pic>
        <p:nvPicPr>
          <p:cNvPr id="7170" name="Picture 2">
            <a:extLst>
              <a:ext uri="{FF2B5EF4-FFF2-40B4-BE49-F238E27FC236}">
                <a16:creationId xmlns:a16="http://schemas.microsoft.com/office/drawing/2014/main" xmlns="" id="{D37E06E6-FB2C-4348-98CF-8987C4D787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373" y="1170273"/>
            <a:ext cx="4303758" cy="4246246"/>
          </a:xfrm>
          <a:prstGeom prst="flowChartConnector">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2513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09420" y="248200"/>
            <a:ext cx="7619520" cy="513800"/>
          </a:xfrm>
        </p:spPr>
        <p:txBody>
          <a:bodyPr/>
          <a:lstStyle/>
          <a:p>
            <a:pPr algn="ctr"/>
            <a:r>
              <a:rPr lang="it-IT" sz="5400" b="1" dirty="0" smtClean="0"/>
              <a:t>LA LIBIA</a:t>
            </a:r>
            <a:endParaRPr lang="it-IT" sz="5400" dirty="0"/>
          </a:p>
        </p:txBody>
      </p:sp>
      <p:sp>
        <p:nvSpPr>
          <p:cNvPr id="3" name="Sottotitolo 2"/>
          <p:cNvSpPr>
            <a:spLocks noGrp="1"/>
          </p:cNvSpPr>
          <p:nvPr>
            <p:ph type="subTitle"/>
          </p:nvPr>
        </p:nvSpPr>
        <p:spPr>
          <a:xfrm>
            <a:off x="249764" y="965199"/>
            <a:ext cx="4440769" cy="1363135"/>
          </a:xfrm>
        </p:spPr>
        <p:txBody>
          <a:bodyPr/>
          <a:lstStyle/>
          <a:p>
            <a:pPr marL="108000" indent="0">
              <a:buNone/>
            </a:pPr>
            <a:r>
              <a:rPr lang="it-IT" sz="2000" b="1" dirty="0" smtClean="0">
                <a:solidFill>
                  <a:srgbClr val="FF0000"/>
                </a:solidFill>
              </a:rPr>
              <a:t>CONFINI </a:t>
            </a:r>
          </a:p>
          <a:p>
            <a:pPr marL="108000" indent="0">
              <a:spcBef>
                <a:spcPts val="0"/>
              </a:spcBef>
              <a:buNone/>
            </a:pPr>
            <a:r>
              <a:rPr lang="it-IT" sz="1600" b="1" dirty="0" smtClean="0">
                <a:solidFill>
                  <a:schemeClr val="tx1"/>
                </a:solidFill>
              </a:rPr>
              <a:t>SUD: NIGER E CIAD</a:t>
            </a:r>
          </a:p>
          <a:p>
            <a:pPr marL="108000" indent="0">
              <a:spcBef>
                <a:spcPts val="0"/>
              </a:spcBef>
              <a:buNone/>
            </a:pPr>
            <a:r>
              <a:rPr lang="it-IT" sz="1600" b="1" dirty="0" smtClean="0">
                <a:solidFill>
                  <a:schemeClr val="tx1"/>
                </a:solidFill>
              </a:rPr>
              <a:t>EST: EGITTO E SUDAN</a:t>
            </a:r>
          </a:p>
          <a:p>
            <a:pPr marL="108000" indent="0">
              <a:spcBef>
                <a:spcPts val="0"/>
              </a:spcBef>
              <a:buNone/>
            </a:pPr>
            <a:r>
              <a:rPr lang="it-IT" sz="1600" b="1" dirty="0" smtClean="0">
                <a:solidFill>
                  <a:schemeClr val="tx1"/>
                </a:solidFill>
              </a:rPr>
              <a:t>NORD: MAR MEDITERRANEO E TUNISIA</a:t>
            </a:r>
          </a:p>
          <a:p>
            <a:pPr marL="108000" indent="0">
              <a:spcBef>
                <a:spcPts val="0"/>
              </a:spcBef>
              <a:buNone/>
            </a:pPr>
            <a:r>
              <a:rPr lang="it-IT" sz="1600" b="1" dirty="0" smtClean="0">
                <a:solidFill>
                  <a:schemeClr val="tx1"/>
                </a:solidFill>
              </a:rPr>
              <a:t>OVEST: ALGERIA</a:t>
            </a:r>
            <a:endParaRPr lang="it-IT" sz="1600" b="1" dirty="0">
              <a:solidFill>
                <a:schemeClr val="tx1"/>
              </a:solidFill>
            </a:endParaRPr>
          </a:p>
        </p:txBody>
      </p:sp>
      <p:pic>
        <p:nvPicPr>
          <p:cNvPr id="4" name="Immagine 3"/>
          <p:cNvPicPr/>
          <p:nvPr/>
        </p:nvPicPr>
        <p:blipFill>
          <a:blip r:embed="rId2" cstate="print">
            <a:extLst>
              <a:ext uri="{28A0092B-C50C-407E-A947-70E740481C1C}">
                <a14:useLocalDpi xmlns:a14="http://schemas.microsoft.com/office/drawing/2010/main" val="0"/>
              </a:ext>
            </a:extLst>
          </a:blip>
          <a:stretch>
            <a:fillRect/>
          </a:stretch>
        </p:blipFill>
        <p:spPr>
          <a:xfrm>
            <a:off x="4953000" y="956733"/>
            <a:ext cx="6866467" cy="5173135"/>
          </a:xfrm>
          <a:prstGeom prst="rect">
            <a:avLst/>
          </a:prstGeom>
          <a:ln w="12700">
            <a:solidFill>
              <a:schemeClr val="tx1"/>
            </a:solidFill>
          </a:ln>
        </p:spPr>
      </p:pic>
      <p:sp>
        <p:nvSpPr>
          <p:cNvPr id="5" name="Sottotitolo 2"/>
          <p:cNvSpPr txBox="1">
            <a:spLocks/>
          </p:cNvSpPr>
          <p:nvPr/>
        </p:nvSpPr>
        <p:spPr>
          <a:xfrm>
            <a:off x="321731" y="2311401"/>
            <a:ext cx="4368802" cy="1778001"/>
          </a:xfrm>
          <a:prstGeom prst="rect">
            <a:avLst/>
          </a:prstGeom>
        </p:spPr>
        <p:txBody>
          <a:bodyPr lIns="0" tIns="0" rIns="0" bIns="0" anchor="ctr">
            <a:noAutofit/>
          </a:bodyPr>
          <a:lstStyle/>
          <a:p>
            <a:pPr marL="108000"/>
            <a:r>
              <a:rPr lang="it-IT" sz="2000" b="1" dirty="0" smtClean="0">
                <a:solidFill>
                  <a:srgbClr val="FF0000"/>
                </a:solidFill>
              </a:rPr>
              <a:t>LO STATO</a:t>
            </a:r>
          </a:p>
          <a:p>
            <a:pPr marL="108000" algn="just"/>
            <a:r>
              <a:rPr lang="it-IT" sz="1600" b="1" dirty="0" smtClean="0">
                <a:solidFill>
                  <a:schemeClr val="tx1"/>
                </a:solidFill>
              </a:rPr>
              <a:t>LA LIBIA È FORMATA DA 3 REGIONI: </a:t>
            </a:r>
            <a:r>
              <a:rPr lang="it-IT" sz="1600" b="1" dirty="0" smtClean="0">
                <a:solidFill>
                  <a:srgbClr val="00B050"/>
                </a:solidFill>
              </a:rPr>
              <a:t>CIRENAICA</a:t>
            </a:r>
            <a:r>
              <a:rPr lang="it-IT" sz="1600" b="1" dirty="0" smtClean="0">
                <a:solidFill>
                  <a:schemeClr val="tx1"/>
                </a:solidFill>
              </a:rPr>
              <a:t> CHE </a:t>
            </a:r>
            <a:r>
              <a:rPr lang="it-IT" sz="1600" b="1" dirty="0" smtClean="0"/>
              <a:t>È </a:t>
            </a:r>
            <a:r>
              <a:rPr lang="it-IT" sz="1600" b="1" dirty="0" smtClean="0">
                <a:solidFill>
                  <a:schemeClr val="tx1"/>
                </a:solidFill>
              </a:rPr>
              <a:t>LA PIÙ ORINTALE, LA </a:t>
            </a:r>
            <a:r>
              <a:rPr lang="it-IT" sz="1600" b="1" dirty="0" smtClean="0">
                <a:solidFill>
                  <a:schemeClr val="accent6">
                    <a:lumMod val="75000"/>
                  </a:schemeClr>
                </a:solidFill>
              </a:rPr>
              <a:t>TRIPOLITANIA</a:t>
            </a:r>
            <a:r>
              <a:rPr lang="it-IT" sz="1600" b="1" dirty="0" smtClean="0">
                <a:solidFill>
                  <a:schemeClr val="tx1"/>
                </a:solidFill>
              </a:rPr>
              <a:t>, CHE PRENDE IL SUO NOME DA TRIPOLI, LA CAPITALE LIBICA E </a:t>
            </a:r>
            <a:r>
              <a:rPr lang="it-IT" sz="1600" b="1" dirty="0" smtClean="0">
                <a:solidFill>
                  <a:schemeClr val="accent1">
                    <a:lumMod val="75000"/>
                  </a:schemeClr>
                </a:solidFill>
              </a:rPr>
              <a:t>FEZZAN</a:t>
            </a:r>
            <a:r>
              <a:rPr lang="it-IT" sz="1600" b="1" dirty="0" smtClean="0">
                <a:solidFill>
                  <a:schemeClr val="tx1"/>
                </a:solidFill>
              </a:rPr>
              <a:t> CHE SI TROVA A SUD-OVEST.</a:t>
            </a:r>
            <a:endParaRPr lang="it-IT" sz="1600" b="1" dirty="0">
              <a:solidFill>
                <a:schemeClr val="tx1"/>
              </a:solidFill>
            </a:endParaRPr>
          </a:p>
        </p:txBody>
      </p:sp>
      <p:sp>
        <p:nvSpPr>
          <p:cNvPr id="6" name="Sottotitolo 2"/>
          <p:cNvSpPr txBox="1">
            <a:spLocks/>
          </p:cNvSpPr>
          <p:nvPr/>
        </p:nvSpPr>
        <p:spPr>
          <a:xfrm>
            <a:off x="321731" y="4072468"/>
            <a:ext cx="4445002" cy="2082801"/>
          </a:xfrm>
          <a:prstGeom prst="rect">
            <a:avLst/>
          </a:prstGeom>
        </p:spPr>
        <p:txBody>
          <a:bodyPr lIns="0" tIns="0" rIns="0" bIns="0" anchor="ctr">
            <a:noAutofit/>
          </a:bodyPr>
          <a:lstStyle/>
          <a:p>
            <a:pPr marL="108000"/>
            <a:r>
              <a:rPr lang="it-IT" sz="2000" b="1" dirty="0" smtClean="0">
                <a:solidFill>
                  <a:srgbClr val="FF0000"/>
                </a:solidFill>
              </a:rPr>
              <a:t>ETNIA - LINGUE </a:t>
            </a:r>
            <a:r>
              <a:rPr lang="it-IT" sz="2000" b="1" dirty="0">
                <a:solidFill>
                  <a:srgbClr val="FF0000"/>
                </a:solidFill>
              </a:rPr>
              <a:t>-</a:t>
            </a:r>
            <a:r>
              <a:rPr lang="it-IT" sz="2000" b="1" dirty="0" smtClean="0">
                <a:solidFill>
                  <a:srgbClr val="FF0000"/>
                </a:solidFill>
              </a:rPr>
              <a:t> RELIGIONE</a:t>
            </a:r>
          </a:p>
          <a:p>
            <a:pPr marL="108000" algn="just"/>
            <a:r>
              <a:rPr lang="it-IT" sz="1600" b="1" dirty="0" smtClean="0">
                <a:solidFill>
                  <a:schemeClr val="tx1"/>
                </a:solidFill>
              </a:rPr>
              <a:t>LA MAGGIOR PARTE DELLA POPOLAZIONE TRAE ORIGINE DALLA FUSIONE DEGLI ARABI CON I BERBERI. LA POPOLAZIONE SI ADDENSA LUNGO LA COSTA, NELLA CAPITALE E IN ALCUNE OASI. LA LINGUA PRINCIPALE E’ L’ARABO E LA RELIGIONE </a:t>
            </a:r>
            <a:r>
              <a:rPr lang="it-IT" sz="1600" b="1" dirty="0"/>
              <a:t>È </a:t>
            </a:r>
            <a:r>
              <a:rPr lang="it-IT" sz="1600" b="1" dirty="0" smtClean="0">
                <a:solidFill>
                  <a:schemeClr val="tx1"/>
                </a:solidFill>
              </a:rPr>
              <a:t>QUELLA ISLAMICA.</a:t>
            </a:r>
            <a:endParaRPr lang="it-IT" sz="1600" b="1" dirty="0">
              <a:solidFill>
                <a:schemeClr val="tx1"/>
              </a:solidFill>
            </a:endParaRPr>
          </a:p>
        </p:txBody>
      </p:sp>
    </p:spTree>
    <p:extLst>
      <p:ext uri="{BB962C8B-B14F-4D97-AF65-F5344CB8AC3E}">
        <p14:creationId xmlns:p14="http://schemas.microsoft.com/office/powerpoint/2010/main" val="117481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sellaDiTesto 19"/>
          <p:cNvSpPr txBox="1"/>
          <p:nvPr/>
        </p:nvSpPr>
        <p:spPr>
          <a:xfrm>
            <a:off x="1794933" y="0"/>
            <a:ext cx="9203267" cy="923330"/>
          </a:xfrm>
          <a:prstGeom prst="rect">
            <a:avLst/>
          </a:prstGeom>
          <a:noFill/>
        </p:spPr>
        <p:txBody>
          <a:bodyPr wrap="square" rtlCol="0">
            <a:spAutoFit/>
          </a:bodyPr>
          <a:lstStyle/>
          <a:p>
            <a:pPr algn="ctr"/>
            <a:r>
              <a:rPr lang="it-IT" sz="5400" b="1" dirty="0"/>
              <a:t>LA</a:t>
            </a:r>
            <a:r>
              <a:rPr lang="it-IT" b="1" dirty="0"/>
              <a:t> </a:t>
            </a:r>
            <a:r>
              <a:rPr lang="it-IT" sz="5400" b="1" dirty="0" smtClean="0"/>
              <a:t>LIBIA</a:t>
            </a:r>
            <a:endParaRPr lang="it-IT" sz="5400" dirty="0"/>
          </a:p>
        </p:txBody>
      </p:sp>
      <p:sp>
        <p:nvSpPr>
          <p:cNvPr id="10" name="Sottotitolo 2"/>
          <p:cNvSpPr txBox="1">
            <a:spLocks/>
          </p:cNvSpPr>
          <p:nvPr/>
        </p:nvSpPr>
        <p:spPr>
          <a:xfrm>
            <a:off x="450849" y="1326880"/>
            <a:ext cx="11180238" cy="5176906"/>
          </a:xfrm>
          <a:prstGeom prst="rect">
            <a:avLst/>
          </a:prstGeom>
        </p:spPr>
        <p:txBody>
          <a:bodyPr/>
          <a:lstStyle>
            <a:lvl1pPr marL="432000" indent="-324000">
              <a:spcBef>
                <a:spcPts val="1417"/>
              </a:spcBef>
              <a:buClr>
                <a:srgbClr val="000000"/>
              </a:buClr>
              <a:buSzPct val="45000"/>
              <a:buFont typeface="Wingdings" charset="2"/>
              <a:buChar char=""/>
              <a:defRPr/>
            </a:lvl1pPr>
          </a:lstStyle>
          <a:p>
            <a:pPr marL="108000" indent="0" algn="just">
              <a:lnSpc>
                <a:spcPct val="150000"/>
              </a:lnSpc>
              <a:spcBef>
                <a:spcPts val="0"/>
              </a:spcBef>
              <a:buNone/>
            </a:pPr>
            <a:r>
              <a:rPr lang="it-IT" sz="2000" b="1" dirty="0" smtClean="0"/>
              <a:t>L’economia libica dipende primariamente dal petrolio che contribuisce per il 95% al valore delle esportazioni. Al fine di ridurre la dipendenza dal petrolio come unica fonte di reddito, il governo libico punta soprattutto sullo sviluppo dell’agricoltura; ma le condizioni climatiche difficili e la povertà dei suoli (oltre il 95% del territorio del paese è desertico) limitano fortemente la produttività del settore primario se si esclude il petrolio, il sottosuolo libico non ha finora rivelato la presenza di risorse minerarie convenientemente sfruttabili. I principali giacimenti si trovano a MABRUK, HOFRA, BEDA, ZELTEN, AUGILA e SERIR, collegati mediante oleodotti con i terminali d’imbarco sulla costa per quanto riguarda le attività industriali, tra quelle che si sono più sviluppate si segnalano le raffinerie di petrolio, la chimica, l’edilizia con il relativo indotto (cementifici), accanto alle industrie che producono minuterie metalliche.</a:t>
            </a:r>
            <a:endParaRPr lang="it-IT" sz="2000" b="1" dirty="0">
              <a:solidFill>
                <a:schemeClr val="tx1"/>
              </a:solidFill>
            </a:endParaRPr>
          </a:p>
        </p:txBody>
      </p:sp>
      <p:sp>
        <p:nvSpPr>
          <p:cNvPr id="4" name="Sottotitolo 2"/>
          <p:cNvSpPr txBox="1">
            <a:spLocks/>
          </p:cNvSpPr>
          <p:nvPr/>
        </p:nvSpPr>
        <p:spPr>
          <a:xfrm>
            <a:off x="1727200" y="957197"/>
            <a:ext cx="9271000" cy="529164"/>
          </a:xfrm>
          <a:prstGeom prst="rect">
            <a:avLst/>
          </a:prstGeom>
        </p:spPr>
        <p:txBody>
          <a:bodyPr/>
          <a:lstStyle>
            <a:lvl1pPr marL="432000" indent="-324000">
              <a:spcBef>
                <a:spcPts val="1417"/>
              </a:spcBef>
              <a:buClr>
                <a:srgbClr val="000000"/>
              </a:buClr>
              <a:buSzPct val="45000"/>
              <a:buFont typeface="Wingdings" charset="2"/>
              <a:buChar char=""/>
              <a:defRPr/>
            </a:lvl1pPr>
          </a:lstStyle>
          <a:p>
            <a:pPr marL="108000" indent="0" algn="ctr">
              <a:buFont typeface="Wingdings" charset="2"/>
              <a:buNone/>
            </a:pPr>
            <a:r>
              <a:rPr lang="it-IT" sz="2800" b="1" dirty="0" smtClean="0">
                <a:solidFill>
                  <a:srgbClr val="FF0000"/>
                </a:solidFill>
              </a:rPr>
              <a:t>ECONOMIA</a:t>
            </a:r>
          </a:p>
          <a:p>
            <a:pPr marL="108000" indent="0" algn="just">
              <a:spcBef>
                <a:spcPts val="0"/>
              </a:spcBef>
              <a:buNone/>
            </a:pPr>
            <a:endParaRPr lang="it-IT" sz="2000" b="1" dirty="0">
              <a:solidFill>
                <a:schemeClr val="tx1"/>
              </a:solidFill>
            </a:endParaRPr>
          </a:p>
        </p:txBody>
      </p:sp>
    </p:spTree>
    <p:extLst>
      <p:ext uri="{BB962C8B-B14F-4D97-AF65-F5344CB8AC3E}">
        <p14:creationId xmlns:p14="http://schemas.microsoft.com/office/powerpoint/2010/main" val="3542768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2733" y="900133"/>
            <a:ext cx="10582853" cy="818600"/>
          </a:xfrm>
        </p:spPr>
        <p:txBody>
          <a:bodyPr/>
          <a:lstStyle/>
          <a:p>
            <a:pPr marL="108000" marR="0" lvl="0" indent="0" algn="ctr" defTabSz="914400" eaLnBrk="1" fontAlgn="auto" latinLnBrk="0" hangingPunct="1">
              <a:lnSpc>
                <a:spcPct val="100000"/>
              </a:lnSpc>
              <a:spcBef>
                <a:spcPts val="0"/>
              </a:spcBef>
              <a:spcAft>
                <a:spcPts val="0"/>
              </a:spcAft>
              <a:tabLst/>
              <a:defRPr/>
            </a:pPr>
            <a:r>
              <a:rPr kumimoji="0" lang="it-IT" sz="2800" b="1" i="0" u="none" strike="noStrike" kern="0" cap="none" spc="0" normalizeH="0" baseline="0" noProof="0" dirty="0" smtClean="0">
                <a:ln>
                  <a:noFill/>
                </a:ln>
                <a:solidFill>
                  <a:srgbClr val="FF0000"/>
                </a:solidFill>
                <a:effectLst/>
                <a:uLnTx/>
                <a:uFillTx/>
              </a:rPr>
              <a:t>SITUAZIONE POLITICA</a:t>
            </a:r>
            <a:br>
              <a:rPr kumimoji="0" lang="it-IT" sz="2800" b="1" i="0" u="none" strike="noStrike" kern="0" cap="none" spc="0" normalizeH="0" baseline="0" noProof="0" dirty="0" smtClean="0">
                <a:ln>
                  <a:noFill/>
                </a:ln>
                <a:solidFill>
                  <a:srgbClr val="FF0000"/>
                </a:solidFill>
                <a:effectLst/>
                <a:uLnTx/>
                <a:uFillTx/>
              </a:rPr>
            </a:br>
            <a:endParaRPr lang="it-IT" dirty="0"/>
          </a:p>
        </p:txBody>
      </p:sp>
      <p:sp>
        <p:nvSpPr>
          <p:cNvPr id="3" name="Sottotitolo 2"/>
          <p:cNvSpPr>
            <a:spLocks noGrp="1"/>
          </p:cNvSpPr>
          <p:nvPr>
            <p:ph type="subTitle"/>
          </p:nvPr>
        </p:nvSpPr>
        <p:spPr>
          <a:xfrm>
            <a:off x="440147" y="0"/>
            <a:ext cx="10972440" cy="11448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smtClean="0">
                <a:ln>
                  <a:noFill/>
                </a:ln>
                <a:solidFill>
                  <a:prstClr val="black"/>
                </a:solidFill>
                <a:effectLst/>
                <a:uLnTx/>
                <a:uFillTx/>
                <a:latin typeface="Arial"/>
              </a:rPr>
              <a:t>LA</a:t>
            </a:r>
            <a:r>
              <a:rPr kumimoji="0" lang="it-IT" sz="1800" b="1" i="0" u="none" strike="noStrike" kern="1200" cap="none" spc="0" normalizeH="0" baseline="0" noProof="0" dirty="0" smtClean="0">
                <a:ln>
                  <a:noFill/>
                </a:ln>
                <a:solidFill>
                  <a:prstClr val="black"/>
                </a:solidFill>
                <a:effectLst/>
                <a:uLnTx/>
                <a:uFillTx/>
                <a:latin typeface="Arial"/>
              </a:rPr>
              <a:t> </a:t>
            </a:r>
            <a:r>
              <a:rPr kumimoji="0" lang="it-IT" sz="5400" b="1" i="0" u="none" strike="noStrike" kern="1200" cap="none" spc="0" normalizeH="0" baseline="0" noProof="0" dirty="0" smtClean="0">
                <a:ln>
                  <a:noFill/>
                </a:ln>
                <a:solidFill>
                  <a:prstClr val="black"/>
                </a:solidFill>
                <a:effectLst/>
                <a:uLnTx/>
                <a:uFillTx/>
                <a:latin typeface="Arial"/>
              </a:rPr>
              <a:t>LIBIA</a:t>
            </a:r>
            <a:endParaRPr kumimoji="0" lang="it-IT" sz="5400" b="0" i="0" u="none" strike="noStrike" kern="1200" cap="none" spc="0" normalizeH="0" baseline="0" noProof="0" dirty="0" smtClean="0">
              <a:ln>
                <a:noFill/>
              </a:ln>
              <a:solidFill>
                <a:prstClr val="black"/>
              </a:solidFill>
              <a:effectLst/>
              <a:uLnTx/>
              <a:uFillTx/>
              <a:latin typeface="Arial"/>
            </a:endParaRPr>
          </a:p>
          <a:p>
            <a:endParaRPr lang="it-IT" dirty="0"/>
          </a:p>
        </p:txBody>
      </p:sp>
      <p:sp>
        <p:nvSpPr>
          <p:cNvPr id="4" name="Titolo 1"/>
          <p:cNvSpPr txBox="1">
            <a:spLocks/>
          </p:cNvSpPr>
          <p:nvPr/>
        </p:nvSpPr>
        <p:spPr>
          <a:xfrm>
            <a:off x="533397" y="1320800"/>
            <a:ext cx="11124719" cy="4859869"/>
          </a:xfrm>
          <a:prstGeom prst="rect">
            <a:avLst/>
          </a:prstGeom>
        </p:spPr>
        <p:txBody>
          <a:bodyPr lIns="0" tIns="0" rIns="0" bIns="0" anchor="ctr">
            <a:noAutofit/>
          </a:bodyPr>
          <a:lstStyle/>
          <a:p>
            <a:pPr marL="108000" algn="just"/>
            <a:r>
              <a:rPr lang="it-IT" sz="2000" b="1" dirty="0" smtClean="0"/>
              <a:t>La LIBIA rimane politicamente e territorialmente divisa fra due governi rivali. La capitale TRIPOLI ed il nord ovest del paese sono controllati dal </a:t>
            </a:r>
            <a:r>
              <a:rPr lang="it-IT" sz="2000" b="1" dirty="0">
                <a:solidFill>
                  <a:srgbClr val="3759B9"/>
                </a:solidFill>
              </a:rPr>
              <a:t>G</a:t>
            </a:r>
            <a:r>
              <a:rPr lang="it-IT" sz="2000" b="1" dirty="0" smtClean="0">
                <a:solidFill>
                  <a:srgbClr val="3759B9"/>
                </a:solidFill>
              </a:rPr>
              <a:t>overno di Unità </a:t>
            </a:r>
            <a:r>
              <a:rPr lang="it-IT" sz="2000" b="1" dirty="0">
                <a:solidFill>
                  <a:srgbClr val="3759B9"/>
                </a:solidFill>
              </a:rPr>
              <a:t>N</a:t>
            </a:r>
            <a:r>
              <a:rPr lang="it-IT" sz="2000" b="1" dirty="0" smtClean="0">
                <a:solidFill>
                  <a:srgbClr val="3759B9"/>
                </a:solidFill>
              </a:rPr>
              <a:t>azionale (GNU)</a:t>
            </a:r>
            <a:r>
              <a:rPr lang="it-IT" sz="2000" b="1" dirty="0" smtClean="0"/>
              <a:t>, attualmente </a:t>
            </a:r>
            <a:r>
              <a:rPr lang="it-IT" sz="2000" b="1" smtClean="0"/>
              <a:t>guidato dal </a:t>
            </a:r>
            <a:r>
              <a:rPr lang="it-IT" sz="2000" b="1" dirty="0" smtClean="0"/>
              <a:t>primo ministro Abdul </a:t>
            </a:r>
            <a:r>
              <a:rPr lang="it-IT" sz="2000" b="1" dirty="0"/>
              <a:t>H</a:t>
            </a:r>
            <a:r>
              <a:rPr lang="it-IT" sz="2000" b="1" dirty="0" smtClean="0"/>
              <a:t>amid DBEIBAH. Il Governo di TRIPOLI è riconosciuto a livello internazionale e occupa il seggio della LIBIA alle Nazioni </a:t>
            </a:r>
            <a:r>
              <a:rPr lang="it-IT" sz="2000" b="1" dirty="0"/>
              <a:t>U</a:t>
            </a:r>
            <a:r>
              <a:rPr lang="it-IT" sz="2000" b="1" dirty="0" smtClean="0"/>
              <a:t>nite e all’Unione Africana. DBEIBAH è una figura politica che rappresenta un compromesso fra i poteri forti dell’ovest, che includono le milizie islamiste di TRIPOLI e MISURATA.</a:t>
            </a:r>
            <a:r>
              <a:rPr lang="it-IT" sz="2000" b="1" dirty="0" smtClean="0">
                <a:solidFill>
                  <a:srgbClr val="FF0000"/>
                </a:solidFill>
              </a:rPr>
              <a:t/>
            </a:r>
            <a:br>
              <a:rPr lang="it-IT" sz="2000" b="1" dirty="0" smtClean="0">
                <a:solidFill>
                  <a:srgbClr val="FF0000"/>
                </a:solidFill>
              </a:rPr>
            </a:br>
            <a:r>
              <a:rPr lang="it-IT" sz="2000" b="1" dirty="0"/>
              <a:t>L’est del paese e vaste zone della </a:t>
            </a:r>
            <a:r>
              <a:rPr lang="it-IT" sz="2000" b="1" dirty="0" smtClean="0"/>
              <a:t>LIBIA </a:t>
            </a:r>
            <a:r>
              <a:rPr lang="it-IT" sz="2000" b="1" dirty="0"/>
              <a:t>centrale sono nominalmente sotto l’autorità della Camera dei Rappresentanti, la legislatura unicamerale della </a:t>
            </a:r>
            <a:r>
              <a:rPr lang="it-IT" sz="2000" b="1" dirty="0" smtClean="0"/>
              <a:t>LIBIA, </a:t>
            </a:r>
            <a:r>
              <a:rPr lang="it-IT" sz="2000" b="1" dirty="0"/>
              <a:t>che nel marzo 2022 ha creato un </a:t>
            </a:r>
            <a:r>
              <a:rPr lang="it-IT" sz="2000" b="1" dirty="0" smtClean="0"/>
              <a:t>Governo parallelo,  </a:t>
            </a:r>
            <a:r>
              <a:rPr lang="it-IT" sz="2000" b="1" dirty="0" smtClean="0">
                <a:solidFill>
                  <a:srgbClr val="00B050"/>
                </a:solidFill>
              </a:rPr>
              <a:t>Governo di Stabilità Nazionale (GSN) </a:t>
            </a:r>
            <a:r>
              <a:rPr lang="it-IT" sz="2000" b="1" dirty="0" smtClean="0"/>
              <a:t>con</a:t>
            </a:r>
            <a:r>
              <a:rPr lang="it-IT" sz="2000" b="1" dirty="0"/>
              <a:t> </a:t>
            </a:r>
            <a:r>
              <a:rPr lang="it-IT" sz="2000" b="1" dirty="0" err="1"/>
              <a:t>Fathi</a:t>
            </a:r>
            <a:r>
              <a:rPr lang="it-IT" sz="2000" b="1" dirty="0"/>
              <a:t> </a:t>
            </a:r>
            <a:r>
              <a:rPr lang="it-IT" sz="2000" b="1" dirty="0" smtClean="0"/>
              <a:t>BASHAGHA</a:t>
            </a:r>
            <a:r>
              <a:rPr lang="it-IT" sz="2000" b="1" dirty="0"/>
              <a:t> come </a:t>
            </a:r>
            <a:r>
              <a:rPr lang="it-IT" sz="2000" b="1" dirty="0" smtClean="0"/>
              <a:t>Primo </a:t>
            </a:r>
            <a:r>
              <a:rPr lang="it-IT" sz="2000" b="1" dirty="0"/>
              <a:t>M</a:t>
            </a:r>
            <a:r>
              <a:rPr lang="it-IT" sz="2000" b="1" dirty="0" smtClean="0"/>
              <a:t>inistro</a:t>
            </a:r>
            <a:r>
              <a:rPr lang="it-IT" sz="2000" b="1" dirty="0"/>
              <a:t>. In realtà, è il </a:t>
            </a:r>
            <a:r>
              <a:rPr lang="it-IT" sz="2000" b="1" dirty="0" smtClean="0"/>
              <a:t>Generale</a:t>
            </a:r>
            <a:r>
              <a:rPr lang="it-IT" sz="2000" b="1" dirty="0"/>
              <a:t> Khalifa </a:t>
            </a:r>
            <a:r>
              <a:rPr lang="it-IT" sz="2000" b="1" dirty="0" smtClean="0"/>
              <a:t>HAFTAR</a:t>
            </a:r>
            <a:r>
              <a:rPr lang="it-IT" sz="2000" b="1" dirty="0"/>
              <a:t> a governare questi territori in modo autoritario</a:t>
            </a:r>
            <a:r>
              <a:rPr lang="it-IT" sz="2000" b="1" dirty="0" smtClean="0"/>
              <a:t>.</a:t>
            </a:r>
            <a:r>
              <a:rPr lang="it-IT" sz="2000" b="1" dirty="0"/>
              <a:t> I due campi si reggono fondamentalmente </a:t>
            </a:r>
            <a:r>
              <a:rPr lang="it-IT" sz="2000" b="1" dirty="0" smtClean="0"/>
              <a:t>su</a:t>
            </a:r>
            <a:r>
              <a:rPr lang="it-IT" sz="2000" b="1" dirty="0"/>
              <a:t> F</a:t>
            </a:r>
            <a:r>
              <a:rPr lang="it-IT" sz="2000" b="1" dirty="0" smtClean="0"/>
              <a:t>orze </a:t>
            </a:r>
            <a:r>
              <a:rPr lang="it-IT" sz="2000" b="1" dirty="0"/>
              <a:t>armate e milizie organizzate a livello locale e regionale, ma mantengono al tempo stesso complesse alleanze internazionali che hanno loro permesso di perdurare negli anni. Il governo di </a:t>
            </a:r>
            <a:r>
              <a:rPr lang="it-IT" sz="2000" b="1" dirty="0" smtClean="0"/>
              <a:t>TRIPOLI </a:t>
            </a:r>
            <a:r>
              <a:rPr lang="it-IT" sz="2000" b="1" dirty="0"/>
              <a:t>ha l’appoggio militare della </a:t>
            </a:r>
            <a:r>
              <a:rPr lang="it-IT" sz="2000" b="1" dirty="0" smtClean="0"/>
              <a:t>Turchia </a:t>
            </a:r>
            <a:r>
              <a:rPr lang="it-IT" sz="2000" b="1" dirty="0"/>
              <a:t>di </a:t>
            </a:r>
            <a:r>
              <a:rPr lang="it-IT" sz="2000" b="1" dirty="0" smtClean="0"/>
              <a:t>ERDOĞAN. </a:t>
            </a:r>
            <a:r>
              <a:rPr lang="it-IT" sz="2000" b="1" dirty="0"/>
              <a:t>La </a:t>
            </a:r>
            <a:r>
              <a:rPr lang="it-IT" sz="2000" b="1" dirty="0" smtClean="0"/>
              <a:t>RUSSIA, l’EGITTO </a:t>
            </a:r>
            <a:r>
              <a:rPr lang="it-IT" sz="2000" b="1" dirty="0"/>
              <a:t>e gli </a:t>
            </a:r>
            <a:r>
              <a:rPr lang="it-IT" sz="2000" b="1" dirty="0" smtClean="0"/>
              <a:t>EMIRATI ARABI UNITI sono </a:t>
            </a:r>
            <a:r>
              <a:rPr lang="it-IT" sz="2000" b="1" dirty="0"/>
              <a:t>invece i principali alleati di </a:t>
            </a:r>
            <a:r>
              <a:rPr lang="it-IT" sz="2000" b="1" dirty="0" smtClean="0"/>
              <a:t>HAFTAR.</a:t>
            </a:r>
            <a:endParaRPr lang="it-IT" sz="2000" b="1" dirty="0"/>
          </a:p>
        </p:txBody>
      </p:sp>
    </p:spTree>
    <p:extLst>
      <p:ext uri="{BB962C8B-B14F-4D97-AF65-F5344CB8AC3E}">
        <p14:creationId xmlns:p14="http://schemas.microsoft.com/office/powerpoint/2010/main" val="196654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4880" y="0"/>
            <a:ext cx="10972440" cy="855133"/>
          </a:xfrm>
        </p:spPr>
        <p:txBody>
          <a:bodyPr/>
          <a:lstStyle/>
          <a:p>
            <a:pPr algn="ctr"/>
            <a:r>
              <a:rPr kumimoji="0" lang="it-IT" sz="5400" b="1" i="0" u="none" strike="noStrike" kern="0" cap="none" spc="0" normalizeH="0" baseline="0" noProof="0" dirty="0" smtClean="0">
                <a:ln>
                  <a:noFill/>
                </a:ln>
                <a:solidFill>
                  <a:sysClr val="windowText" lastClr="000000"/>
                </a:solidFill>
                <a:effectLst/>
                <a:uLnTx/>
                <a:uFillTx/>
              </a:rPr>
              <a:t>LA LIBIA</a:t>
            </a:r>
            <a:endParaRPr lang="it-I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99" y="1690121"/>
            <a:ext cx="8845484" cy="378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olo 1"/>
          <p:cNvSpPr txBox="1">
            <a:spLocks/>
          </p:cNvSpPr>
          <p:nvPr/>
        </p:nvSpPr>
        <p:spPr>
          <a:xfrm>
            <a:off x="702733" y="900133"/>
            <a:ext cx="10582853" cy="818600"/>
          </a:xfrm>
          <a:prstGeom prst="rect">
            <a:avLst/>
          </a:prstGeom>
        </p:spPr>
        <p:txBody>
          <a:bodyPr lIns="0" tIns="0" rIns="0" bIns="0" anchor="ctr">
            <a:noAutofit/>
          </a:bodyPr>
          <a:lstStyle/>
          <a:p>
            <a:pPr marL="108000" algn="ctr"/>
            <a:r>
              <a:rPr lang="it-IT" sz="2800" b="1" dirty="0" smtClean="0">
                <a:solidFill>
                  <a:srgbClr val="FF0000"/>
                </a:solidFill>
              </a:rPr>
              <a:t>SITUAZIONE POLITICA</a:t>
            </a:r>
            <a:br>
              <a:rPr lang="it-IT" sz="2800" b="1" dirty="0" smtClean="0">
                <a:solidFill>
                  <a:srgbClr val="FF0000"/>
                </a:solidFill>
              </a:rPr>
            </a:br>
            <a:endParaRPr lang="it-IT" dirty="0"/>
          </a:p>
        </p:txBody>
      </p:sp>
      <p:grpSp>
        <p:nvGrpSpPr>
          <p:cNvPr id="5" name="Gruppo 4"/>
          <p:cNvGrpSpPr/>
          <p:nvPr/>
        </p:nvGrpSpPr>
        <p:grpSpPr>
          <a:xfrm>
            <a:off x="8871315" y="3230522"/>
            <a:ext cx="1600485" cy="1809654"/>
            <a:chOff x="267696" y="-137378"/>
            <a:chExt cx="2894679" cy="1809654"/>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873" y="-137378"/>
              <a:ext cx="2552326" cy="1557340"/>
            </a:xfrm>
            <a:prstGeom prst="rect">
              <a:avLst/>
            </a:prstGeom>
            <a:effectLst>
              <a:outerShdw dist="406400" dir="8100000" algn="ctr" rotWithShape="0">
                <a:schemeClr val="bg1">
                  <a:alpha val="20000"/>
                </a:schemeClr>
              </a:outerShdw>
            </a:effectLst>
          </p:spPr>
        </p:pic>
        <p:sp>
          <p:nvSpPr>
            <p:cNvPr id="8" name="Casella di testo 2"/>
            <p:cNvSpPr txBox="1">
              <a:spLocks noChangeArrowheads="1"/>
            </p:cNvSpPr>
            <p:nvPr/>
          </p:nvSpPr>
          <p:spPr bwMode="auto">
            <a:xfrm>
              <a:off x="267696" y="1447717"/>
              <a:ext cx="2894679" cy="2245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b="1" dirty="0" smtClean="0">
                  <a:effectLst/>
                  <a:latin typeface="Century Gothic"/>
                  <a:ea typeface="Calibri"/>
                  <a:cs typeface="Times New Roman"/>
                </a:rPr>
                <a:t>Osama </a:t>
              </a:r>
              <a:r>
                <a:rPr lang="en-GB" sz="1100" b="1" dirty="0">
                  <a:effectLst/>
                  <a:latin typeface="Century Gothic"/>
                  <a:ea typeface="Calibri"/>
                  <a:cs typeface="Times New Roman"/>
                </a:rPr>
                <a:t>HAMMAD</a:t>
              </a:r>
              <a:endParaRPr lang="it-IT" sz="1100" b="1" dirty="0">
                <a:effectLst/>
                <a:latin typeface="Calibri"/>
                <a:ea typeface="Calibri"/>
                <a:cs typeface="Times New Roman"/>
              </a:endParaRPr>
            </a:p>
          </p:txBody>
        </p:sp>
      </p:grpSp>
      <p:sp>
        <p:nvSpPr>
          <p:cNvPr id="9" name="Casella di testo 2"/>
          <p:cNvSpPr txBox="1">
            <a:spLocks noChangeArrowheads="1"/>
          </p:cNvSpPr>
          <p:nvPr/>
        </p:nvSpPr>
        <p:spPr bwMode="auto">
          <a:xfrm>
            <a:off x="8776671" y="1983255"/>
            <a:ext cx="1891329" cy="1247267"/>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en-GB" sz="1500" b="1" dirty="0" smtClean="0">
                <a:solidFill>
                  <a:srgbClr val="FF0000"/>
                </a:solidFill>
                <a:effectLst/>
                <a:latin typeface="Century Gothic"/>
                <a:ea typeface="Calibri"/>
                <a:cs typeface="Times New Roman"/>
              </a:rPr>
              <a:t>PRIMO MINISTRO del GOVERNO DI STABILITÀ NAZIONALE  (GSN)</a:t>
            </a:r>
            <a:endParaRPr lang="it-IT" sz="1500" b="1" dirty="0">
              <a:solidFill>
                <a:srgbClr val="FF0000"/>
              </a:solidFill>
              <a:effectLst/>
              <a:latin typeface="Calibri"/>
              <a:ea typeface="Calibri"/>
              <a:cs typeface="Times New Roman"/>
            </a:endParaRPr>
          </a:p>
        </p:txBody>
      </p:sp>
      <p:sp>
        <p:nvSpPr>
          <p:cNvPr id="10" name="Casella di testo 2"/>
          <p:cNvSpPr txBox="1">
            <a:spLocks noChangeArrowheads="1"/>
          </p:cNvSpPr>
          <p:nvPr/>
        </p:nvSpPr>
        <p:spPr bwMode="auto">
          <a:xfrm>
            <a:off x="8696094" y="2044575"/>
            <a:ext cx="2052481" cy="3088280"/>
          </a:xfrm>
          <a:prstGeom prst="rect">
            <a:avLst/>
          </a:prstGeom>
          <a:noFill/>
          <a:ln w="25400">
            <a:solidFill>
              <a:srgbClr val="0070C0"/>
            </a:solidFill>
            <a:prstDash val="solid"/>
            <a:miter lim="800000"/>
            <a:headEnd/>
            <a:tailEnd/>
          </a:ln>
        </p:spPr>
        <p:txBody>
          <a:bodyPr rot="0" vert="horz" wrap="square" lIns="91440" tIns="45720" rIns="91440" bIns="45720" anchor="t" anchorCtr="0">
            <a:noAutofit/>
          </a:bodyPr>
          <a:lstStyle/>
          <a:p>
            <a:pPr algn="ctr">
              <a:lnSpc>
                <a:spcPct val="107000"/>
              </a:lnSpc>
              <a:spcAft>
                <a:spcPts val="800"/>
              </a:spcAft>
            </a:pPr>
            <a:endParaRPr lang="it-IT" sz="1100" b="1" dirty="0">
              <a:effectLst/>
              <a:latin typeface="Calibri"/>
              <a:ea typeface="Calibri"/>
              <a:cs typeface="Times New Roman"/>
            </a:endParaRPr>
          </a:p>
        </p:txBody>
      </p:sp>
      <p:sp>
        <p:nvSpPr>
          <p:cNvPr id="11" name="Casella di testo 2"/>
          <p:cNvSpPr txBox="1">
            <a:spLocks noChangeArrowheads="1"/>
          </p:cNvSpPr>
          <p:nvPr/>
        </p:nvSpPr>
        <p:spPr bwMode="auto">
          <a:xfrm>
            <a:off x="5765800" y="5287655"/>
            <a:ext cx="2091267" cy="535403"/>
          </a:xfrm>
          <a:prstGeom prst="rect">
            <a:avLst/>
          </a:prstGeom>
          <a:noFill/>
          <a:ln w="25400">
            <a:solidFill>
              <a:srgbClr val="FF0000"/>
            </a:solidFill>
            <a:prstDash val="solid"/>
            <a:miter lim="800000"/>
            <a:headEnd/>
            <a:tailEnd/>
          </a:ln>
        </p:spPr>
        <p:txBody>
          <a:bodyPr rot="0" vert="horz" wrap="square" lIns="91440" tIns="45720" rIns="91440" bIns="45720" anchor="t" anchorCtr="0">
            <a:noAutofit/>
          </a:bodyPr>
          <a:lstStyle/>
          <a:p>
            <a:pPr algn="ctr">
              <a:spcAft>
                <a:spcPts val="800"/>
              </a:spcAft>
            </a:pPr>
            <a:r>
              <a:rPr lang="it-IT" sz="1400" b="1" dirty="0" smtClean="0">
                <a:latin typeface="Calibri"/>
                <a:ea typeface="Calibri"/>
                <a:cs typeface="Times New Roman"/>
              </a:rPr>
              <a:t>RIMOSSO DALLA </a:t>
            </a:r>
            <a:r>
              <a:rPr lang="it-IT" sz="1400" b="1" dirty="0" err="1" smtClean="0">
                <a:latin typeface="Calibri"/>
                <a:ea typeface="Calibri"/>
                <a:cs typeface="Times New Roman"/>
              </a:rPr>
              <a:t>CdR</a:t>
            </a:r>
            <a:r>
              <a:rPr lang="it-IT" sz="1400" b="1" dirty="0" smtClean="0">
                <a:latin typeface="Calibri"/>
                <a:ea typeface="Calibri"/>
                <a:cs typeface="Times New Roman"/>
              </a:rPr>
              <a:t> IL 16 MAGGIO 2023</a:t>
            </a:r>
            <a:endParaRPr lang="it-IT" sz="1400" b="1" dirty="0">
              <a:effectLst/>
              <a:latin typeface="Calibri"/>
              <a:ea typeface="Calibri"/>
              <a:cs typeface="Times New Roman"/>
            </a:endParaRPr>
          </a:p>
        </p:txBody>
      </p:sp>
      <p:cxnSp>
        <p:nvCxnSpPr>
          <p:cNvPr id="4" name="Connettore 1 3"/>
          <p:cNvCxnSpPr/>
          <p:nvPr/>
        </p:nvCxnSpPr>
        <p:spPr>
          <a:xfrm>
            <a:off x="5664200" y="1896533"/>
            <a:ext cx="2252132" cy="33830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H="1">
            <a:off x="5689599" y="1888466"/>
            <a:ext cx="2226733" cy="33911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76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4880" y="61933"/>
            <a:ext cx="10972440" cy="1144800"/>
          </a:xfrm>
        </p:spPr>
        <p:txBody>
          <a:bodyPr/>
          <a:lstStyle/>
          <a:p>
            <a:pPr marL="0" marR="0" lvl="0" indent="0" algn="ctr" defTabSz="914400" rtl="0" eaLnBrk="1" fontAlgn="auto" latinLnBrk="0" hangingPunct="1">
              <a:lnSpc>
                <a:spcPct val="100000"/>
              </a:lnSpc>
              <a:spcBef>
                <a:spcPts val="0"/>
              </a:spcBef>
              <a:spcAft>
                <a:spcPts val="0"/>
              </a:spcAft>
              <a:tabLst/>
              <a:defRPr/>
            </a:pPr>
            <a:r>
              <a:rPr kumimoji="0" lang="it-IT" sz="5400" b="1" i="0" u="none" strike="noStrike" kern="1200" cap="none" spc="0" normalizeH="0" baseline="0" noProof="0" dirty="0" smtClean="0">
                <a:ln>
                  <a:noFill/>
                </a:ln>
                <a:solidFill>
                  <a:prstClr val="black"/>
                </a:solidFill>
                <a:effectLst/>
                <a:uLnTx/>
                <a:uFillTx/>
                <a:latin typeface="Arial"/>
              </a:rPr>
              <a:t>LA</a:t>
            </a:r>
            <a:r>
              <a:rPr kumimoji="0" lang="it-IT" sz="1800" b="1" i="0" u="none" strike="noStrike" kern="1200" cap="none" spc="0" normalizeH="0" baseline="0" noProof="0" dirty="0" smtClean="0">
                <a:ln>
                  <a:noFill/>
                </a:ln>
                <a:solidFill>
                  <a:prstClr val="black"/>
                </a:solidFill>
                <a:effectLst/>
                <a:uLnTx/>
                <a:uFillTx/>
                <a:latin typeface="Arial"/>
              </a:rPr>
              <a:t> </a:t>
            </a:r>
            <a:r>
              <a:rPr kumimoji="0" lang="it-IT" sz="5400" b="1" i="0" u="none" strike="noStrike" kern="1200" cap="none" spc="0" normalizeH="0" baseline="0" noProof="0" dirty="0" smtClean="0">
                <a:ln>
                  <a:noFill/>
                </a:ln>
                <a:solidFill>
                  <a:prstClr val="black"/>
                </a:solidFill>
                <a:effectLst/>
                <a:uLnTx/>
                <a:uFillTx/>
                <a:latin typeface="Arial"/>
              </a:rPr>
              <a:t>LIBIA</a:t>
            </a:r>
            <a:r>
              <a:rPr kumimoji="0" lang="it-IT" sz="5400" b="0" i="0" u="none" strike="noStrike" kern="1200" cap="none" spc="0" normalizeH="0" baseline="0" noProof="0" dirty="0" smtClean="0">
                <a:ln>
                  <a:noFill/>
                </a:ln>
                <a:solidFill>
                  <a:prstClr val="black"/>
                </a:solidFill>
                <a:effectLst/>
                <a:uLnTx/>
                <a:uFillTx/>
                <a:latin typeface="Arial"/>
              </a:rPr>
              <a:t/>
            </a:r>
            <a:br>
              <a:rPr kumimoji="0" lang="it-IT" sz="5400" b="0" i="0" u="none" strike="noStrike" kern="1200" cap="none" spc="0" normalizeH="0" baseline="0" noProof="0" dirty="0" smtClean="0">
                <a:ln>
                  <a:noFill/>
                </a:ln>
                <a:solidFill>
                  <a:prstClr val="black"/>
                </a:solidFill>
                <a:effectLst/>
                <a:uLnTx/>
                <a:uFillTx/>
                <a:latin typeface="Arial"/>
              </a:rPr>
            </a:br>
            <a:endParaRPr lang="it-IT" dirty="0"/>
          </a:p>
        </p:txBody>
      </p:sp>
      <p:sp>
        <p:nvSpPr>
          <p:cNvPr id="3" name="Sottotitolo 2"/>
          <p:cNvSpPr>
            <a:spLocks noGrp="1"/>
          </p:cNvSpPr>
          <p:nvPr>
            <p:ph type="subTitle"/>
          </p:nvPr>
        </p:nvSpPr>
        <p:spPr>
          <a:xfrm>
            <a:off x="575614" y="829735"/>
            <a:ext cx="11049120" cy="516465"/>
          </a:xfrm>
        </p:spPr>
        <p:txBody>
          <a:bodyPr/>
          <a:lstStyle/>
          <a:p>
            <a:pPr marL="108000" indent="0" algn="ctr">
              <a:buNone/>
            </a:pPr>
            <a:r>
              <a:rPr lang="it-IT" sz="2800" b="1" dirty="0" smtClean="0">
                <a:solidFill>
                  <a:srgbClr val="FF0000"/>
                </a:solidFill>
              </a:rPr>
              <a:t>SITUAZIONE POLITICA</a:t>
            </a:r>
            <a:endParaRPr lang="it-IT" sz="2800" b="1" dirty="0">
              <a:solidFill>
                <a:srgbClr val="FF0000"/>
              </a:solidFill>
            </a:endParaRPr>
          </a:p>
        </p:txBody>
      </p:sp>
      <p:sp>
        <p:nvSpPr>
          <p:cNvPr id="4" name="Sottotitolo 2"/>
          <p:cNvSpPr txBox="1">
            <a:spLocks/>
          </p:cNvSpPr>
          <p:nvPr/>
        </p:nvSpPr>
        <p:spPr>
          <a:xfrm>
            <a:off x="4682064" y="1379007"/>
            <a:ext cx="3107267" cy="1007531"/>
          </a:xfrm>
          <a:prstGeom prst="rect">
            <a:avLst/>
          </a:prstGeom>
          <a:ln w="25400">
            <a:solidFill>
              <a:srgbClr val="3759B9">
                <a:alpha val="88000"/>
              </a:srgbClr>
            </a:solidFill>
          </a:ln>
        </p:spPr>
        <p:txBody>
          <a:bodyPr lIns="0" tIns="0" rIns="0" bIns="0" anchor="ctr">
            <a:noAutofit/>
          </a:bodyPr>
          <a:lstStyle/>
          <a:p>
            <a:pPr marL="108000" algn="ctr"/>
            <a:r>
              <a:rPr lang="it-IT" b="1" dirty="0" smtClean="0"/>
              <a:t>CONSIGLIO PRESIDENZIALE</a:t>
            </a:r>
          </a:p>
        </p:txBody>
      </p:sp>
      <p:sp>
        <p:nvSpPr>
          <p:cNvPr id="5" name="Sottotitolo 2"/>
          <p:cNvSpPr txBox="1">
            <a:spLocks/>
          </p:cNvSpPr>
          <p:nvPr/>
        </p:nvSpPr>
        <p:spPr>
          <a:xfrm>
            <a:off x="4682062" y="2652171"/>
            <a:ext cx="3107267" cy="1646770"/>
          </a:xfrm>
          <a:prstGeom prst="roundRect">
            <a:avLst/>
          </a:prstGeom>
          <a:ln/>
        </p:spPr>
        <p:style>
          <a:lnRef idx="2">
            <a:schemeClr val="accent2"/>
          </a:lnRef>
          <a:fillRef idx="1">
            <a:schemeClr val="lt1"/>
          </a:fillRef>
          <a:effectRef idx="0">
            <a:schemeClr val="accent2"/>
          </a:effectRef>
          <a:fontRef idx="minor">
            <a:schemeClr val="dk1"/>
          </a:fontRef>
        </p:style>
        <p:txBody>
          <a:bodyPr lIns="0" tIns="0" rIns="0" bIns="0" anchor="ctr">
            <a:noAutofit/>
          </a:bodyPr>
          <a:lstStyle/>
          <a:p>
            <a:pPr marL="108000" algn="ctr"/>
            <a:r>
              <a:rPr lang="it-IT" b="1" dirty="0" smtClean="0"/>
              <a:t>GOVERNO DI</a:t>
            </a:r>
          </a:p>
          <a:p>
            <a:pPr marL="108000" algn="ctr"/>
            <a:r>
              <a:rPr lang="it-IT" b="1" dirty="0" smtClean="0"/>
              <a:t>UNITÀ NAZIONALE</a:t>
            </a:r>
          </a:p>
          <a:p>
            <a:pPr marL="108000" algn="ctr"/>
            <a:endParaRPr lang="it-IT" b="1" dirty="0" smtClean="0"/>
          </a:p>
          <a:p>
            <a:pPr marL="108000" algn="ctr"/>
            <a:r>
              <a:rPr lang="it-IT" b="1" dirty="0" smtClean="0">
                <a:solidFill>
                  <a:srgbClr val="7030A0"/>
                </a:solidFill>
              </a:rPr>
              <a:t>Primo Ministro </a:t>
            </a:r>
          </a:p>
          <a:p>
            <a:pPr marL="108000" algn="ctr"/>
            <a:r>
              <a:rPr lang="it-IT" b="1" dirty="0" smtClean="0">
                <a:solidFill>
                  <a:srgbClr val="7030A0"/>
                </a:solidFill>
              </a:rPr>
              <a:t>+</a:t>
            </a:r>
          </a:p>
          <a:p>
            <a:pPr marL="108000" algn="ctr"/>
            <a:r>
              <a:rPr lang="it-IT" b="1" dirty="0" smtClean="0">
                <a:solidFill>
                  <a:srgbClr val="7030A0"/>
                </a:solidFill>
              </a:rPr>
              <a:t>Squadra di Governo</a:t>
            </a:r>
            <a:endParaRPr lang="it-IT" b="1" dirty="0">
              <a:solidFill>
                <a:srgbClr val="7030A0"/>
              </a:solidFill>
            </a:endParaRPr>
          </a:p>
        </p:txBody>
      </p:sp>
      <p:sp>
        <p:nvSpPr>
          <p:cNvPr id="7" name="Sottotitolo 2"/>
          <p:cNvSpPr txBox="1">
            <a:spLocks/>
          </p:cNvSpPr>
          <p:nvPr/>
        </p:nvSpPr>
        <p:spPr>
          <a:xfrm>
            <a:off x="8969349" y="2365372"/>
            <a:ext cx="2402479" cy="1501271"/>
          </a:xfrm>
          <a:prstGeom prst="snip2SameRect">
            <a:avLst/>
          </a:prstGeom>
          <a:ln w="25400">
            <a:solidFill>
              <a:srgbClr val="FFC000">
                <a:alpha val="88000"/>
              </a:srgbClr>
            </a:solidFill>
          </a:ln>
        </p:spPr>
        <p:txBody>
          <a:bodyPr lIns="0" tIns="0" rIns="0" bIns="0" anchor="ctr">
            <a:noAutofit/>
          </a:bodyPr>
          <a:lstStyle/>
          <a:p>
            <a:pPr marL="108000" algn="ctr"/>
            <a:r>
              <a:rPr lang="it-IT" sz="1400" b="1" dirty="0" smtClean="0"/>
              <a:t>COMITATO MILITARE CONGIUNTO 5+5</a:t>
            </a:r>
          </a:p>
          <a:p>
            <a:pPr marL="108000" algn="just"/>
            <a:r>
              <a:rPr lang="it-IT" sz="1000" b="1" dirty="0" smtClean="0"/>
              <a:t>(Il </a:t>
            </a:r>
            <a:r>
              <a:rPr lang="it-IT" sz="1000" b="1" dirty="0"/>
              <a:t>Comitato militare congiunto </a:t>
            </a:r>
            <a:r>
              <a:rPr lang="it-IT" sz="1000" b="1" dirty="0" smtClean="0"/>
              <a:t>riunisce </a:t>
            </a:r>
            <a:r>
              <a:rPr lang="it-IT" sz="1000" b="1" dirty="0"/>
              <a:t>cinque alti ufficiali dell’esercito libico della regione orientale e cinque della regione </a:t>
            </a:r>
            <a:r>
              <a:rPr lang="it-IT" sz="1000" b="1" dirty="0" smtClean="0"/>
              <a:t>occidentale)</a:t>
            </a:r>
          </a:p>
          <a:p>
            <a:pPr marL="108000" algn="ctr"/>
            <a:endParaRPr lang="it-IT" sz="1200" b="1" dirty="0"/>
          </a:p>
        </p:txBody>
      </p:sp>
      <p:sp>
        <p:nvSpPr>
          <p:cNvPr id="8" name="Sottotitolo 2"/>
          <p:cNvSpPr txBox="1">
            <a:spLocks/>
          </p:cNvSpPr>
          <p:nvPr/>
        </p:nvSpPr>
        <p:spPr>
          <a:xfrm>
            <a:off x="2659592" y="4883148"/>
            <a:ext cx="2887132" cy="1297519"/>
          </a:xfrm>
          <a:prstGeom prst="round2SameRect">
            <a:avLst/>
          </a:prstGeom>
          <a:ln w="25400">
            <a:solidFill>
              <a:srgbClr val="FF0000">
                <a:alpha val="88000"/>
              </a:srgbClr>
            </a:solidFill>
          </a:ln>
        </p:spPr>
        <p:txBody>
          <a:bodyPr lIns="0" tIns="0" rIns="0" bIns="0" anchor="ctr">
            <a:noAutofit/>
          </a:bodyPr>
          <a:lstStyle/>
          <a:p>
            <a:pPr marL="108000" algn="ctr"/>
            <a:r>
              <a:rPr lang="it-IT" b="1" dirty="0" smtClean="0"/>
              <a:t>ALTO CONSIGLIO DI STATO (HCS)</a:t>
            </a:r>
          </a:p>
          <a:p>
            <a:pPr marL="108000" algn="ctr"/>
            <a:r>
              <a:rPr lang="it-IT" b="1" dirty="0" smtClean="0">
                <a:solidFill>
                  <a:srgbClr val="7030A0"/>
                </a:solidFill>
              </a:rPr>
              <a:t>Camera alta con sede a TRIPOLI</a:t>
            </a:r>
            <a:endParaRPr lang="it-IT" b="1" dirty="0">
              <a:solidFill>
                <a:srgbClr val="7030A0"/>
              </a:solidFill>
            </a:endParaRPr>
          </a:p>
        </p:txBody>
      </p:sp>
      <p:sp>
        <p:nvSpPr>
          <p:cNvPr id="9" name="Sottotitolo 2"/>
          <p:cNvSpPr txBox="1">
            <a:spLocks/>
          </p:cNvSpPr>
          <p:nvPr/>
        </p:nvSpPr>
        <p:spPr>
          <a:xfrm>
            <a:off x="6835241" y="4929463"/>
            <a:ext cx="2849036" cy="1261531"/>
          </a:xfrm>
          <a:prstGeom prst="round2SameRect">
            <a:avLst/>
          </a:prstGeom>
          <a:ln w="25400">
            <a:solidFill>
              <a:srgbClr val="00B050">
                <a:alpha val="88000"/>
              </a:srgbClr>
            </a:solidFill>
          </a:ln>
        </p:spPr>
        <p:txBody>
          <a:bodyPr lIns="0" tIns="0" rIns="0" bIns="0" anchor="ctr">
            <a:noAutofit/>
          </a:bodyPr>
          <a:lstStyle/>
          <a:p>
            <a:pPr marL="108000" algn="ctr"/>
            <a:r>
              <a:rPr lang="it-IT" sz="1600" b="1" dirty="0" smtClean="0"/>
              <a:t>CAMERA DEI RAPPRESENTANTI (HOR) Parlamento </a:t>
            </a:r>
          </a:p>
          <a:p>
            <a:pPr marL="108000" algn="ctr"/>
            <a:r>
              <a:rPr lang="it-IT" sz="1600" b="1" dirty="0" smtClean="0"/>
              <a:t>con sede a TOBRUK</a:t>
            </a:r>
            <a:endParaRPr lang="it-IT" sz="1600" b="1" dirty="0"/>
          </a:p>
        </p:txBody>
      </p:sp>
      <p:cxnSp>
        <p:nvCxnSpPr>
          <p:cNvPr id="13" name="Connettore 1 12"/>
          <p:cNvCxnSpPr>
            <a:stCxn id="4" idx="3"/>
          </p:cNvCxnSpPr>
          <p:nvPr/>
        </p:nvCxnSpPr>
        <p:spPr>
          <a:xfrm>
            <a:off x="7789331" y="1882773"/>
            <a:ext cx="236003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10149370" y="1881186"/>
            <a:ext cx="0" cy="484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H="1">
            <a:off x="3602567" y="4087272"/>
            <a:ext cx="107949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3602567" y="4087272"/>
            <a:ext cx="0" cy="7874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Connettore 1 41"/>
          <p:cNvCxnSpPr>
            <a:stCxn id="4" idx="2"/>
            <a:endCxn id="5" idx="0"/>
          </p:cNvCxnSpPr>
          <p:nvPr/>
        </p:nvCxnSpPr>
        <p:spPr>
          <a:xfrm flipH="1">
            <a:off x="6235696" y="2386538"/>
            <a:ext cx="2" cy="2656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7789329" y="4079853"/>
            <a:ext cx="94086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8730189" y="4087272"/>
            <a:ext cx="0" cy="8233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4682063" y="3475556"/>
            <a:ext cx="31072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Connettore 1 76"/>
          <p:cNvCxnSpPr/>
          <p:nvPr/>
        </p:nvCxnSpPr>
        <p:spPr>
          <a:xfrm>
            <a:off x="2658538" y="5294842"/>
            <a:ext cx="2887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2" name="Connettore 1 111"/>
          <p:cNvCxnSpPr/>
          <p:nvPr/>
        </p:nvCxnSpPr>
        <p:spPr>
          <a:xfrm flipV="1">
            <a:off x="6845285" y="5312835"/>
            <a:ext cx="2849036" cy="2011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107" y="1379007"/>
            <a:ext cx="1318606" cy="923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CasellaDiTesto 118"/>
          <p:cNvSpPr txBox="1"/>
          <p:nvPr/>
        </p:nvSpPr>
        <p:spPr>
          <a:xfrm>
            <a:off x="3202675" y="2241546"/>
            <a:ext cx="1405467" cy="415498"/>
          </a:xfrm>
          <a:prstGeom prst="rect">
            <a:avLst/>
          </a:prstGeom>
          <a:noFill/>
        </p:spPr>
        <p:txBody>
          <a:bodyPr wrap="square" rtlCol="0">
            <a:spAutoFit/>
          </a:bodyPr>
          <a:lstStyle/>
          <a:p>
            <a:r>
              <a:rPr lang="it-IT" sz="1000" b="1" dirty="0" smtClean="0"/>
              <a:t>Capo del Consiglio</a:t>
            </a:r>
          </a:p>
          <a:p>
            <a:r>
              <a:rPr lang="it-IT" sz="1000" b="1" dirty="0" err="1" smtClean="0"/>
              <a:t>Muhammed</a:t>
            </a:r>
            <a:r>
              <a:rPr lang="it-IT" sz="1000" b="1" dirty="0" smtClean="0"/>
              <a:t> MENFI</a:t>
            </a:r>
            <a:endParaRPr lang="it-IT" sz="10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411" y="2675061"/>
            <a:ext cx="1318606" cy="10375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CasellaDiTesto 128"/>
          <p:cNvSpPr txBox="1"/>
          <p:nvPr/>
        </p:nvSpPr>
        <p:spPr>
          <a:xfrm>
            <a:off x="3202675" y="3688731"/>
            <a:ext cx="1450077" cy="400110"/>
          </a:xfrm>
          <a:prstGeom prst="rect">
            <a:avLst/>
          </a:prstGeom>
          <a:noFill/>
        </p:spPr>
        <p:txBody>
          <a:bodyPr wrap="square" rtlCol="0">
            <a:spAutoFit/>
          </a:bodyPr>
          <a:lstStyle/>
          <a:p>
            <a:pPr algn="ctr"/>
            <a:r>
              <a:rPr lang="it-IT" sz="1000" b="1" dirty="0" smtClean="0"/>
              <a:t>Primo Ministro GNU</a:t>
            </a:r>
          </a:p>
          <a:p>
            <a:pPr algn="ctr"/>
            <a:r>
              <a:rPr lang="it-IT" sz="1000" b="1" dirty="0" smtClean="0"/>
              <a:t>Abdul DBEIBEH</a:t>
            </a:r>
            <a:endParaRPr lang="it-IT" sz="1000"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919136"/>
            <a:ext cx="1221317" cy="11990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CasellaDiTesto 130"/>
          <p:cNvSpPr txBox="1"/>
          <p:nvPr/>
        </p:nvSpPr>
        <p:spPr>
          <a:xfrm>
            <a:off x="966256" y="6101283"/>
            <a:ext cx="1659468" cy="400110"/>
          </a:xfrm>
          <a:prstGeom prst="rect">
            <a:avLst/>
          </a:prstGeom>
          <a:noFill/>
        </p:spPr>
        <p:txBody>
          <a:bodyPr wrap="square" rtlCol="0">
            <a:spAutoFit/>
          </a:bodyPr>
          <a:lstStyle/>
          <a:p>
            <a:pPr algn="ctr"/>
            <a:r>
              <a:rPr lang="it-IT" sz="1000" b="1" dirty="0" smtClean="0"/>
              <a:t>Presidente della Camera</a:t>
            </a:r>
          </a:p>
          <a:p>
            <a:pPr algn="ctr"/>
            <a:r>
              <a:rPr lang="it-IT" sz="1000" b="1" dirty="0"/>
              <a:t>Khalid </a:t>
            </a:r>
            <a:r>
              <a:rPr lang="it-IT" sz="1000" b="1" dirty="0" smtClean="0"/>
              <a:t>ALMISHRI</a:t>
            </a:r>
            <a:endParaRPr lang="it-IT" sz="1000" b="1"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5437" y="4940048"/>
            <a:ext cx="1222453" cy="12197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CasellaDiTesto 132"/>
          <p:cNvSpPr txBox="1"/>
          <p:nvPr/>
        </p:nvSpPr>
        <p:spPr>
          <a:xfrm>
            <a:off x="9711259" y="6138841"/>
            <a:ext cx="1827744" cy="400110"/>
          </a:xfrm>
          <a:prstGeom prst="rect">
            <a:avLst/>
          </a:prstGeom>
          <a:noFill/>
        </p:spPr>
        <p:txBody>
          <a:bodyPr wrap="square" rtlCol="0">
            <a:spAutoFit/>
          </a:bodyPr>
          <a:lstStyle/>
          <a:p>
            <a:pPr algn="ctr"/>
            <a:r>
              <a:rPr lang="it-IT" sz="1000" b="1" dirty="0" smtClean="0"/>
              <a:t>Presidente del Parlamento</a:t>
            </a:r>
          </a:p>
          <a:p>
            <a:pPr algn="ctr"/>
            <a:r>
              <a:rPr lang="it-IT" sz="1000" b="1" dirty="0" err="1"/>
              <a:t>Aguila</a:t>
            </a:r>
            <a:r>
              <a:rPr lang="it-IT" sz="1000" b="1" dirty="0"/>
              <a:t> </a:t>
            </a:r>
            <a:r>
              <a:rPr lang="it-IT" sz="1000" b="1" dirty="0" smtClean="0"/>
              <a:t>SALEH ISSA</a:t>
            </a:r>
            <a:endParaRPr lang="it-IT" sz="1000" b="1" dirty="0"/>
          </a:p>
        </p:txBody>
      </p:sp>
    </p:spTree>
    <p:extLst>
      <p:ext uri="{BB962C8B-B14F-4D97-AF65-F5344CB8AC3E}">
        <p14:creationId xmlns:p14="http://schemas.microsoft.com/office/powerpoint/2010/main" val="2161147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4880" y="0"/>
            <a:ext cx="10972440" cy="1144800"/>
          </a:xfrm>
        </p:spPr>
        <p:txBody>
          <a:bodyPr/>
          <a:lstStyle/>
          <a:p>
            <a:pPr marL="0" marR="0" lvl="0" indent="0" algn="ctr" defTabSz="914400" rtl="0" eaLnBrk="1" fontAlgn="auto" latinLnBrk="0" hangingPunct="1">
              <a:lnSpc>
                <a:spcPct val="100000"/>
              </a:lnSpc>
              <a:spcBef>
                <a:spcPts val="0"/>
              </a:spcBef>
              <a:spcAft>
                <a:spcPts val="0"/>
              </a:spcAft>
              <a:tabLst/>
              <a:defRPr/>
            </a:pPr>
            <a:r>
              <a:rPr lang="it-IT" sz="5400" b="1" kern="1200" dirty="0">
                <a:solidFill>
                  <a:prstClr val="black"/>
                </a:solidFill>
                <a:latin typeface="Arial"/>
              </a:rPr>
              <a:t>LA</a:t>
            </a:r>
            <a:r>
              <a:rPr lang="it-IT" b="1" kern="1200" dirty="0">
                <a:solidFill>
                  <a:prstClr val="black"/>
                </a:solidFill>
                <a:latin typeface="Arial"/>
              </a:rPr>
              <a:t> </a:t>
            </a:r>
            <a:r>
              <a:rPr lang="it-IT" sz="5400" b="1" kern="1200" dirty="0">
                <a:solidFill>
                  <a:prstClr val="black"/>
                </a:solidFill>
                <a:latin typeface="Arial"/>
              </a:rPr>
              <a:t>LIBIA</a:t>
            </a:r>
            <a:r>
              <a:rPr lang="it-IT" sz="5400" kern="1200" dirty="0">
                <a:solidFill>
                  <a:prstClr val="black"/>
                </a:solidFill>
                <a:latin typeface="Arial"/>
              </a:rPr>
              <a:t/>
            </a:r>
            <a:br>
              <a:rPr lang="it-IT" sz="5400" kern="1200" dirty="0">
                <a:solidFill>
                  <a:prstClr val="black"/>
                </a:solidFill>
                <a:latin typeface="Arial"/>
              </a:rPr>
            </a:br>
            <a:endParaRPr lang="it-IT" dirty="0"/>
          </a:p>
        </p:txBody>
      </p:sp>
      <p:sp>
        <p:nvSpPr>
          <p:cNvPr id="3" name="Sottotitolo 2"/>
          <p:cNvSpPr>
            <a:spLocks noGrp="1"/>
          </p:cNvSpPr>
          <p:nvPr>
            <p:ph type="subTitle"/>
          </p:nvPr>
        </p:nvSpPr>
        <p:spPr>
          <a:xfrm>
            <a:off x="558920" y="872065"/>
            <a:ext cx="10972440" cy="626534"/>
          </a:xfrm>
        </p:spPr>
        <p:txBody>
          <a:bodyPr/>
          <a:lstStyle/>
          <a:p>
            <a:pPr marL="108000" indent="0" algn="ctr">
              <a:buNone/>
            </a:pPr>
            <a:r>
              <a:rPr lang="it-IT" sz="2800" b="1" dirty="0">
                <a:solidFill>
                  <a:srgbClr val="FF0000"/>
                </a:solidFill>
              </a:rPr>
              <a:t>MILIZIE E FORZE ARMATE</a:t>
            </a:r>
          </a:p>
        </p:txBody>
      </p:sp>
      <p:sp>
        <p:nvSpPr>
          <p:cNvPr id="4" name="Sottotitolo 2"/>
          <p:cNvSpPr txBox="1">
            <a:spLocks/>
          </p:cNvSpPr>
          <p:nvPr/>
        </p:nvSpPr>
        <p:spPr>
          <a:xfrm>
            <a:off x="380880" y="1430866"/>
            <a:ext cx="11328520" cy="4538133"/>
          </a:xfrm>
          <a:prstGeom prst="rect">
            <a:avLst/>
          </a:prstGeom>
        </p:spPr>
        <p:txBody>
          <a:bodyPr lIns="0" tIns="0" rIns="0" bIns="0" anchor="ctr">
            <a:noAutofit/>
          </a:bodyPr>
          <a:lstStyle/>
          <a:p>
            <a:pPr marL="108000" algn="just"/>
            <a:r>
              <a:rPr lang="it-IT" sz="2000" b="1" dirty="0" smtClean="0"/>
              <a:t>Le due Forze militari più importanti della LIBIA contemporanea sono l’Esercito nazionale libico (LNA) di Khalifa HAFTAR e l’Esercito libico del Governo di TRIPOLI, quest’ultimo guidato da Mohamed ALI AL-HADDAD. Entrambi gli eserciti hanno incorporato parti delle Forze armate libiche di Muammar GHEDDAFI e mantengono quindi unità aeree, terrestri e navali, ma si reggono fondamentalmente su milizie organizzate a livello locale e regionale. Va rilevato che il termine milizia ha acquisito connotazioni molto negative in LIBIA, per questo motivo, anche quelle organizzazioni che sono indubbiamente milizie rifiutano l’appellativo, presentandosi invece come “Brigate” o “Forze”, termini che suggeriscono la loro integrazione negli organi di sicurezza dello stato. I loro capi ricoprono spesso ruoli istituzionali o mantengono collaborazioni semi-ufficiali con organismi statali ma restano in molti casi implicati in economie di guerra: gestione delle prigioni e dei centri di detenzione per migranti, traffico di migranti e contrabbando di benzina e altri beni di consumo.</a:t>
            </a:r>
            <a:r>
              <a:rPr lang="it-IT" sz="2000" dirty="0" smtClean="0"/>
              <a:t> </a:t>
            </a:r>
            <a:r>
              <a:rPr lang="it-IT" sz="2000" b="1" dirty="0" smtClean="0"/>
              <a:t>L’esercito di HAFTAR è più coeso rispetto alle Forze armate del GNU ma recentemente anche l’Esercito del Governo di TRIPOLI ha stabilito un certo ordine tra le milizie.</a:t>
            </a:r>
            <a:endParaRPr lang="it-IT" sz="2000" b="1" dirty="0">
              <a:solidFill>
                <a:srgbClr val="FF0000"/>
              </a:solidFill>
            </a:endParaRPr>
          </a:p>
        </p:txBody>
      </p:sp>
    </p:spTree>
    <p:extLst>
      <p:ext uri="{BB962C8B-B14F-4D97-AF65-F5344CB8AC3E}">
        <p14:creationId xmlns:p14="http://schemas.microsoft.com/office/powerpoint/2010/main" val="296120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6413" y="67734"/>
            <a:ext cx="10972440" cy="736600"/>
          </a:xfrm>
        </p:spPr>
        <p:txBody>
          <a:bodyPr/>
          <a:lstStyle/>
          <a:p>
            <a:pPr algn="ctr"/>
            <a:r>
              <a:rPr kumimoji="0" lang="it-IT" sz="5400" b="1" i="0" u="none" strike="noStrike" kern="0" cap="none" spc="0" normalizeH="0" baseline="0" noProof="0" dirty="0" smtClean="0">
                <a:ln>
                  <a:noFill/>
                </a:ln>
                <a:solidFill>
                  <a:sysClr val="windowText" lastClr="000000"/>
                </a:solidFill>
                <a:effectLst/>
                <a:uLnTx/>
                <a:uFillTx/>
              </a:rPr>
              <a:t>LA LIBIA</a:t>
            </a:r>
            <a:endParaRPr lang="it-IT" dirty="0"/>
          </a:p>
        </p:txBody>
      </p:sp>
      <p:sp>
        <p:nvSpPr>
          <p:cNvPr id="3" name="Sottotitolo 2"/>
          <p:cNvSpPr>
            <a:spLocks noGrp="1"/>
          </p:cNvSpPr>
          <p:nvPr>
            <p:ph type="subTitle"/>
          </p:nvPr>
        </p:nvSpPr>
        <p:spPr>
          <a:xfrm>
            <a:off x="533280" y="889000"/>
            <a:ext cx="10972440" cy="601134"/>
          </a:xfrm>
        </p:spPr>
        <p:txBody>
          <a:bodyPr/>
          <a:lstStyle/>
          <a:p>
            <a:pPr marL="108000" indent="0" algn="ctr">
              <a:buNone/>
            </a:pPr>
            <a:r>
              <a:rPr lang="it-IT" sz="2800" b="1" dirty="0">
                <a:solidFill>
                  <a:srgbClr val="FF0000"/>
                </a:solidFill>
              </a:rPr>
              <a:t>L’ONU IN LIBIA</a:t>
            </a:r>
          </a:p>
        </p:txBody>
      </p:sp>
      <p:sp>
        <p:nvSpPr>
          <p:cNvPr id="4" name="Sottotitolo 2"/>
          <p:cNvSpPr txBox="1">
            <a:spLocks/>
          </p:cNvSpPr>
          <p:nvPr/>
        </p:nvSpPr>
        <p:spPr>
          <a:xfrm>
            <a:off x="601014" y="1422400"/>
            <a:ext cx="10972440" cy="4419600"/>
          </a:xfrm>
          <a:prstGeom prst="rect">
            <a:avLst/>
          </a:prstGeom>
        </p:spPr>
        <p:txBody>
          <a:bodyPr lIns="0" tIns="0" rIns="0" bIns="0" anchor="ctr">
            <a:noAutofit/>
          </a:bodyPr>
          <a:lstStyle/>
          <a:p>
            <a:pPr marL="108000" algn="just"/>
            <a:r>
              <a:rPr lang="it-IT" sz="2000" b="1" dirty="0" smtClean="0"/>
              <a:t>L’ONU </a:t>
            </a:r>
            <a:r>
              <a:rPr lang="it-IT" sz="2000" b="1" dirty="0"/>
              <a:t>ha dato inizio alla Missione di Appoggio delle Nazioni Unite in Libia (meglio conosciuta con l’acronimo inglese </a:t>
            </a:r>
            <a:r>
              <a:rPr lang="it-IT" sz="2000" b="1" dirty="0" smtClean="0"/>
              <a:t>UNSMIL) </a:t>
            </a:r>
            <a:r>
              <a:rPr lang="it-IT" sz="2000" b="1" dirty="0"/>
              <a:t>nel settembre 2011, per mediare il processo politico e promuovere stabilità e sicurezza. Uno dei primi ostacoli per </a:t>
            </a:r>
            <a:r>
              <a:rPr lang="it-IT" sz="2000" b="1" dirty="0" smtClean="0"/>
              <a:t>UNSMIL </a:t>
            </a:r>
            <a:r>
              <a:rPr lang="it-IT" sz="2000" b="1" dirty="0"/>
              <a:t>è stata l’insistenza degli </a:t>
            </a:r>
            <a:r>
              <a:rPr lang="it-IT" sz="2000" b="1" i="1" dirty="0" err="1"/>
              <a:t>stakeholders</a:t>
            </a:r>
            <a:r>
              <a:rPr lang="it-IT" sz="2000" b="1" dirty="0"/>
              <a:t> libici per un processo politico a guida libica, senza interferenze da parte della comunità internazionale: questa richiesta apparentemente legittima in pratica ha comportato posizioni di potere per i </a:t>
            </a:r>
            <a:r>
              <a:rPr lang="it-IT" sz="2000" b="1" i="1" dirty="0"/>
              <a:t>leader</a:t>
            </a:r>
            <a:r>
              <a:rPr lang="it-IT" sz="2000" b="1" dirty="0"/>
              <a:t> delle milizie e l’incorporazione delle loro brigate nelle forze di sicurezza dello stato. Queste dinamiche hanno fin dall’inizio complicato il processo politico, limitando l’imparzialità delle istituzioni e la trasparenza delle spese pubbliche. Le elezioni che avrebbero dovuto avere luogo nel dicembre 2021 sono state posticipate indefinitamente. Militarmente, la </a:t>
            </a:r>
            <a:r>
              <a:rPr lang="it-IT" sz="2000" b="1" dirty="0" smtClean="0"/>
              <a:t>LIBIA </a:t>
            </a:r>
            <a:r>
              <a:rPr lang="it-IT" sz="2000" b="1" dirty="0"/>
              <a:t>resta </a:t>
            </a:r>
            <a:r>
              <a:rPr lang="it-IT" sz="2000" b="1" dirty="0" smtClean="0"/>
              <a:t>divisa e diversi </a:t>
            </a:r>
            <a:r>
              <a:rPr lang="it-IT" sz="2000" b="1" dirty="0"/>
              <a:t>paesi, fra cui </a:t>
            </a:r>
            <a:r>
              <a:rPr lang="it-IT" sz="2000" b="1" dirty="0" smtClean="0"/>
              <a:t>RUSSIA </a:t>
            </a:r>
            <a:r>
              <a:rPr lang="it-IT" sz="2000" b="1" dirty="0"/>
              <a:t>e </a:t>
            </a:r>
            <a:r>
              <a:rPr lang="it-IT" sz="2000" b="1" dirty="0" smtClean="0"/>
              <a:t>TURCHIA, </a:t>
            </a:r>
            <a:r>
              <a:rPr lang="it-IT" sz="2000" b="1" dirty="0"/>
              <a:t>non hanno rispettato l’embargo sulle armi per </a:t>
            </a:r>
            <a:r>
              <a:rPr lang="it-IT" sz="2000" b="1" dirty="0" smtClean="0"/>
              <a:t>LIBIA. L’attuale rappresentante speciale </a:t>
            </a:r>
            <a:r>
              <a:rPr lang="it-IT" sz="2000" b="1" dirty="0"/>
              <a:t>per la </a:t>
            </a:r>
            <a:r>
              <a:rPr lang="it-IT" sz="2000" b="1" dirty="0" smtClean="0"/>
              <a:t>LIBIA </a:t>
            </a:r>
            <a:r>
              <a:rPr lang="it-IT" sz="2000" b="1" dirty="0"/>
              <a:t>e capo della missione di sostegno delle Nazioni Unite in </a:t>
            </a:r>
            <a:r>
              <a:rPr lang="it-IT" sz="2000" b="1" dirty="0" smtClean="0"/>
              <a:t>LIBIA </a:t>
            </a:r>
            <a:r>
              <a:rPr lang="it-IT" sz="2000" b="1" dirty="0"/>
              <a:t>(</a:t>
            </a:r>
            <a:r>
              <a:rPr lang="it-IT" sz="2000" b="1" dirty="0" smtClean="0"/>
              <a:t>UNSMIL) è il Abdoulaye BATHILY.</a:t>
            </a:r>
            <a:endParaRPr lang="it-IT" sz="2000" b="1" dirty="0">
              <a:solidFill>
                <a:srgbClr val="FF0000"/>
              </a:solidFill>
            </a:endParaRPr>
          </a:p>
        </p:txBody>
      </p:sp>
    </p:spTree>
    <p:extLst>
      <p:ext uri="{BB962C8B-B14F-4D97-AF65-F5344CB8AC3E}">
        <p14:creationId xmlns:p14="http://schemas.microsoft.com/office/powerpoint/2010/main" val="139767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0947" y="76199"/>
            <a:ext cx="10972440" cy="846667"/>
          </a:xfrm>
        </p:spPr>
        <p:txBody>
          <a:bodyPr/>
          <a:lstStyle/>
          <a:p>
            <a:pPr algn="ctr"/>
            <a:r>
              <a:rPr lang="it-IT" sz="5400" b="1" dirty="0" smtClean="0"/>
              <a:t>LA LIBIA</a:t>
            </a:r>
            <a:endParaRPr lang="it-IT" sz="5400" dirty="0"/>
          </a:p>
        </p:txBody>
      </p:sp>
      <p:sp>
        <p:nvSpPr>
          <p:cNvPr id="3" name="Sottotitolo 2"/>
          <p:cNvSpPr>
            <a:spLocks noGrp="1"/>
          </p:cNvSpPr>
          <p:nvPr>
            <p:ph type="subTitle"/>
          </p:nvPr>
        </p:nvSpPr>
        <p:spPr>
          <a:xfrm>
            <a:off x="202959" y="965200"/>
            <a:ext cx="11717867" cy="939800"/>
          </a:xfrm>
        </p:spPr>
        <p:txBody>
          <a:bodyPr/>
          <a:lstStyle/>
          <a:p>
            <a:pPr marL="108000" algn="ctr"/>
            <a:r>
              <a:rPr lang="it-IT" sz="4400" b="1" dirty="0" smtClean="0">
                <a:solidFill>
                  <a:srgbClr val="FF0000"/>
                </a:solidFill>
              </a:rPr>
              <a:t>MIASIT</a:t>
            </a:r>
          </a:p>
          <a:p>
            <a:pPr marL="108000" indent="0" algn="ctr">
              <a:buNone/>
            </a:pPr>
            <a:r>
              <a:rPr lang="it-IT" sz="2600" b="1" dirty="0" smtClean="0">
                <a:solidFill>
                  <a:srgbClr val="FF0000"/>
                </a:solidFill>
              </a:rPr>
              <a:t>MISSIONE BILATERALE DI ASSISTENZA E SUPPORTO IN LIBIA</a:t>
            </a:r>
            <a:endParaRPr lang="it-IT" sz="2400" dirty="0"/>
          </a:p>
        </p:txBody>
      </p:sp>
      <p:sp>
        <p:nvSpPr>
          <p:cNvPr id="4" name="Sottotitolo 2"/>
          <p:cNvSpPr txBox="1">
            <a:spLocks/>
          </p:cNvSpPr>
          <p:nvPr/>
        </p:nvSpPr>
        <p:spPr>
          <a:xfrm>
            <a:off x="787279" y="2717802"/>
            <a:ext cx="10972440" cy="736600"/>
          </a:xfrm>
          <a:prstGeom prst="rect">
            <a:avLst/>
          </a:prstGeom>
        </p:spPr>
        <p:txBody>
          <a:bodyPr lIns="0" tIns="0" rIns="0" bIns="0" anchor="ctr">
            <a:noAutofit/>
          </a:bodyPr>
          <a:lstStyle/>
          <a:p>
            <a:endParaRPr lang="it-IT" sz="2000" dirty="0"/>
          </a:p>
        </p:txBody>
      </p:sp>
      <p:sp>
        <p:nvSpPr>
          <p:cNvPr id="5" name="Rettangolo 4"/>
          <p:cNvSpPr/>
          <p:nvPr/>
        </p:nvSpPr>
        <p:spPr>
          <a:xfrm>
            <a:off x="364067" y="2030506"/>
            <a:ext cx="11395652" cy="3323987"/>
          </a:xfrm>
          <a:prstGeom prst="rect">
            <a:avLst/>
          </a:prstGeom>
        </p:spPr>
        <p:txBody>
          <a:bodyPr wrap="square">
            <a:spAutoFit/>
          </a:bodyPr>
          <a:lstStyle/>
          <a:p>
            <a:pPr algn="just" fontAlgn="base">
              <a:lnSpc>
                <a:spcPct val="150000"/>
              </a:lnSpc>
            </a:pPr>
            <a:r>
              <a:rPr lang="it-IT" sz="2000" b="1" dirty="0"/>
              <a:t>LA MISSIONE </a:t>
            </a:r>
            <a:r>
              <a:rPr lang="it-IT" sz="2000" b="1" dirty="0" smtClean="0"/>
              <a:t>È </a:t>
            </a:r>
            <a:r>
              <a:rPr lang="it-IT" sz="2000" b="1" dirty="0"/>
              <a:t>INDIRIZZATA A FAVORIRE LA STABILIZZAZIONE DELLA LIBIA, ATTRAVERSO LO SVILUPPO DI UNA COOPERAZIONE BILATERALE, ALLO SCOPO DI INCREMENTARE LE </a:t>
            </a:r>
            <a:r>
              <a:rPr lang="it-IT" sz="2000" b="1" dirty="0" smtClean="0"/>
              <a:t>CAPACITÀ DELLA </a:t>
            </a:r>
            <a:r>
              <a:rPr lang="it-IT" sz="2000" b="1" dirty="0"/>
              <a:t>DIFESA LOCALE, SUPPORTANDO E AGEVOLANDO LA CONDOTTA DELLE </a:t>
            </a:r>
            <a:r>
              <a:rPr lang="it-IT" sz="2000" b="1" dirty="0" smtClean="0"/>
              <a:t>ATTIVITÀ DI </a:t>
            </a:r>
            <a:r>
              <a:rPr lang="it-IT" sz="2000" b="1" dirty="0"/>
              <a:t>FORMAZIONE E ADDESTRAMENTO SIA IN ITALIA SIA IN LIBIA, IN ARMONIA CON LE LINEE DI INTERVENTO DECISE DALLE NAZIONI </a:t>
            </a:r>
            <a:r>
              <a:rPr lang="it-IT" sz="2000" b="1" dirty="0" smtClean="0"/>
              <a:t>UNITE. IL COMANDO DELLA MISSIONE È SCHIERATO A TRIPOLI ED IL COMANDO È AFFIDATO AD UN GENERALE DI BRIGATA, CON UN DISTACCAMENTO SCHIERATO A MISURATA.​​​​</a:t>
            </a:r>
            <a:endParaRPr lang="it-IT" sz="2000" b="1" dirty="0"/>
          </a:p>
        </p:txBody>
      </p:sp>
    </p:spTree>
    <p:extLst>
      <p:ext uri="{BB962C8B-B14F-4D97-AF65-F5344CB8AC3E}">
        <p14:creationId xmlns:p14="http://schemas.microsoft.com/office/powerpoint/2010/main" val="3102367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742</Words>
  <Application>Microsoft Office PowerPoint</Application>
  <PresentationFormat>Personalizzato</PresentationFormat>
  <Paragraphs>56</Paragraphs>
  <Slides>9</Slides>
  <Notes>1</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Office Theme</vt:lpstr>
      <vt:lpstr>Presentazione standard di PowerPoint</vt:lpstr>
      <vt:lpstr>LA LIBIA</vt:lpstr>
      <vt:lpstr>Presentazione standard di PowerPoint</vt:lpstr>
      <vt:lpstr>SITUAZIONE POLITICA </vt:lpstr>
      <vt:lpstr>LA LIBIA</vt:lpstr>
      <vt:lpstr>LA LIBIA </vt:lpstr>
      <vt:lpstr>LA LIBIA </vt:lpstr>
      <vt:lpstr>LA LIBIA</vt:lpstr>
      <vt:lpstr>LA LIBIA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miasit.ma</dc:creator>
  <cp:lastModifiedBy>user</cp:lastModifiedBy>
  <cp:revision>2692</cp:revision>
  <cp:lastPrinted>2022-07-15T06:31:12Z</cp:lastPrinted>
  <dcterms:created xsi:type="dcterms:W3CDTF">2020-12-26T13:09:20Z</dcterms:created>
  <dcterms:modified xsi:type="dcterms:W3CDTF">2023-06-10T20:23:44Z</dcterms:modified>
</cp:coreProperties>
</file>