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9"/>
  </p:notesMasterIdLst>
  <p:sldIdLst>
    <p:sldId id="1272" r:id="rId2"/>
    <p:sldId id="1273" r:id="rId3"/>
    <p:sldId id="1274" r:id="rId4"/>
    <p:sldId id="1275" r:id="rId5"/>
    <p:sldId id="1276" r:id="rId6"/>
    <p:sldId id="1277" r:id="rId7"/>
    <p:sldId id="1278" r:id="rId8"/>
  </p:sldIdLst>
  <p:sldSz cx="12192000" cy="6858000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sz-coord" initials="c" lastIdx="1" clrIdx="0">
    <p:extLst>
      <p:ext uri="{19B8F6BF-5375-455C-9EA6-DF929625EA0E}">
        <p15:presenceInfo xmlns:p15="http://schemas.microsoft.com/office/powerpoint/2012/main" userId="casz-coor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61D1"/>
    <a:srgbClr val="1E504F"/>
    <a:srgbClr val="A1BDBD"/>
    <a:srgbClr val="2D9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68" autoAdjust="0"/>
    <p:restoredTop sz="93969" autoAdjust="0"/>
  </p:normalViewPr>
  <p:slideViewPr>
    <p:cSldViewPr snapToGrid="0">
      <p:cViewPr varScale="1">
        <p:scale>
          <a:sx n="115" d="100"/>
          <a:sy n="115" d="100"/>
        </p:scale>
        <p:origin x="98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7-14T13:04:23.131" idx="1">
    <p:pos x="6096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509287-DDBD-4679-82FA-66A357151C2D}" type="datetimeFigureOut">
              <a:rPr lang="it-IT"/>
              <a:pPr>
                <a:defRPr/>
              </a:pPr>
              <a:t>30/07/2023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E4F9464-3572-4338-9320-C6FB7061E6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9641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i="1" baseline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4F9464-3572-4338-9320-C6FB7061E61D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8219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i="1" baseline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4F9464-3572-4338-9320-C6FB7061E61D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6198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232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121920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 rot="5400000">
            <a:off x="5705475" y="-5705475"/>
            <a:ext cx="781050" cy="12192000"/>
          </a:xfrm>
          <a:prstGeom prst="rect">
            <a:avLst/>
          </a:prstGeom>
          <a:solidFill>
            <a:srgbClr val="4B6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ctr" defTabSz="1217613" rtl="0" eaLnBrk="1" fontAlgn="base" hangingPunct="1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defTabSz="1217613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defTabSz="1217613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defTabSz="1217613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457200" algn="ctr" defTabSz="1217613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914400" algn="ctr" defTabSz="1217613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371600" algn="ctr" defTabSz="1217613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1828800" algn="ctr" defTabSz="1217613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0" y="46038"/>
            <a:ext cx="12192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Libia </a:t>
            </a:r>
            <a:r>
              <a:rPr lang="it-IT" sz="2400" i="1" kern="0" dirty="0">
                <a:solidFill>
                  <a:schemeClr val="bg1"/>
                </a:solidFill>
                <a:latin typeface="Century Gothic" panose="020B0502020202020204" pitchFamily="34" charset="0"/>
                <a:ea typeface="Gadugi" panose="020B0502040204020203" pitchFamily="34" charset="0"/>
              </a:rPr>
              <a:t>Tensioni tra milizie nell’area di TRIPOLI</a:t>
            </a:r>
            <a:endParaRPr lang="it-IT" sz="2400" i="1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7171" name="CasellaDiTesto 18"/>
          <p:cNvSpPr txBox="1">
            <a:spLocks noChangeArrowheads="1"/>
          </p:cNvSpPr>
          <p:nvPr/>
        </p:nvSpPr>
        <p:spPr bwMode="auto">
          <a:xfrm>
            <a:off x="0" y="912178"/>
            <a:ext cx="12192000" cy="590931"/>
          </a:xfrm>
          <a:prstGeom prst="rect">
            <a:avLst/>
          </a:prstGeom>
          <a:solidFill>
            <a:srgbClr val="4B61D1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 dirty="0">
                <a:solidFill>
                  <a:srgbClr val="4B61D1"/>
                </a:solidFill>
                <a:latin typeface="Century Gothic" pitchFamily="34" charset="0"/>
              </a:rPr>
              <a:t>Elementi principali </a:t>
            </a:r>
          </a:p>
          <a:p>
            <a:pPr algn="just" eaLnBrk="1" hangingPunct="1">
              <a:lnSpc>
                <a:spcPct val="120000"/>
              </a:lnSpc>
            </a:pPr>
            <a:r>
              <a:rPr lang="it-IT" sz="1200" b="1" dirty="0">
                <a:solidFill>
                  <a:srgbClr val="000000"/>
                </a:solidFill>
                <a:latin typeface="Century Gothic" pitchFamily="34" charset="0"/>
              </a:rPr>
              <a:t>(NC) </a:t>
            </a:r>
            <a:r>
              <a:rPr lang="it-IT" sz="1200" dirty="0" smtClean="0">
                <a:solidFill>
                  <a:srgbClr val="000000"/>
                </a:solidFill>
                <a:latin typeface="Century Gothic" pitchFamily="34" charset="0"/>
              </a:rPr>
              <a:t>Aggiornamento eventi costa occidentale</a:t>
            </a:r>
            <a:r>
              <a:rPr lang="it-IT" sz="1200" dirty="0" smtClean="0">
                <a:latin typeface="Century Gothic" pitchFamily="34" charset="0"/>
              </a:rPr>
              <a:t>.</a:t>
            </a:r>
            <a:endParaRPr lang="it-IT" sz="1200" dirty="0">
              <a:solidFill>
                <a:srgbClr val="10253F"/>
              </a:solidFill>
              <a:latin typeface="Century Gothic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3283865" y="1526324"/>
            <a:ext cx="895748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sz="1200" b="1" dirty="0">
                <a:solidFill>
                  <a:srgbClr val="4B61D1"/>
                </a:solidFill>
                <a:latin typeface="Century Gothic" panose="020B0502020202020204" pitchFamily="34" charset="0"/>
                <a:ea typeface="Gadugi" panose="020B0502040204020203" pitchFamily="34" charset="0"/>
              </a:rPr>
              <a:t>(</a:t>
            </a:r>
            <a:r>
              <a:rPr lang="it-IT" sz="1200" b="1" dirty="0" smtClean="0">
                <a:solidFill>
                  <a:srgbClr val="4B61D1"/>
                </a:solidFill>
                <a:latin typeface="Century Gothic" pitchFamily="34" charset="0"/>
              </a:rPr>
              <a:t>NC)Premessa</a:t>
            </a:r>
            <a:r>
              <a:rPr lang="it-IT" sz="1200" dirty="0" smtClean="0"/>
              <a:t/>
            </a:r>
            <a:br>
              <a:rPr lang="it-IT" sz="1200" dirty="0" smtClean="0"/>
            </a:br>
            <a:r>
              <a:rPr lang="it-IT" sz="1200" dirty="0" smtClean="0">
                <a:latin typeface="Century Gothic" pitchFamily="34" charset="0"/>
              </a:rPr>
              <a:t>Il 4 luglio un gruppo armato di ZAWIYA ha chiuso </a:t>
            </a:r>
            <a:r>
              <a:rPr lang="it-IT" sz="1200" dirty="0">
                <a:latin typeface="Century Gothic" pitchFamily="34" charset="0"/>
              </a:rPr>
              <a:t>la principale strada costiera sulla costa occidentale </a:t>
            </a:r>
            <a:r>
              <a:rPr lang="it-IT" sz="1200" dirty="0" smtClean="0">
                <a:latin typeface="Century Gothic" pitchFamily="34" charset="0"/>
              </a:rPr>
              <a:t>che porta a ZUWARA, dopo l'arresto di Abdul RAOUF AL-KABU, una delle  persone più ricercate della regione. </a:t>
            </a:r>
          </a:p>
          <a:p>
            <a:pPr marL="0" lvl="1" algn="just">
              <a:lnSpc>
                <a:spcPct val="150000"/>
              </a:lnSpc>
              <a:defRPr/>
            </a:pPr>
            <a:r>
              <a:rPr lang="it-IT" sz="1200" b="1" dirty="0" smtClean="0">
                <a:solidFill>
                  <a:srgbClr val="4B61D1"/>
                </a:solidFill>
                <a:latin typeface="Century Gothic" panose="020B0502020202020204" pitchFamily="34" charset="0"/>
                <a:ea typeface="Gadugi" panose="020B0502040204020203" pitchFamily="34" charset="0"/>
              </a:rPr>
              <a:t>(</a:t>
            </a:r>
            <a:r>
              <a:rPr lang="it-IT" sz="1200" b="1" dirty="0">
                <a:solidFill>
                  <a:srgbClr val="4B61D1"/>
                </a:solidFill>
                <a:latin typeface="Century Gothic" pitchFamily="34" charset="0"/>
              </a:rPr>
              <a:t>NC) </a:t>
            </a:r>
            <a:r>
              <a:rPr lang="it-IT" sz="1200" b="1" dirty="0" smtClean="0">
                <a:solidFill>
                  <a:srgbClr val="4B61D1"/>
                </a:solidFill>
                <a:latin typeface="Century Gothic" pitchFamily="34" charset="0"/>
              </a:rPr>
              <a:t>EVENTO</a:t>
            </a:r>
            <a:endParaRPr lang="it-IT" sz="1200" b="1" dirty="0">
              <a:solidFill>
                <a:srgbClr val="4B61D1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1200" b="1" dirty="0" smtClean="0">
                <a:latin typeface="Century Gothic" pitchFamily="34" charset="0"/>
              </a:rPr>
              <a:t>04 luglio</a:t>
            </a:r>
            <a:r>
              <a:rPr lang="it-IT" sz="1200" dirty="0">
                <a:latin typeface="Century Gothic" pitchFamily="34" charset="0"/>
              </a:rPr>
              <a:t>: </a:t>
            </a:r>
            <a:r>
              <a:rPr lang="it-IT" sz="1200" dirty="0" smtClean="0">
                <a:latin typeface="Century Gothic" pitchFamily="34" charset="0"/>
              </a:rPr>
              <a:t>Il Primo Ministro </a:t>
            </a:r>
            <a:r>
              <a:rPr lang="it-IT" sz="1200" dirty="0">
                <a:latin typeface="Century Gothic" pitchFamily="34" charset="0"/>
              </a:rPr>
              <a:t>del Governo di </a:t>
            </a:r>
            <a:r>
              <a:rPr lang="it-IT" sz="1200" dirty="0" smtClean="0">
                <a:latin typeface="Century Gothic" pitchFamily="34" charset="0"/>
              </a:rPr>
              <a:t>Unità Nazionale, </a:t>
            </a:r>
            <a:r>
              <a:rPr lang="it-IT" sz="1200" dirty="0">
                <a:latin typeface="Century Gothic" pitchFamily="34" charset="0"/>
              </a:rPr>
              <a:t>Abdul </a:t>
            </a:r>
            <a:r>
              <a:rPr lang="it-IT" sz="1200" dirty="0" smtClean="0">
                <a:latin typeface="Century Gothic" pitchFamily="34" charset="0"/>
              </a:rPr>
              <a:t>DBEIBAH, </a:t>
            </a:r>
            <a:r>
              <a:rPr lang="it-IT" sz="1200" dirty="0">
                <a:latin typeface="Century Gothic" pitchFamily="34" charset="0"/>
              </a:rPr>
              <a:t>ha ordinato la formazione di una forza militare congiunta, composta da 450 veicoli armati, per controllare la strada costiera che dalla capitale </a:t>
            </a:r>
            <a:r>
              <a:rPr lang="it-IT" sz="1200" dirty="0" smtClean="0">
                <a:latin typeface="Century Gothic" pitchFamily="34" charset="0"/>
              </a:rPr>
              <a:t>TRIPOLI arriva </a:t>
            </a:r>
            <a:r>
              <a:rPr lang="it-IT" sz="1200" dirty="0">
                <a:latin typeface="Century Gothic" pitchFamily="34" charset="0"/>
              </a:rPr>
              <a:t>fino a </a:t>
            </a:r>
            <a:r>
              <a:rPr lang="it-IT" sz="1200" dirty="0" smtClean="0">
                <a:latin typeface="Century Gothic" pitchFamily="34" charset="0"/>
              </a:rPr>
              <a:t>RAS JEDIR, </a:t>
            </a:r>
            <a:r>
              <a:rPr lang="it-IT" sz="1200" dirty="0">
                <a:latin typeface="Century Gothic" pitchFamily="34" charset="0"/>
              </a:rPr>
              <a:t>il valico di frontiera con la </a:t>
            </a:r>
            <a:r>
              <a:rPr lang="it-IT" sz="1200" dirty="0" smtClean="0">
                <a:latin typeface="Century Gothic" pitchFamily="34" charset="0"/>
              </a:rPr>
              <a:t>TUNISIA. La conferma viene resa nota da una </a:t>
            </a:r>
            <a:r>
              <a:rPr lang="it-IT" sz="1200" dirty="0">
                <a:latin typeface="Century Gothic" pitchFamily="34" charset="0"/>
              </a:rPr>
              <a:t>lettera indirizzata ad alcuni comandanti e capi di unità </a:t>
            </a:r>
            <a:r>
              <a:rPr lang="it-IT" sz="1200" dirty="0" smtClean="0">
                <a:latin typeface="Century Gothic" pitchFamily="34" charset="0"/>
              </a:rPr>
              <a:t>militari, </a:t>
            </a:r>
            <a:r>
              <a:rPr lang="it-IT" sz="1200" dirty="0">
                <a:latin typeface="Century Gothic" pitchFamily="34" charset="0"/>
              </a:rPr>
              <a:t>tra cui </a:t>
            </a:r>
            <a:r>
              <a:rPr lang="it-IT" sz="1200" dirty="0" smtClean="0">
                <a:latin typeface="Century Gothic" pitchFamily="34" charset="0"/>
              </a:rPr>
              <a:t>la Brigata </a:t>
            </a:r>
            <a:r>
              <a:rPr lang="it-IT" sz="1200" dirty="0">
                <a:latin typeface="Century Gothic" pitchFamily="34" charset="0"/>
              </a:rPr>
              <a:t>444, </a:t>
            </a:r>
            <a:r>
              <a:rPr lang="it-IT" sz="1200" dirty="0" smtClean="0">
                <a:latin typeface="Century Gothic" pitchFamily="34" charset="0"/>
              </a:rPr>
              <a:t>111° Brigata,</a:t>
            </a:r>
            <a:r>
              <a:rPr lang="it-IT" sz="1200" dirty="0">
                <a:latin typeface="Century Gothic" pitchFamily="34" charset="0"/>
              </a:rPr>
              <a:t> </a:t>
            </a:r>
            <a:r>
              <a:rPr lang="it-IT" sz="1200" dirty="0" smtClean="0">
                <a:latin typeface="Century Gothic" pitchFamily="34" charset="0"/>
              </a:rPr>
              <a:t>52° Brigata e il 166° Battaglione. </a:t>
            </a:r>
            <a:r>
              <a:rPr lang="it-IT" sz="1200" dirty="0">
                <a:latin typeface="Century Gothic" pitchFamily="34" charset="0"/>
              </a:rPr>
              <a:t>La nuova forza militare è stata incaricata di </a:t>
            </a:r>
            <a:r>
              <a:rPr lang="it-IT" sz="1200" dirty="0" smtClean="0">
                <a:latin typeface="Century Gothic" pitchFamily="34" charset="0"/>
              </a:rPr>
              <a:t>ripristinare </a:t>
            </a:r>
            <a:r>
              <a:rPr lang="it-IT" sz="1200" dirty="0">
                <a:latin typeface="Century Gothic" pitchFamily="34" charset="0"/>
              </a:rPr>
              <a:t>il traffico sulla strada </a:t>
            </a:r>
            <a:r>
              <a:rPr lang="it-IT" sz="1200" dirty="0" smtClean="0">
                <a:latin typeface="Century Gothic" pitchFamily="34" charset="0"/>
              </a:rPr>
              <a:t>costiera </a:t>
            </a:r>
            <a:r>
              <a:rPr lang="it-IT" sz="1200" dirty="0">
                <a:latin typeface="Century Gothic" pitchFamily="34" charset="0"/>
              </a:rPr>
              <a:t>e di arrestare i </a:t>
            </a:r>
            <a:r>
              <a:rPr lang="it-IT" sz="1200" dirty="0" smtClean="0">
                <a:latin typeface="Century Gothic" pitchFamily="34" charset="0"/>
              </a:rPr>
              <a:t>ricercati </a:t>
            </a:r>
            <a:r>
              <a:rPr lang="it-IT" sz="1200" dirty="0">
                <a:latin typeface="Century Gothic" pitchFamily="34" charset="0"/>
              </a:rPr>
              <a:t>dalla procura </a:t>
            </a:r>
            <a:r>
              <a:rPr lang="it-IT" sz="1200" dirty="0" smtClean="0">
                <a:latin typeface="Century Gothic" pitchFamily="34" charset="0"/>
              </a:rPr>
              <a:t>generale </a:t>
            </a:r>
            <a:r>
              <a:rPr lang="it-IT" sz="1200" dirty="0">
                <a:latin typeface="Century Gothic" pitchFamily="34" charset="0"/>
              </a:rPr>
              <a:t>al valico terrestre con la </a:t>
            </a:r>
            <a:r>
              <a:rPr lang="it-IT" sz="1200" dirty="0" smtClean="0">
                <a:latin typeface="Century Gothic" pitchFamily="34" charset="0"/>
              </a:rPr>
              <a:t>TUNISIA.</a:t>
            </a:r>
            <a:endParaRPr lang="it-IT" sz="1200" dirty="0">
              <a:latin typeface="Century Gothic" pitchFamily="34" charset="0"/>
            </a:endParaRPr>
          </a:p>
          <a:p>
            <a:r>
              <a:rPr lang="it-IT" dirty="0" smtClean="0"/>
              <a:t> </a:t>
            </a:r>
            <a:r>
              <a:rPr lang="it-IT" dirty="0"/>
              <a:t/>
            </a:r>
            <a:br>
              <a:rPr lang="it-IT" dirty="0"/>
            </a:br>
            <a:endParaRPr lang="it-IT" sz="1200" dirty="0">
              <a:latin typeface="Century Gothic" pitchFamily="34" charset="0"/>
            </a:endParaRPr>
          </a:p>
        </p:txBody>
      </p:sp>
      <p:sp>
        <p:nvSpPr>
          <p:cNvPr id="15" name="CasellaDiTesto 18"/>
          <p:cNvSpPr txBox="1">
            <a:spLocks noChangeArrowheads="1"/>
          </p:cNvSpPr>
          <p:nvPr/>
        </p:nvSpPr>
        <p:spPr bwMode="auto">
          <a:xfrm>
            <a:off x="0" y="5955433"/>
            <a:ext cx="12248965" cy="590931"/>
          </a:xfrm>
          <a:prstGeom prst="rect">
            <a:avLst/>
          </a:prstGeom>
          <a:solidFill>
            <a:srgbClr val="4B61D1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 dirty="0">
                <a:solidFill>
                  <a:srgbClr val="4B61D1"/>
                </a:solidFill>
                <a:latin typeface="Century Gothic" pitchFamily="34" charset="0"/>
              </a:rPr>
              <a:t>Valutazioni</a:t>
            </a:r>
          </a:p>
          <a:p>
            <a:pPr algn="just" eaLnBrk="1" hangingPunct="1">
              <a:lnSpc>
                <a:spcPct val="120000"/>
              </a:lnSpc>
            </a:pPr>
            <a:r>
              <a:rPr lang="it-IT" sz="1200" b="1" dirty="0">
                <a:solidFill>
                  <a:srgbClr val="000000"/>
                </a:solidFill>
                <a:latin typeface="Century Gothic" pitchFamily="34" charset="0"/>
              </a:rPr>
              <a:t>(NC</a:t>
            </a:r>
            <a:r>
              <a:rPr lang="it-IT" sz="1200" dirty="0" smtClean="0">
                <a:solidFill>
                  <a:srgbClr val="000000"/>
                </a:solidFill>
                <a:latin typeface="Century Gothic" pitchFamily="34" charset="0"/>
              </a:rPr>
              <a:t>)</a:t>
            </a:r>
            <a:endParaRPr lang="it-IT" sz="1200" dirty="0">
              <a:solidFill>
                <a:srgbClr val="10253F"/>
              </a:solidFill>
              <a:latin typeface="Century Gothic" pitchFamily="34" charset="0"/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72057" y="1493525"/>
            <a:ext cx="3211808" cy="4186031"/>
            <a:chOff x="-59149" y="311926"/>
            <a:chExt cx="2781234" cy="4436456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9149" y="346687"/>
              <a:ext cx="2781233" cy="241169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3" name="CasellaDiTesto 12"/>
            <p:cNvSpPr txBox="1"/>
            <p:nvPr/>
          </p:nvSpPr>
          <p:spPr bwMode="auto">
            <a:xfrm>
              <a:off x="647467" y="311926"/>
              <a:ext cx="684000" cy="307777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400" b="1" i="1" dirty="0">
                  <a:latin typeface="+mn-lt"/>
                  <a:cs typeface="+mn-cs"/>
                </a:rPr>
                <a:t>Tripoli</a:t>
              </a:r>
            </a:p>
          </p:txBody>
        </p:sp>
        <p:sp>
          <p:nvSpPr>
            <p:cNvPr id="11" name="Rettangolo 10"/>
            <p:cNvSpPr/>
            <p:nvPr/>
          </p:nvSpPr>
          <p:spPr bwMode="auto">
            <a:xfrm>
              <a:off x="-59149" y="4537474"/>
              <a:ext cx="2781234" cy="210908"/>
            </a:xfrm>
            <a:prstGeom prst="rect">
              <a:avLst/>
            </a:prstGeom>
            <a:solidFill>
              <a:srgbClr val="4B61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00" b="1" dirty="0">
                  <a:solidFill>
                    <a:prstClr val="white"/>
                  </a:solidFill>
                  <a:latin typeface="Century Gothic" panose="020B0502020202020204" pitchFamily="34" charset="0"/>
                  <a:ea typeface="Gadugi" panose="020B0502040204020203" pitchFamily="34" charset="0"/>
                  <a:cs typeface="Times New Roman" panose="02020603050405020304" pitchFamily="18" charset="0"/>
                </a:rPr>
                <a:t> (NC) </a:t>
              </a:r>
              <a:r>
                <a:rPr lang="en-GB" sz="800" b="1" dirty="0" smtClean="0">
                  <a:solidFill>
                    <a:prstClr val="white"/>
                  </a:solidFill>
                  <a:latin typeface="Century Gothic" panose="020B0502020202020204" pitchFamily="34" charset="0"/>
                  <a:ea typeface="Gadugi" panose="020B0502040204020203" pitchFamily="34" charset="0"/>
                  <a:cs typeface="Times New Roman" panose="02020603050405020304" pitchFamily="18" charset="0"/>
                </a:rPr>
                <a:t>LIBIA</a:t>
              </a:r>
              <a:r>
                <a:rPr lang="it-IT" sz="800" b="1" dirty="0">
                  <a:solidFill>
                    <a:prstClr val="white"/>
                  </a:solidFill>
                  <a:latin typeface="Century Gothic" panose="020B0502020202020204" pitchFamily="34" charset="0"/>
                  <a:ea typeface="Gadugi" panose="020B0502040204020203" pitchFamily="34" charset="0"/>
                  <a:cs typeface="Times New Roman" panose="02020603050405020304" pitchFamily="18" charset="0"/>
                </a:rPr>
                <a:t> </a:t>
              </a:r>
              <a:r>
                <a:rPr lang="it-IT" sz="800" b="1" dirty="0" smtClean="0">
                  <a:solidFill>
                    <a:prstClr val="white"/>
                  </a:solidFill>
                  <a:latin typeface="Century Gothic" panose="020B0502020202020204" pitchFamily="34" charset="0"/>
                  <a:ea typeface="Gadugi" panose="020B0502040204020203" pitchFamily="34" charset="0"/>
                  <a:cs typeface="Times New Roman" panose="02020603050405020304" pitchFamily="18" charset="0"/>
                </a:rPr>
                <a:t>– recenti episodi di tensione</a:t>
              </a:r>
              <a:endParaRPr lang="it-IT" sz="8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4" name="CasellaDiTesto 13"/>
          <p:cNvSpPr txBox="1"/>
          <p:nvPr/>
        </p:nvSpPr>
        <p:spPr bwMode="auto">
          <a:xfrm>
            <a:off x="217718" y="1710022"/>
            <a:ext cx="892659" cy="27699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i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entury Gothic" pitchFamily="34" charset="0"/>
                <a:cs typeface="Arial" pitchFamily="34" charset="0"/>
              </a:rPr>
              <a:t>Zawiya </a:t>
            </a:r>
            <a:endParaRPr lang="it-IT" sz="1200" b="1" i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6" name="Ovale 15"/>
          <p:cNvSpPr/>
          <p:nvPr/>
        </p:nvSpPr>
        <p:spPr>
          <a:xfrm>
            <a:off x="562121" y="1608068"/>
            <a:ext cx="101926" cy="10195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22"/>
          <p:cNvSpPr txBox="1">
            <a:spLocks noChangeArrowheads="1"/>
          </p:cNvSpPr>
          <p:nvPr/>
        </p:nvSpPr>
        <p:spPr bwMode="auto">
          <a:xfrm>
            <a:off x="2082512" y="1499438"/>
            <a:ext cx="1152000" cy="21544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it-IT" sz="800" dirty="0">
                <a:solidFill>
                  <a:srgbClr val="FFFFFF"/>
                </a:solidFill>
                <a:latin typeface="Century Gothic" pitchFamily="34" charset="0"/>
              </a:rPr>
              <a:t>NON CLASSIFICATO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3" y="3821243"/>
            <a:ext cx="3216541" cy="185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75" y="-74815"/>
            <a:ext cx="10412205" cy="6858000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 bwMode="auto">
          <a:xfrm>
            <a:off x="3737580" y="2498022"/>
            <a:ext cx="688369" cy="27699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NALUT</a:t>
            </a:r>
          </a:p>
        </p:txBody>
      </p:sp>
      <p:sp>
        <p:nvSpPr>
          <p:cNvPr id="16" name="Ovale 15"/>
          <p:cNvSpPr/>
          <p:nvPr/>
        </p:nvSpPr>
        <p:spPr>
          <a:xfrm>
            <a:off x="4252971" y="2708529"/>
            <a:ext cx="144000" cy="144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/>
          <p:cNvSpPr/>
          <p:nvPr/>
        </p:nvSpPr>
        <p:spPr>
          <a:xfrm>
            <a:off x="7319282" y="2095512"/>
            <a:ext cx="144000" cy="144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 bwMode="auto">
          <a:xfrm>
            <a:off x="2193446" y="5535076"/>
            <a:ext cx="1076242" cy="27699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GHADAMES</a:t>
            </a:r>
          </a:p>
        </p:txBody>
      </p:sp>
      <p:sp>
        <p:nvSpPr>
          <p:cNvPr id="19" name="CasellaDiTesto 18"/>
          <p:cNvSpPr txBox="1"/>
          <p:nvPr/>
        </p:nvSpPr>
        <p:spPr bwMode="auto">
          <a:xfrm>
            <a:off x="6479998" y="1879452"/>
            <a:ext cx="983833" cy="27699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GHARYAN</a:t>
            </a:r>
            <a:endParaRPr lang="it-IT" sz="1200" b="1" i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 bwMode="auto">
          <a:xfrm>
            <a:off x="5521848" y="2089434"/>
            <a:ext cx="1154193" cy="27699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AL RIYAYNA</a:t>
            </a:r>
            <a:endParaRPr lang="it-IT" sz="1200" b="1" i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1" name="Ovale 20"/>
          <p:cNvSpPr/>
          <p:nvPr/>
        </p:nvSpPr>
        <p:spPr>
          <a:xfrm>
            <a:off x="2160201" y="5737258"/>
            <a:ext cx="144000" cy="144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6482815" y="2311059"/>
            <a:ext cx="144000" cy="144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45515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959" y="0"/>
            <a:ext cx="8136082" cy="6858000"/>
          </a:xfrm>
          <a:prstGeom prst="rect">
            <a:avLst/>
          </a:prstGeom>
        </p:spPr>
      </p:pic>
      <p:sp>
        <p:nvSpPr>
          <p:cNvPr id="3" name="Ovale 2"/>
          <p:cNvSpPr/>
          <p:nvPr/>
        </p:nvSpPr>
        <p:spPr>
          <a:xfrm>
            <a:off x="5952000" y="2326143"/>
            <a:ext cx="144000" cy="144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 bwMode="auto">
          <a:xfrm>
            <a:off x="5789322" y="2008478"/>
            <a:ext cx="1342910" cy="369332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RAS</a:t>
            </a:r>
            <a:r>
              <a:rPr lang="it-IT" dirty="0" smtClean="0"/>
              <a:t> </a:t>
            </a:r>
            <a:r>
              <a:rPr lang="it-IT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AJDIR</a:t>
            </a:r>
          </a:p>
        </p:txBody>
      </p:sp>
      <p:sp>
        <p:nvSpPr>
          <p:cNvPr id="5" name="CasellaDiTesto 4"/>
          <p:cNvSpPr txBox="1"/>
          <p:nvPr/>
        </p:nvSpPr>
        <p:spPr bwMode="auto">
          <a:xfrm>
            <a:off x="7551159" y="2193144"/>
            <a:ext cx="851045" cy="27699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TRIPOLI</a:t>
            </a:r>
            <a:endParaRPr lang="it-IT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252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45" y="0"/>
            <a:ext cx="10605709" cy="6858000"/>
          </a:xfrm>
          <a:prstGeom prst="rect">
            <a:avLst/>
          </a:prstGeom>
          <a:ln>
            <a:noFill/>
          </a:ln>
        </p:spPr>
      </p:pic>
      <p:sp>
        <p:nvSpPr>
          <p:cNvPr id="3" name="CasellaDiTesto 2"/>
          <p:cNvSpPr txBox="1"/>
          <p:nvPr/>
        </p:nvSpPr>
        <p:spPr bwMode="auto">
          <a:xfrm>
            <a:off x="6059299" y="3202832"/>
            <a:ext cx="1002176" cy="7386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Valico di frontiera di RAS</a:t>
            </a:r>
            <a:r>
              <a:rPr lang="it-IT" dirty="0" smtClean="0"/>
              <a:t> </a:t>
            </a:r>
            <a:r>
              <a:rPr lang="it-IT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AJDIR</a:t>
            </a:r>
          </a:p>
        </p:txBody>
      </p:sp>
      <p:sp>
        <p:nvSpPr>
          <p:cNvPr id="4" name="Ovale 3"/>
          <p:cNvSpPr/>
          <p:nvPr/>
        </p:nvSpPr>
        <p:spPr>
          <a:xfrm>
            <a:off x="6023999" y="3797496"/>
            <a:ext cx="144000" cy="144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 bwMode="auto">
          <a:xfrm>
            <a:off x="7564624" y="3869496"/>
            <a:ext cx="1002176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complesso industriale di MELLITAH</a:t>
            </a:r>
          </a:p>
        </p:txBody>
      </p:sp>
      <p:sp>
        <p:nvSpPr>
          <p:cNvPr id="7" name="Ovale 6"/>
          <p:cNvSpPr/>
          <p:nvPr/>
        </p:nvSpPr>
        <p:spPr>
          <a:xfrm>
            <a:off x="9809061" y="4589976"/>
            <a:ext cx="144000" cy="144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 bwMode="auto">
          <a:xfrm>
            <a:off x="9679231" y="4312977"/>
            <a:ext cx="1002176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TRIPOLI</a:t>
            </a:r>
          </a:p>
        </p:txBody>
      </p:sp>
      <p:sp>
        <p:nvSpPr>
          <p:cNvPr id="9" name="Ovale 8"/>
          <p:cNvSpPr/>
          <p:nvPr/>
        </p:nvSpPr>
        <p:spPr>
          <a:xfrm>
            <a:off x="7564624" y="4589976"/>
            <a:ext cx="144000" cy="144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9568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919" y="0"/>
            <a:ext cx="7164161" cy="6858000"/>
          </a:xfrm>
          <a:prstGeom prst="rect">
            <a:avLst/>
          </a:prstGeom>
        </p:spPr>
      </p:pic>
      <p:sp>
        <p:nvSpPr>
          <p:cNvPr id="3" name="Ovale 2"/>
          <p:cNvSpPr/>
          <p:nvPr/>
        </p:nvSpPr>
        <p:spPr>
          <a:xfrm>
            <a:off x="3887211" y="4662020"/>
            <a:ext cx="144000" cy="144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484" y="4207059"/>
            <a:ext cx="249958" cy="25605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513919" y="2627991"/>
            <a:ext cx="1558857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Giacimento petrolifero </a:t>
            </a:r>
            <a:endParaRPr lang="it-IT" sz="14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it-IT" sz="1400" b="1" i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Sharara</a:t>
            </a:r>
            <a:r>
              <a:rPr lang="it-IT" sz="1400" b="1" i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it-IT" sz="1400" b="1" i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oil</a:t>
            </a:r>
            <a:r>
              <a:rPr lang="it-IT" sz="14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it-IT" sz="1400" b="1" i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field</a:t>
            </a:r>
            <a:endParaRPr lang="it-IT" sz="1400" b="1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3919" y="5973232"/>
            <a:ext cx="1524132" cy="890093"/>
          </a:xfrm>
          <a:prstGeom prst="rect">
            <a:avLst/>
          </a:prstGeom>
        </p:spPr>
      </p:pic>
      <p:cxnSp>
        <p:nvCxnSpPr>
          <p:cNvPr id="20" name="Connettore diritto 19"/>
          <p:cNvCxnSpPr>
            <a:stCxn id="3" idx="4"/>
          </p:cNvCxnSpPr>
          <p:nvPr/>
        </p:nvCxnSpPr>
        <p:spPr>
          <a:xfrm flipH="1">
            <a:off x="3939484" y="4806020"/>
            <a:ext cx="19727" cy="1237333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Connettore diritto 22"/>
          <p:cNvCxnSpPr>
            <a:endCxn id="4" idx="0"/>
          </p:cNvCxnSpPr>
          <p:nvPr/>
        </p:nvCxnSpPr>
        <p:spPr>
          <a:xfrm>
            <a:off x="4064463" y="3366655"/>
            <a:ext cx="0" cy="840404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5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750670"/>
          </a:xfrm>
          <a:prstGeom prst="rect">
            <a:avLst/>
          </a:prstGeom>
        </p:spPr>
      </p:pic>
      <p:cxnSp>
        <p:nvCxnSpPr>
          <p:cNvPr id="5" name="Connettore diritto 4"/>
          <p:cNvCxnSpPr/>
          <p:nvPr/>
        </p:nvCxnSpPr>
        <p:spPr>
          <a:xfrm flipH="1">
            <a:off x="3657596" y="3583135"/>
            <a:ext cx="2667930" cy="1355795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797" y="3467220"/>
            <a:ext cx="249958" cy="25605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267007" y="4930617"/>
            <a:ext cx="2390589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</a:t>
            </a:r>
            <a:r>
              <a:rPr lang="it-IT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otonda </a:t>
            </a:r>
            <a:r>
              <a:rPr lang="it-IT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di </a:t>
            </a:r>
            <a:r>
              <a:rPr lang="it-IT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AL-FARNAJ</a:t>
            </a:r>
            <a:endParaRPr lang="it-IT" sz="1400" b="1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233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919" y="0"/>
            <a:ext cx="71641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14078"/>
      </p:ext>
    </p:extLst>
  </p:cSld>
  <p:clrMapOvr>
    <a:masterClrMapping/>
  </p:clrMapOvr>
</p:sld>
</file>

<file path=ppt/theme/theme1.xml><?xml version="1.0" encoding="utf-8"?>
<a:theme xmlns:a="http://schemas.openxmlformats.org/drawingml/2006/main" name="New_Master_2020XXXX_EOXXX_LIBIA_TITOL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New_Master_2020XXXX_EOXXX_LIBIA_TITOLO</Template>
  <TotalTime>7595</TotalTime>
  <Words>66</Words>
  <Application>Microsoft Office PowerPoint</Application>
  <PresentationFormat>Widescreen</PresentationFormat>
  <Paragraphs>27</Paragraphs>
  <Slides>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Gadugi</vt:lpstr>
      <vt:lpstr>Times New Roman</vt:lpstr>
      <vt:lpstr>New_Master_2020XXXX_EOXXX_LIBIA_TITOLO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CII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CAMPA Francesco</dc:creator>
  <cp:lastModifiedBy>casz-coord</cp:lastModifiedBy>
  <cp:revision>428</cp:revision>
  <dcterms:created xsi:type="dcterms:W3CDTF">2021-09-20T08:02:09Z</dcterms:created>
  <dcterms:modified xsi:type="dcterms:W3CDTF">2023-07-30T12:35:21Z</dcterms:modified>
</cp:coreProperties>
</file>